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3" r:id="rId9"/>
    <p:sldId id="264" r:id="rId10"/>
    <p:sldId id="270" r:id="rId11"/>
    <p:sldId id="273" r:id="rId12"/>
    <p:sldId id="274" r:id="rId13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34" autoAdjust="0"/>
    <p:restoredTop sz="94660"/>
  </p:normalViewPr>
  <p:slideViewPr>
    <p:cSldViewPr>
      <p:cViewPr varScale="1">
        <p:scale>
          <a:sx n="82" d="100"/>
          <a:sy n="82" d="100"/>
        </p:scale>
        <p:origin x="-10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6991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50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0042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81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426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50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69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3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82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449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37319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1318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7108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113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7133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894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467544" y="2643188"/>
            <a:ext cx="8208912" cy="3738140"/>
          </a:xfrm>
        </p:spPr>
        <p:txBody>
          <a:bodyPr>
            <a:normAutofit/>
          </a:bodyPr>
          <a:lstStyle/>
          <a:p>
            <a:pPr marR="0" algn="ctr" eaLnBrk="1" hangingPunct="1">
              <a:buNone/>
            </a:pPr>
            <a:r>
              <a:rPr lang="ru-RU" altLang="ru-RU" sz="4000" dirty="0" smtClean="0"/>
              <a:t>«Основы </a:t>
            </a:r>
            <a:r>
              <a:rPr lang="ru-RU" altLang="ru-RU" sz="4000" dirty="0" smtClean="0"/>
              <a:t>налогообложения в РФ, применительно к </a:t>
            </a:r>
            <a:r>
              <a:rPr lang="ru-RU" altLang="ru-RU" sz="4000" dirty="0" smtClean="0"/>
              <a:t>СОНКО»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268760"/>
            <a:ext cx="8208912" cy="936104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dirty="0" err="1" smtClean="0">
                <a:solidFill>
                  <a:schemeClr val="accent2">
                    <a:lumMod val="75000"/>
                  </a:schemeClr>
                </a:solidFill>
              </a:rPr>
              <a:t>Вебинар</a:t>
            </a:r>
            <a:endParaRPr lang="ru-RU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950" dirty="0" smtClean="0">
                <a:solidFill>
                  <a:schemeClr val="accent2">
                    <a:lumMod val="75000"/>
                  </a:schemeClr>
                </a:solidFill>
              </a:rPr>
              <a:t>Нормативно-правовая база, регулирующая налогообложение </a:t>
            </a:r>
            <a:r>
              <a:rPr lang="ru-RU" altLang="ru-RU" sz="2950" dirty="0" smtClean="0">
                <a:solidFill>
                  <a:schemeClr val="accent2">
                    <a:lumMod val="75000"/>
                  </a:schemeClr>
                </a:solidFill>
              </a:rPr>
              <a:t>СОНКО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3880773"/>
          </a:xfrm>
        </p:spPr>
        <p:txBody>
          <a:bodyPr>
            <a:normAutofit fontScale="70000" lnSpcReduction="20000"/>
          </a:bodyPr>
          <a:lstStyle/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2400" u="sng" dirty="0" smtClean="0"/>
              <a:t>Налоговый кодекс Российской Федерации</a:t>
            </a:r>
            <a:endParaRPr lang="ru-RU" sz="2400" u="sng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ст. 251 НК РФ «Доходы не учитываемые при определении налоговой базы по налогу на прибыль»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Ст. 143 НК РФ «Налогоплательщики»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Ст. 149 НК РФ «Операции не подлежащие налогообложению»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Ст</a:t>
            </a:r>
            <a:r>
              <a:rPr lang="ru-RU" sz="2400" dirty="0" smtClean="0"/>
              <a:t>. 219 НК РФ «Социальные налоговые вычеты»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Ст. 217 НК РФ «Доходы не подлежащие налогообложению»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400" dirty="0" smtClean="0"/>
              <a:t>Федеральные законы и нормативные акты, влияющие на налогообложение и льготы по налогам:</a:t>
            </a: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AutoNum type="arabicPeriod"/>
              <a:defRPr/>
            </a:pPr>
            <a:r>
              <a:rPr lang="ru-RU" sz="2400" dirty="0" smtClean="0"/>
              <a:t>ГК РФ ст. 50 </a:t>
            </a: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AutoNum type="arabicPeriod"/>
              <a:defRPr/>
            </a:pPr>
            <a:r>
              <a:rPr lang="ru-RU" sz="2400" dirty="0" smtClean="0"/>
              <a:t> </a:t>
            </a:r>
            <a:r>
              <a:rPr lang="ru-RU" sz="2400" dirty="0" smtClean="0"/>
              <a:t>ФЗ от 11.08.1995г. №135 «О благотворительной деятельности и благотворительных организациях»</a:t>
            </a:r>
            <a:endParaRPr lang="ru-RU" sz="24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5606"/>
            <a:ext cx="8229600" cy="83524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Налоги, подлежащие </a:t>
            </a:r>
            <a:r>
              <a:rPr lang="ru-RU" sz="2400" smtClean="0">
                <a:solidFill>
                  <a:schemeClr val="tx1"/>
                </a:solidFill>
              </a:rPr>
              <a:t>уплате </a:t>
            </a:r>
            <a:r>
              <a:rPr lang="ru-RU" sz="2400" smtClean="0">
                <a:solidFill>
                  <a:schemeClr val="tx1"/>
                </a:solidFill>
              </a:rPr>
              <a:t>уплате СО </a:t>
            </a:r>
            <a:r>
              <a:rPr lang="ru-RU" sz="2400" dirty="0" smtClean="0">
                <a:solidFill>
                  <a:schemeClr val="tx1"/>
                </a:solidFill>
              </a:rPr>
              <a:t>НКО. Налоговые декларации. Сроки их подачи. Особенности заполнения.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28596" y="2571743"/>
          <a:ext cx="8258204" cy="4327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102"/>
                <a:gridCol w="4129102"/>
              </a:tblGrid>
              <a:tr h="869789"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Виды деклараций и отчетности СОНКО при общем режиме налогообложения</a:t>
                      </a:r>
                      <a:endParaRPr lang="ru-RU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Виды деклараций и отчетности СОНКО, применяющих УСН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  <a:tr h="608852">
                <a:tc>
                  <a:txBody>
                    <a:bodyPr/>
                    <a:lstStyle/>
                    <a:p>
                      <a:r>
                        <a:rPr lang="ru-RU" dirty="0" smtClean="0"/>
                        <a:t>Декларация по налогу на добавленную стоимость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Декларация по единому налогу при УСН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  <a:tr h="422452">
                <a:tc>
                  <a:txBody>
                    <a:bodyPr/>
                    <a:lstStyle/>
                    <a:p>
                      <a:r>
                        <a:rPr lang="ru-RU" dirty="0" smtClean="0"/>
                        <a:t>Декларация по налогу на прибыль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</a:t>
                      </a:r>
                      <a:r>
                        <a:rPr lang="ru-RU" baseline="0" dirty="0" smtClean="0"/>
                        <a:t> НДФЛ, 2-НДФЛ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  <a:tr h="608852">
                <a:tc>
                  <a:txBody>
                    <a:bodyPr/>
                    <a:lstStyle/>
                    <a:p>
                      <a:r>
                        <a:rPr lang="ru-RU" dirty="0" smtClean="0"/>
                        <a:t>Декларация по налогу на имущество</a:t>
                      </a:r>
                    </a:p>
                    <a:p>
                      <a:r>
                        <a:rPr lang="ru-RU" dirty="0" smtClean="0"/>
                        <a:t>6</a:t>
                      </a:r>
                      <a:r>
                        <a:rPr lang="ru-RU" baseline="0" dirty="0" smtClean="0"/>
                        <a:t> НДФЛ, 2-НДФЛ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Отчеты</a:t>
                      </a:r>
                      <a:r>
                        <a:rPr lang="ru-RU" baseline="0" dirty="0" smtClean="0"/>
                        <a:t> в фонды (4-ФСС, РСВ-1, СЗВ-М)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  <a:tr h="795942">
                <a:tc>
                  <a:txBody>
                    <a:bodyPr/>
                    <a:lstStyle/>
                    <a:p>
                      <a:r>
                        <a:rPr lang="ru-RU" dirty="0" smtClean="0"/>
                        <a:t>Иные декларации (по транспортному налогу, по земельному налогу и др.)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Отчеты</a:t>
                      </a:r>
                      <a:r>
                        <a:rPr lang="ru-RU" baseline="0" dirty="0" smtClean="0"/>
                        <a:t> в фонды (4-ФСС, РСВ-1, СЗВ-М)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  <a:tr h="869789">
                <a:tc>
                  <a:txBody>
                    <a:bodyPr/>
                    <a:lstStyle/>
                    <a:p>
                      <a:r>
                        <a:rPr lang="ru-RU" dirty="0" smtClean="0"/>
                        <a:t>Отчеты</a:t>
                      </a:r>
                      <a:r>
                        <a:rPr lang="ru-RU" baseline="0" dirty="0" smtClean="0"/>
                        <a:t> в фонды (4-ФСС, РСВ-1, СЗВ-М)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Иные декларации (по транспортному налогу, по земельному налогу, налогу на имущество и др.)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Учетная политика </a:t>
            </a:r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СОНКО в целях налогообложения</a:t>
            </a:r>
            <a:endParaRPr lang="ru-RU" altLang="ru-RU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3880773"/>
          </a:xfrm>
        </p:spPr>
        <p:txBody>
          <a:bodyPr>
            <a:normAutofit fontScale="85000" lnSpcReduction="20000"/>
          </a:bodyPr>
          <a:lstStyle/>
          <a:p>
            <a:pPr marL="174625" indent="-47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/>
              <a:t>Обязательные элементы учетной политики:</a:t>
            </a:r>
          </a:p>
          <a:p>
            <a:pPr marL="174625" indent="-47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Перечень лиц, ответственных за организацию и ведение налогового учета;</a:t>
            </a:r>
            <a:endParaRPr lang="ru-RU" sz="2400" dirty="0" smtClean="0"/>
          </a:p>
          <a:p>
            <a:pPr marL="174625" indent="-47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Методы оценки </a:t>
            </a:r>
            <a:r>
              <a:rPr lang="ru-RU" sz="2400" dirty="0" smtClean="0"/>
              <a:t>поступлений и расходов СО НКО от предпринимательской деятельности</a:t>
            </a:r>
            <a:endParaRPr lang="ru-RU" sz="2400" dirty="0" smtClean="0"/>
          </a:p>
          <a:p>
            <a:pPr marL="361950" indent="-1825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Принципы и элементы раздельного учета доходов и расходов, полученных от уставной некоммерческой деятельности и предпринимательства;</a:t>
            </a:r>
            <a:endParaRPr lang="ru-RU" sz="2400" dirty="0" smtClean="0"/>
          </a:p>
          <a:p>
            <a:pPr marL="361950" indent="-1825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 </a:t>
            </a:r>
            <a:r>
              <a:rPr lang="ru-RU" sz="2400" dirty="0" smtClean="0"/>
              <a:t>Специфические моменты деятельности, влияющие на налогообложение (Например НДС с аренды, труд добровольцев, и </a:t>
            </a:r>
            <a:r>
              <a:rPr lang="ru-RU" sz="2400" dirty="0" err="1" smtClean="0"/>
              <a:t>др</a:t>
            </a:r>
            <a:r>
              <a:rPr lang="ru-RU" sz="2400" dirty="0" smtClean="0"/>
              <a:t>);</a:t>
            </a:r>
            <a:endParaRPr lang="ru-RU" sz="2400" dirty="0" smtClean="0"/>
          </a:p>
          <a:p>
            <a:pPr marL="361950" indent="-1825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Формы регистров налогового учета.</a:t>
            </a:r>
            <a:endParaRPr lang="ru-RU" sz="2400" dirty="0" smtClean="0"/>
          </a:p>
          <a:p>
            <a:pPr marL="361950" indent="-182563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94597"/>
            <a:ext cx="8229600" cy="109140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НДС в некоммерческих организациях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3116"/>
            <a:ext cx="8501122" cy="4500594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Ст. 149 п. 3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12 НК РФ – НКО освобождаются от уплаты НДС только в случаях, когда они реализуют товары (работы, услуги) в рамках благотворительной деятельности.</a:t>
            </a:r>
          </a:p>
          <a:p>
            <a:pPr marL="92075" indent="-3175" algn="just"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СОНКО является налоговым агентом по уплате НДС (ст. 161 НК РФ), то она удерживает и уплачивает НДС в бюджет (например, при аренде государственного имущества).</a:t>
            </a:r>
          </a:p>
          <a:p>
            <a:pPr marL="92075" indent="-3175" algn="just"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НДС, удерживаемый налоговым агентом = Сумма ар. платы * 18/118</a:t>
            </a:r>
          </a:p>
          <a:p>
            <a:pPr marL="92075" indent="-3175" algn="just"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Кроме того, СОНКО должны составить счета-фактуры, зарегистрировать их в книге покупок и книге продаж и сформировать декларацию по НДС.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/>
          <a:lstStyle/>
          <a:p>
            <a:pPr algn="ctr" eaLnBrk="1" hangingPunct="1"/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Вычеты по НДС</a:t>
            </a:r>
            <a:endParaRPr lang="ru-RU" altLang="ru-RU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4364754"/>
          </a:xfrm>
        </p:spPr>
        <p:txBody>
          <a:bodyPr>
            <a:noAutofit/>
          </a:bodyPr>
          <a:lstStyle/>
          <a:p>
            <a:pPr marL="274320" indent="-274320" algn="just">
              <a:buClr>
                <a:schemeClr val="accent3"/>
              </a:buClr>
              <a:buNone/>
              <a:defRPr/>
            </a:pPr>
            <a:r>
              <a:rPr lang="ru-RU" dirty="0" smtClean="0"/>
              <a:t>Пп.1 п.2 ст. 170 НЛ РФ – сумма входного НДС должна быть включена некоммерческой организацией в стоимость товаров, работ, услуг.</a:t>
            </a:r>
          </a:p>
          <a:p>
            <a:pPr marL="274320" indent="-274320" algn="just">
              <a:buClr>
                <a:schemeClr val="accent3"/>
              </a:buClr>
              <a:buNone/>
              <a:defRPr/>
            </a:pPr>
            <a:r>
              <a:rPr lang="ru-RU" dirty="0" smtClean="0"/>
              <a:t>Условия для вычета при предпринимательской деятельности:</a:t>
            </a:r>
          </a:p>
          <a:p>
            <a:pPr marL="274320" indent="-274320" algn="just">
              <a:buClr>
                <a:schemeClr val="accent3"/>
              </a:buClr>
              <a:buFontTx/>
              <a:buChar char="-"/>
              <a:defRPr/>
            </a:pPr>
            <a:r>
              <a:rPr lang="ru-RU" dirty="0" smtClean="0"/>
              <a:t>Раздельный учет</a:t>
            </a:r>
          </a:p>
          <a:p>
            <a:pPr marL="274320" indent="-274320" algn="just">
              <a:buClr>
                <a:schemeClr val="accent3"/>
              </a:buClr>
              <a:buFontTx/>
              <a:buChar char="-"/>
              <a:defRPr/>
            </a:pPr>
            <a:r>
              <a:rPr lang="ru-RU" dirty="0" smtClean="0"/>
              <a:t>Учет НДС на счете 19 «НДС по приобретенным ценностям»</a:t>
            </a:r>
          </a:p>
          <a:p>
            <a:pPr marL="274320" indent="-274320" algn="just">
              <a:buClr>
                <a:schemeClr val="accent3"/>
              </a:buClr>
              <a:buFontTx/>
              <a:buChar char="-"/>
              <a:defRPr/>
            </a:pPr>
            <a:r>
              <a:rPr lang="ru-RU" dirty="0" smtClean="0"/>
              <a:t>Использование товаров, работ, услуг в предпринимательской деятельности, направленной на осуществление основной уставной деятельности.</a:t>
            </a:r>
          </a:p>
          <a:p>
            <a:pPr marL="274320" indent="-274320" algn="just">
              <a:buClr>
                <a:schemeClr val="accent3"/>
              </a:buClr>
              <a:buNone/>
              <a:defRPr/>
            </a:pPr>
            <a:r>
              <a:rPr lang="ru-RU" dirty="0" smtClean="0"/>
              <a:t>Освобождение от обязанности плательщика НДС - с</a:t>
            </a:r>
            <a:r>
              <a:rPr lang="ru-RU" dirty="0" smtClean="0"/>
              <a:t>т. 145 НК РФ.</a:t>
            </a:r>
          </a:p>
          <a:p>
            <a:pPr marL="274320" indent="-274320" algn="just">
              <a:buClr>
                <a:schemeClr val="accent3"/>
              </a:buClr>
              <a:buNone/>
              <a:defRPr/>
            </a:pP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1149598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800" dirty="0" smtClean="0">
                <a:solidFill>
                  <a:schemeClr val="accent2">
                    <a:lumMod val="75000"/>
                  </a:schemeClr>
                </a:solidFill>
              </a:rPr>
              <a:t>Особенности расчета налога на прибыль в НКО, имеющих доход от предпринимательской деятельности</a:t>
            </a:r>
            <a:endParaRPr lang="ru-RU" alt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28596" y="2500306"/>
            <a:ext cx="8208912" cy="3880773"/>
          </a:xfrm>
        </p:spPr>
        <p:txBody>
          <a:bodyPr>
            <a:normAutofit fontScale="85000" lnSpcReduction="20000"/>
          </a:bodyPr>
          <a:lstStyle/>
          <a:p>
            <a:pPr algn="just" eaLnBrk="1" hangingPunct="1">
              <a:buNone/>
            </a:pPr>
            <a:r>
              <a:rPr lang="ru-RU" altLang="ru-RU" sz="3200" dirty="0" smtClean="0">
                <a:solidFill>
                  <a:schemeClr val="tx1"/>
                </a:solidFill>
              </a:rPr>
              <a:t>Если СО НКО получен доход от реализации каких-либо услуг или товаров, то они включаются в налогооблагаемую базу по налогу на прибыль.</a:t>
            </a:r>
          </a:p>
          <a:p>
            <a:pPr algn="just" eaLnBrk="1" hangingPunct="1">
              <a:buNone/>
            </a:pPr>
            <a:r>
              <a:rPr lang="ru-RU" altLang="ru-RU" sz="3200" dirty="0" smtClean="0">
                <a:solidFill>
                  <a:schemeClr val="tx1"/>
                </a:solidFill>
              </a:rPr>
              <a:t>Чтобы уменьшить ее на величину расходов, необходим раздельный учет доходов и расходов от предпринимательской и уставной деятельности. Причем расходы должны быть связаны с получением этого дохода. Особенно расходы на оплату труда.</a:t>
            </a:r>
            <a:endParaRPr lang="ru-RU" altLang="ru-RU" sz="3200" dirty="0" smtClean="0">
              <a:solidFill>
                <a:schemeClr val="tx1"/>
              </a:solidFill>
            </a:endParaRPr>
          </a:p>
          <a:p>
            <a:pPr marL="514350" indent="-514350" algn="just" eaLnBrk="1" hangingPunct="1">
              <a:buNone/>
            </a:pPr>
            <a:endParaRPr lang="ru-RU" altLang="ru-RU" sz="3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1214438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Внереализационные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доходы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67544" y="2357438"/>
            <a:ext cx="8208912" cy="3967162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buFont typeface="Wingdings 2" panose="05020102010507070707" pitchFamily="18" charset="2"/>
              <a:buNone/>
              <a:defRPr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В соответствии со статьей 250 НК РФ некоммерческие организации могут иметь следующие </a:t>
            </a:r>
            <a:r>
              <a:rPr lang="ru-RU" sz="2000" dirty="0" err="1" smtClean="0">
                <a:solidFill>
                  <a:schemeClr val="bg2">
                    <a:lumMod val="10000"/>
                  </a:schemeClr>
                </a:solidFill>
              </a:rPr>
              <a:t>внереализационные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 доходы: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- от долевого участия в других организациях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- курсовые разницы иностранной валюты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- возмещение убытка или ущерба по суду или добровольное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- от сдачи имущества в аренду или субаренду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- безвозмездное получение имущества, кроме случаев, отраженных в статье 251 НК РФ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- стоимость излишков материальных ценностей или имущества, выявленных в результате инвентаризации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- проценты банков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- ценности, полученные от демонтажа ОС</a:t>
            </a:r>
          </a:p>
          <a:p>
            <a:pPr algn="ctr" eaLnBrk="1" hangingPunct="1">
              <a:buFontTx/>
              <a:buChar char="-"/>
              <a:defRPr/>
            </a:pPr>
            <a:endParaRPr lang="ru-RU" sz="2000" dirty="0" smtClean="0">
              <a:solidFill>
                <a:schemeClr val="tx1"/>
              </a:solidFill>
            </a:endParaRPr>
          </a:p>
          <a:p>
            <a:pPr algn="ctr" eaLnBrk="1" hangingPunct="1">
              <a:buFontTx/>
              <a:buChar char="-"/>
              <a:defRPr/>
            </a:pPr>
            <a:endParaRPr lang="ru-RU" sz="2000" dirty="0" smtClean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3411"/>
            <a:ext cx="8208912" cy="872396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Налог при упрощенной системе налогообложения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28596" y="2160590"/>
            <a:ext cx="8247860" cy="4197368"/>
          </a:xfrm>
        </p:spPr>
        <p:txBody>
          <a:bodyPr>
            <a:normAutofit/>
          </a:bodyPr>
          <a:lstStyle/>
          <a:p>
            <a:pPr marL="457200" indent="-457200" algn="just" eaLnBrk="1" hangingPunct="1">
              <a:buNone/>
              <a:defRPr/>
            </a:pPr>
            <a:r>
              <a:rPr lang="ru-RU" sz="1600" dirty="0" smtClean="0"/>
              <a:t>Глава 26.2 НК РФ.</a:t>
            </a:r>
          </a:p>
          <a:p>
            <a:pPr marL="457200" indent="-457200" algn="just" eaLnBrk="1" hangingPunct="1">
              <a:buNone/>
              <a:defRPr/>
            </a:pPr>
            <a:r>
              <a:rPr lang="ru-RU" sz="1600" dirty="0" smtClean="0"/>
              <a:t>Выбор объекта налогообложения:</a:t>
            </a:r>
          </a:p>
          <a:p>
            <a:pPr marL="457200" indent="-457200" algn="just" eaLnBrk="1" hangingPunct="1">
              <a:buFont typeface="Wingdings" pitchFamily="2" charset="2"/>
              <a:buChar char="Ø"/>
              <a:defRPr/>
            </a:pPr>
            <a:r>
              <a:rPr lang="ru-RU" sz="1600" dirty="0" smtClean="0"/>
              <a:t>Доходы</a:t>
            </a:r>
          </a:p>
          <a:p>
            <a:pPr marL="457200" indent="-457200" algn="just" eaLnBrk="1" hangingPunct="1">
              <a:buFont typeface="Wingdings" pitchFamily="2" charset="2"/>
              <a:buChar char="Ø"/>
              <a:defRPr/>
            </a:pPr>
            <a:r>
              <a:rPr lang="ru-RU" sz="1600" dirty="0" smtClean="0"/>
              <a:t> доходы, уменьшенные на величину расходов</a:t>
            </a:r>
          </a:p>
          <a:p>
            <a:pPr marL="457200" indent="-457200" algn="just" eaLnBrk="1" hangingPunct="1">
              <a:buNone/>
              <a:defRPr/>
            </a:pPr>
            <a:endParaRPr lang="ru-RU" sz="1600" dirty="0" smtClean="0"/>
          </a:p>
          <a:p>
            <a:pPr marL="457200" indent="-457200" algn="just" eaLnBrk="1" hangingPunct="1">
              <a:buNone/>
              <a:defRPr/>
            </a:pPr>
            <a:r>
              <a:rPr lang="ru-RU" sz="1600" dirty="0" smtClean="0"/>
              <a:t>Условия применения упрощенной системы налогообложения:</a:t>
            </a:r>
          </a:p>
          <a:p>
            <a:pPr marL="457200" indent="-457200" algn="just" eaLnBrk="1" hangingPunct="1">
              <a:buFont typeface="Wingdings" pitchFamily="2" charset="2"/>
              <a:buChar char="§"/>
              <a:defRPr/>
            </a:pPr>
            <a:r>
              <a:rPr lang="ru-RU" sz="1600" dirty="0" smtClean="0"/>
              <a:t>Доходы от деятельности не превысили 150 млн. рублей</a:t>
            </a:r>
          </a:p>
          <a:p>
            <a:pPr marL="457200" indent="-457200" algn="just" eaLnBrk="1" hangingPunct="1">
              <a:buFont typeface="Wingdings" pitchFamily="2" charset="2"/>
              <a:buChar char="§"/>
              <a:defRPr/>
            </a:pPr>
            <a:r>
              <a:rPr lang="ru-RU" sz="1600" dirty="0" smtClean="0"/>
              <a:t> </a:t>
            </a:r>
            <a:r>
              <a:rPr lang="ru-RU" sz="1600" dirty="0" smtClean="0"/>
              <a:t>Численность работников не более 100 человек</a:t>
            </a:r>
          </a:p>
          <a:p>
            <a:pPr marL="457200" indent="-457200" algn="just" eaLnBrk="1" hangingPunct="1">
              <a:buFont typeface="Wingdings" pitchFamily="2" charset="2"/>
              <a:buChar char="§"/>
              <a:defRPr/>
            </a:pPr>
            <a:r>
              <a:rPr lang="ru-RU" sz="1600" dirty="0" smtClean="0"/>
              <a:t> </a:t>
            </a:r>
            <a:r>
              <a:rPr lang="ru-RU" sz="1600" dirty="0" smtClean="0"/>
              <a:t>Остаточная стоимость имущества 100 млн. руб.</a:t>
            </a:r>
          </a:p>
          <a:p>
            <a:pPr marL="457200" indent="-457200" algn="just" eaLnBrk="1" hangingPunct="1">
              <a:buFont typeface="Wingdings" pitchFamily="2" charset="2"/>
              <a:buChar char="§"/>
              <a:defRPr/>
            </a:pPr>
            <a:r>
              <a:rPr lang="ru-RU" sz="1600" dirty="0" smtClean="0"/>
              <a:t>Заявление в ИФНС с 01 октября по 31 декабря, предшествующее году, в котором НКО собирается перейти на УСН или в течение 30 дней с момента регистрации новой организации</a:t>
            </a:r>
            <a:endParaRPr lang="ru-RU" sz="1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3" y="1254919"/>
            <a:ext cx="8208913" cy="77628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Единый налог на вмененный доход (ЕНВД)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500034" y="2428868"/>
            <a:ext cx="8176422" cy="3603632"/>
          </a:xfrm>
        </p:spPr>
        <p:txBody>
          <a:bodyPr>
            <a:normAutofit/>
          </a:bodyPr>
          <a:lstStyle/>
          <a:p>
            <a:pPr eaLnBrk="1" hangingPunct="1">
              <a:buFont typeface="Wingdings 2" panose="05020102010507070707" pitchFamily="18" charset="2"/>
              <a:buNone/>
              <a:defRPr/>
            </a:pPr>
            <a:r>
              <a:rPr lang="ru-RU" sz="2400" dirty="0" smtClean="0"/>
              <a:t>Случаи применения ЕНВД для СОНКО: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400" dirty="0" smtClean="0"/>
              <a:t> </a:t>
            </a:r>
            <a:r>
              <a:rPr lang="ru-RU" sz="2400" dirty="0" smtClean="0"/>
              <a:t>Благотворительные парикмахерские;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400" dirty="0" smtClean="0"/>
              <a:t>Медицинские услуги для населения;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400" dirty="0" smtClean="0"/>
              <a:t>Спортивно-оздоровительная деятельность и др.</a:t>
            </a:r>
          </a:p>
          <a:p>
            <a:pPr>
              <a:buFont typeface="Arial" pitchFamily="34" charset="0"/>
              <a:buChar char="•"/>
              <a:defRPr/>
            </a:pP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НДФЛ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98" y="1928802"/>
            <a:ext cx="7462863" cy="41125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 smtClean="0"/>
              <a:t>Глава 23 НК РФ  Налог на доходы физических лиц.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ИЗ доходов сотрудников СОНКО удерживается НДФЛ, как и  у работников любых организаций</a:t>
            </a:r>
            <a:r>
              <a:rPr lang="ru-RU" dirty="0" smtClean="0"/>
              <a:t>. Но </a:t>
            </a:r>
            <a:r>
              <a:rPr lang="ru-RU" dirty="0" smtClean="0"/>
              <a:t>у </a:t>
            </a:r>
            <a:r>
              <a:rPr lang="ru-RU" dirty="0" smtClean="0"/>
              <a:t>СОНКО </a:t>
            </a:r>
            <a:r>
              <a:rPr lang="ru-RU" dirty="0" smtClean="0"/>
              <a:t>могут быть   выплаты, характерные именно для них. Например,</a:t>
            </a:r>
            <a:br>
              <a:rPr lang="ru-RU" dirty="0" smtClean="0"/>
            </a:br>
            <a:r>
              <a:rPr lang="ru-RU" dirty="0" smtClean="0"/>
              <a:t>- Материальная помощь малоимущим гражданам и нуждающимся (п.8, 26, 28 ст.217 НК)</a:t>
            </a:r>
            <a:br>
              <a:rPr lang="ru-RU" dirty="0" smtClean="0"/>
            </a:br>
            <a:r>
              <a:rPr lang="ru-RU" dirty="0" smtClean="0"/>
              <a:t>НДФЛ удерживается, если получатель ее не связан трудовыми отношениями с </a:t>
            </a:r>
            <a:r>
              <a:rPr lang="ru-RU" dirty="0" smtClean="0"/>
              <a:t>организацией. А </a:t>
            </a:r>
            <a:r>
              <a:rPr lang="ru-RU" dirty="0" smtClean="0"/>
              <a:t>вот денежные подарки стоимостью до 4000 </a:t>
            </a:r>
            <a:r>
              <a:rPr lang="ru-RU" dirty="0" smtClean="0"/>
              <a:t>руб. НДФЛ </a:t>
            </a:r>
            <a:r>
              <a:rPr lang="ru-RU" dirty="0" smtClean="0"/>
              <a:t>не облагаются для всех граждан.</a:t>
            </a:r>
            <a:br>
              <a:rPr lang="ru-RU" dirty="0" smtClean="0"/>
            </a:br>
            <a:r>
              <a:rPr lang="ru-RU" dirty="0" smtClean="0"/>
              <a:t>-Компенсация </a:t>
            </a:r>
            <a:r>
              <a:rPr lang="ru-RU" dirty="0" smtClean="0"/>
              <a:t>расходов </a:t>
            </a:r>
            <a:r>
              <a:rPr lang="ru-RU" dirty="0" smtClean="0"/>
              <a:t>добровольцев Освобождена </a:t>
            </a:r>
            <a:r>
              <a:rPr lang="ru-RU" dirty="0" smtClean="0"/>
              <a:t>от </a:t>
            </a:r>
            <a:r>
              <a:rPr lang="ru-RU" dirty="0" smtClean="0"/>
              <a:t>НДФЛ </a:t>
            </a:r>
            <a:r>
              <a:rPr lang="ru-RU" dirty="0" smtClean="0"/>
              <a:t>(п.3 </a:t>
            </a:r>
            <a:r>
              <a:rPr lang="ru-RU" dirty="0" err="1" smtClean="0"/>
              <a:t>ст</a:t>
            </a:r>
            <a:r>
              <a:rPr lang="ru-RU" dirty="0" smtClean="0"/>
              <a:t> 217 </a:t>
            </a:r>
            <a:r>
              <a:rPr lang="ru-RU" dirty="0" err="1" smtClean="0"/>
              <a:t>нк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-Суточные </a:t>
            </a:r>
            <a:r>
              <a:rPr lang="ru-RU" dirty="0" smtClean="0"/>
              <a:t>волонтеров облагаются </a:t>
            </a:r>
            <a:r>
              <a:rPr lang="ru-RU" dirty="0" smtClean="0"/>
              <a:t>НДФЛ, </a:t>
            </a:r>
            <a:r>
              <a:rPr lang="ru-RU" dirty="0" smtClean="0"/>
              <a:t>т.к. они выдаются только работникам</a:t>
            </a:r>
            <a:br>
              <a:rPr lang="ru-RU" dirty="0" smtClean="0"/>
            </a:br>
            <a:r>
              <a:rPr lang="ru-RU" dirty="0" smtClean="0"/>
              <a:t>Социальный налоговый вычет для жертвователей (п1 </a:t>
            </a:r>
            <a:r>
              <a:rPr lang="ru-RU" dirty="0" err="1" smtClean="0"/>
              <a:t>ст</a:t>
            </a:r>
            <a:r>
              <a:rPr lang="ru-RU" dirty="0" smtClean="0"/>
              <a:t> 219)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Страховые взносы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00174"/>
            <a:ext cx="8177244" cy="455455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34. Страховые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взносы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татья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423. Расчетный период. Отчетный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период</a:t>
            </a:r>
          </a:p>
          <a:p>
            <a:pPr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Расчетным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периодом признается календарный год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Отчетными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периодами признаются первый квартал, полугодие, девять месяцев календарного года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Статья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426. Тарифы страховых взносов в 2017 - 2018 годах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2017 - 2018 годах для плательщиков, указанных в подпункте 1 пункта 1 статьи 419 настоящего Кодекса (за исключением плательщиков, для которых установлены пониженные тарифы страховых взносов), применяются следующие тарифы страховых взносов: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1)    на обязательное пенсионное страхование—22%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2)    Свыше установленной предельной величины базы для исчисления страховых взносов на обязательное пенсионное страхование - 10 %;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2) на обязательное социальное страхование - 2,9 %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3) на обязательное медицинское страхование5.1%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420 П.6. Не признаются объектом обложения страховыми взносами выплаты добровольцам в рамках исполнения заключаемых в соответствии со статьей 7.1 Федерального закона от 11 августа 1995 года N 135-ФЗ "О благотворительной деятельности и благотворительных организациях" гражданско-правовых договоров на возмещение расходов добровольцев, за исключением расходов на питание в размере, превышающем размеры суточных, предусмотренные пунктом 3 статьи 217 настоящего Кодекса.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628</TotalTime>
  <Words>916</Words>
  <Application>Microsoft Office PowerPoint</Application>
  <PresentationFormat>Экран (4:3)</PresentationFormat>
  <Paragraphs>92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Грань</vt:lpstr>
      <vt:lpstr>Вебинар</vt:lpstr>
      <vt:lpstr>Нормативно-правовая база, регулирующая налогообложение СОНКО</vt:lpstr>
      <vt:lpstr>Налоги, подлежащие уплате уплате СО НКО. Налоговые декларации. Сроки их подачи. Особенности заполнения.</vt:lpstr>
      <vt:lpstr>Учетная политика СОНКО в целях налогообложения</vt:lpstr>
      <vt:lpstr>НДС в некоммерческих организациях</vt:lpstr>
      <vt:lpstr>Вычеты по НДС</vt:lpstr>
      <vt:lpstr>Особенности расчета налога на прибыль в НКО, имеющих доход от предпринимательской деятельности</vt:lpstr>
      <vt:lpstr>Внереализационные доходы</vt:lpstr>
      <vt:lpstr>Налог при упрощенной системе налогообложения</vt:lpstr>
      <vt:lpstr>Единый налог на вмененный доход (ЕНВД)</vt:lpstr>
      <vt:lpstr>НДФЛ</vt:lpstr>
      <vt:lpstr>Страховые взносы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admin31</cp:lastModifiedBy>
  <cp:revision>81</cp:revision>
  <dcterms:created xsi:type="dcterms:W3CDTF">2014-05-26T09:44:45Z</dcterms:created>
  <dcterms:modified xsi:type="dcterms:W3CDTF">2017-03-01T19:16:06Z</dcterms:modified>
</cp:coreProperties>
</file>