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65" r:id="rId16"/>
    <p:sldId id="266" r:id="rId17"/>
    <p:sldId id="272" r:id="rId18"/>
    <p:sldId id="273" r:id="rId19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34" autoAdjust="0"/>
    <p:restoredTop sz="94660"/>
  </p:normalViewPr>
  <p:slideViewPr>
    <p:cSldViewPr>
      <p:cViewPr varScale="1">
        <p:scale>
          <a:sx n="82" d="100"/>
          <a:sy n="82" d="100"/>
        </p:scale>
        <p:origin x="-10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marR="0" algn="ctr" eaLnBrk="1" hangingPunct="1">
              <a:buNone/>
            </a:pPr>
            <a:r>
              <a:rPr lang="ru-RU" altLang="ru-RU" sz="4000" dirty="0" smtClean="0"/>
              <a:t>«Основы налогового и бухгалтерского учета в СОНКО»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268760"/>
            <a:ext cx="8208912" cy="936104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dirty="0" err="1" smtClean="0">
                <a:solidFill>
                  <a:schemeClr val="accent2">
                    <a:lumMod val="75000"/>
                  </a:schemeClr>
                </a:solidFill>
              </a:rPr>
              <a:t>Вебинар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950" dirty="0" smtClean="0">
                <a:solidFill>
                  <a:schemeClr val="accent2">
                    <a:lumMod val="75000"/>
                  </a:schemeClr>
                </a:solidFill>
              </a:rPr>
              <a:t>Основные нормативные акты, применяемые в бухгалтерском учете СОНКО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 fontScale="85000" lnSpcReduction="20000"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Федеральный закон от 06.12.2011г. №402-ФЗ «О бухгалтерском учете»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Положение по ведению бухгалтерского учета и бухгалтерской отчетности в РФ (Утв. Приказом Минфина РФ от 29.07.1998 №34н с изменениями от 08.07.2016г.)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400" dirty="0" smtClean="0"/>
              <a:t>Основные ПБУ, чаще всего используемые НКО:</a:t>
            </a:r>
          </a:p>
          <a:p>
            <a:pPr marL="274320" indent="-274320">
              <a:buClr>
                <a:schemeClr val="accent3"/>
              </a:buClr>
              <a:defRPr/>
            </a:pPr>
            <a:r>
              <a:rPr lang="ru-RU" sz="2400" dirty="0" smtClean="0"/>
              <a:t>ПБУ- 1/2008 «Учетная политика организации»</a:t>
            </a:r>
          </a:p>
          <a:p>
            <a:pPr marL="274320" indent="-274320">
              <a:buClr>
                <a:schemeClr val="accent3"/>
              </a:buClr>
              <a:defRPr/>
            </a:pPr>
            <a:r>
              <a:rPr lang="ru-RU" sz="2400" dirty="0" smtClean="0"/>
              <a:t>ПБУ 4/99 «Бухгалтерская отчетность организации»</a:t>
            </a:r>
          </a:p>
          <a:p>
            <a:pPr marL="274320" indent="-274320">
              <a:buClr>
                <a:schemeClr val="accent3"/>
              </a:buClr>
              <a:defRPr/>
            </a:pPr>
            <a:r>
              <a:rPr lang="ru-RU" sz="2400" dirty="0" smtClean="0"/>
              <a:t>ПБУ 5/01 «Учет материально-производственных запасов»</a:t>
            </a:r>
          </a:p>
          <a:p>
            <a:pPr marL="274320" indent="-274320">
              <a:buClr>
                <a:schemeClr val="accent3"/>
              </a:buClr>
              <a:defRPr/>
            </a:pPr>
            <a:r>
              <a:rPr lang="ru-RU" sz="2400" dirty="0" smtClean="0"/>
              <a:t>ПБУ 6/01 «Учет основных средств»</a:t>
            </a:r>
          </a:p>
          <a:p>
            <a:pPr marL="274320" indent="-274320">
              <a:buClr>
                <a:schemeClr val="accent3"/>
              </a:buClr>
              <a:defRPr/>
            </a:pPr>
            <a:r>
              <a:rPr lang="ru-RU" sz="2400" dirty="0" smtClean="0"/>
              <a:t>ПБУ 13/2000 «Учет государственной помощи»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Учетная политика СОНКО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/>
          </a:bodyPr>
          <a:lstStyle/>
          <a:p>
            <a:pPr marL="174625" indent="-47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/>
              <a:t>Обязательные элементы учетной политики:</a:t>
            </a:r>
          </a:p>
          <a:p>
            <a:pPr marL="174625" indent="-47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Рабочий план счетов;</a:t>
            </a:r>
          </a:p>
          <a:p>
            <a:pPr marL="174625" indent="-47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Методы оценки активов и обязательств (по группам, видам);</a:t>
            </a:r>
          </a:p>
          <a:p>
            <a:pPr marL="361950" indent="-1825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Правила оценки статей бухгалтерской отчетности;</a:t>
            </a:r>
          </a:p>
          <a:p>
            <a:pPr marL="361950" indent="-1825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 Правила документооборота и технологии обработки учетной информации;</a:t>
            </a:r>
          </a:p>
          <a:p>
            <a:pPr marL="361950" indent="-1825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Порядок контроля за хозяйственными операциями.</a:t>
            </a:r>
          </a:p>
          <a:p>
            <a:pPr marL="361950" indent="-182563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950" dirty="0" smtClean="0">
                <a:solidFill>
                  <a:schemeClr val="accent2">
                    <a:lumMod val="75000"/>
                  </a:schemeClr>
                </a:solidFill>
              </a:rPr>
              <a:t>Смета доходов и расходов некоммерческой организации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4364754"/>
          </a:xfrm>
        </p:spPr>
        <p:txBody>
          <a:bodyPr>
            <a:normAutofit/>
          </a:bodyPr>
          <a:lstStyle/>
          <a:p>
            <a:pPr marL="627062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512762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728" y="2285992"/>
          <a:ext cx="642942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193"/>
                <a:gridCol w="3114227"/>
              </a:tblGrid>
              <a:tr h="2286016">
                <a:tc>
                  <a:txBody>
                    <a:bodyPr/>
                    <a:lstStyle/>
                    <a:p>
                      <a:pPr marL="0" indent="168275" algn="just" eaLnBrk="1" fontAlgn="auto" hangingPunct="1">
                        <a:spcAft>
                          <a:spcPts val="0"/>
                        </a:spcAft>
                        <a:buClr>
                          <a:schemeClr val="accent3"/>
                        </a:buClr>
                        <a:buFont typeface="+mj-lt"/>
                        <a:buAutoNum type="arabicPeriod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Доходная часть сметы:</a:t>
                      </a:r>
                    </a:p>
                    <a:p>
                      <a:pPr marL="173038" indent="-173038" algn="just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Поступления (источники финансирования):</a:t>
                      </a:r>
                    </a:p>
                    <a:p>
                      <a:pPr marL="0" indent="168275" algn="just">
                        <a:buClr>
                          <a:schemeClr val="accent3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Вступительные членские взносы</a:t>
                      </a:r>
                    </a:p>
                    <a:p>
                      <a:pPr marL="0" indent="168275" algn="just">
                        <a:buClr>
                          <a:schemeClr val="accent3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Взносы учредителей</a:t>
                      </a:r>
                    </a:p>
                    <a:p>
                      <a:pPr marL="0" indent="168275" algn="just">
                        <a:buClr>
                          <a:schemeClr val="accent3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Добровольные взносы и пожертвования юридических и физических лиц</a:t>
                      </a:r>
                    </a:p>
                    <a:p>
                      <a:pPr marL="0" indent="168275" algn="just">
                        <a:buClr>
                          <a:schemeClr val="accent3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Целевые поступления, включая гранты</a:t>
                      </a:r>
                    </a:p>
                    <a:p>
                      <a:pPr marL="0" indent="168275" algn="just">
                        <a:buClr>
                          <a:schemeClr val="accent3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Ассигнования из бюджета</a:t>
                      </a:r>
                    </a:p>
                    <a:p>
                      <a:pPr marL="173038" indent="-173038" algn="just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Доходы от предпринимательской деятельности</a:t>
                      </a:r>
                    </a:p>
                    <a:p>
                      <a:pPr marL="0" indent="168275" algn="just">
                        <a:buClr>
                          <a:schemeClr val="accent3"/>
                        </a:buClr>
                        <a:buFont typeface="+mj-lt"/>
                        <a:buAutoNum type="arabicPeriod" startAt="2"/>
                        <a:defRPr/>
                      </a:pP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168275" algn="just"/>
                      <a:endParaRPr lang="ru-RU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627062" indent="-457200">
                        <a:buClr>
                          <a:schemeClr val="accent3"/>
                        </a:buClr>
                        <a:buFont typeface="+mj-lt"/>
                        <a:buAutoNum type="arabicPeriod" startAt="2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Расходная часть сметы:</a:t>
                      </a:r>
                    </a:p>
                    <a:p>
                      <a:pPr marL="627062" indent="-457200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Заработная плата сотрудников</a:t>
                      </a:r>
                    </a:p>
                    <a:p>
                      <a:pPr marL="627062" indent="-457200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Отчисления с ФОТ</a:t>
                      </a:r>
                    </a:p>
                    <a:p>
                      <a:pPr marL="627062" indent="-457200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Коммунальные расходы</a:t>
                      </a:r>
                    </a:p>
                    <a:p>
                      <a:pPr marL="627062" indent="-457200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Административные расходы</a:t>
                      </a:r>
                    </a:p>
                    <a:p>
                      <a:pPr marL="627062" indent="-457200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Хозяйственные расходы</a:t>
                      </a:r>
                    </a:p>
                    <a:p>
                      <a:pPr marL="627062" indent="-457200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Целевые расходы</a:t>
                      </a:r>
                    </a:p>
                    <a:p>
                      <a:pPr marL="627062" indent="-457200">
                        <a:buClr>
                          <a:schemeClr val="accent3"/>
                        </a:buClr>
                        <a:buFont typeface="Wingdings" pitchFamily="2" charset="2"/>
                        <a:buChar char="Ø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Прочие расходы</a:t>
                      </a:r>
                      <a:endParaRPr lang="ru-RU" sz="1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344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4597"/>
            <a:ext cx="8229600" cy="109140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Бухгалтерский учет средств целевого финансирования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3116"/>
            <a:ext cx="8501122" cy="4500594"/>
          </a:xfrm>
        </p:spPr>
        <p:txBody>
          <a:bodyPr>
            <a:normAutofit fontScale="25000" lnSpcReduction="20000"/>
          </a:bodyPr>
          <a:lstStyle/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ru-RU" sz="4200" dirty="0" smtClean="0">
                <a:solidFill>
                  <a:schemeClr val="tx1"/>
                </a:solidFill>
                <a:latin typeface="Arial Black" pitchFamily="34" charset="0"/>
              </a:rPr>
              <a:t>В бухгалтерском учете некоммерческих организаций при учете средств целевого финансирования могут оформляться следующие основные проводки: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76 Кт86 - На сумму средств целевого финансирования, подлежащих получению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08 Кт 76 - На сумму стоимости объектов основных средств и нематериальных активов, полученных в счет целевого финансирования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10 Кт 76 - На сумму фактической себестоимости материалов, полученных в счет целевого финансирования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51(50) Кт 76 - На сумму фактической себестоимости материалов, полученных в счет целевого финансирования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20,26 Кт 70 - На сумму начисленной заработной платы (включая надбавки, доплаты и дополнительные выплаты) работникам некоммерческой организации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20,26 Кт 69 - На сумму страховых взносов, начисленных на суммы оплаты труда работников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20,26 Кт 10 - На сумму стоимости материалов, использованных в управленческой или хозяйственной деятельности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20,26 Кт 60 - На сумму стоимости работ и услуг сторонних организаций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60 Кт 51 - На сумму оплаченных работ и услуг сторонних организаций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20 Кт 26 На сумму ежемесячного списания сумм общехозяйственных расходов, произведенных в отчетном месяце. </a:t>
            </a:r>
            <a:r>
              <a:rPr lang="ru-RU" sz="5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Выбор схемы списания должен быть определен заранее и закреплен в учетной политике некоммерческой организации</a:t>
            </a: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5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86 Кт 20,26 На сумму затрат, осуществленных при выполнении профинансированных программ или мероприятий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Учет основных средств в СОНКО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4364754"/>
          </a:xfrm>
        </p:spPr>
        <p:txBody>
          <a:bodyPr>
            <a:noAutofit/>
          </a:bodyPr>
          <a:lstStyle/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ru-RU" dirty="0" smtClean="0"/>
              <a:t>Поступление основных средств: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Акт регистрации (для объектов недвижимости); приемки-передачи основных средств (Ф №-ОС-1);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Свидетельство о государственной 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Поступление основных средств в СОНКО следует отразить следующим образом: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Дт 76  Кт 86 -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Дт 08  Кт 76 – на сумму стоимости объектов основных средств.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Дт 01  Кт 08 – на сумму введенных в эксплуатацию основных средств</a:t>
            </a:r>
          </a:p>
          <a:p>
            <a:pPr marL="0" indent="358775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Объекты основных средств НКО амортизации </a:t>
            </a:r>
            <a:r>
              <a:rPr lang="ru-RU" dirty="0" smtClean="0">
                <a:solidFill>
                  <a:srgbClr val="FF0000"/>
                </a:solidFill>
              </a:rPr>
              <a:t>не подлежат </a:t>
            </a:r>
            <a:r>
              <a:rPr lang="ru-RU" dirty="0" smtClean="0"/>
              <a:t>(п. 17 ПБУ 6/01). Движение сумм износа по объектам основных средств учитывается на отдельном </a:t>
            </a:r>
            <a:r>
              <a:rPr lang="ru-RU" dirty="0" err="1" smtClean="0"/>
              <a:t>забалансовом</a:t>
            </a:r>
            <a:r>
              <a:rPr lang="ru-RU" dirty="0" smtClean="0"/>
              <a:t> счете 010 «Износ основных средств»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Инвентаризация в НКО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 fontScale="47500" lnSpcReduction="20000"/>
          </a:bodyPr>
          <a:lstStyle/>
          <a:p>
            <a:pPr algn="ctr" eaLnBrk="1" hangingPunct="1">
              <a:buNone/>
            </a:pPr>
            <a:r>
              <a:rPr lang="ru-RU" altLang="ru-RU" sz="3200" dirty="0" smtClean="0">
                <a:solidFill>
                  <a:schemeClr val="tx1"/>
                </a:solidFill>
              </a:rPr>
              <a:t>Подлежат инвентаризации: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altLang="ru-RU" sz="3200" dirty="0" smtClean="0">
                <a:solidFill>
                  <a:schemeClr val="tx1"/>
                </a:solidFill>
              </a:rPr>
              <a:t>Имущество НКО: Основные средства, нематериальные активы, запасы, денежные средства;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altLang="ru-RU" sz="3200" dirty="0" smtClean="0">
                <a:solidFill>
                  <a:schemeClr val="tx1"/>
                </a:solidFill>
              </a:rPr>
              <a:t>Финансовые обязательства: кредиторская задолженность, займы, резервы;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altLang="ru-RU" sz="3200" dirty="0" smtClean="0">
                <a:solidFill>
                  <a:schemeClr val="tx1"/>
                </a:solidFill>
              </a:rPr>
              <a:t>Неучтенное имущество.</a:t>
            </a:r>
          </a:p>
          <a:p>
            <a:pPr marL="514350" indent="-514350" algn="just" eaLnBrk="1" hangingPunct="1">
              <a:buNone/>
            </a:pPr>
            <a:r>
              <a:rPr lang="ru-RU" altLang="ru-RU" sz="3200" dirty="0" smtClean="0">
                <a:solidFill>
                  <a:schemeClr val="tx1"/>
                </a:solidFill>
              </a:rPr>
              <a:t>Документы:</a:t>
            </a:r>
          </a:p>
          <a:p>
            <a:pPr marL="514350" indent="-514350" algn="just" eaLnBrk="1" hangingPunct="1">
              <a:buFont typeface="Wingdings" pitchFamily="2" charset="2"/>
              <a:buChar char="ü"/>
            </a:pPr>
            <a:r>
              <a:rPr lang="ru-RU" altLang="ru-RU" sz="3200" dirty="0" smtClean="0">
                <a:solidFill>
                  <a:schemeClr val="tx1"/>
                </a:solidFill>
              </a:rPr>
              <a:t>Приказ руководителя о проведении инвентаризации и утверждении инвентаризационной комиссии;</a:t>
            </a:r>
          </a:p>
          <a:p>
            <a:pPr marL="514350" indent="-514350" algn="just" eaLnBrk="1" hangingPunct="1">
              <a:buFont typeface="Wingdings" pitchFamily="2" charset="2"/>
              <a:buChar char="ü"/>
            </a:pPr>
            <a:r>
              <a:rPr lang="ru-RU" altLang="ru-RU" sz="3200" dirty="0" smtClean="0">
                <a:solidFill>
                  <a:schemeClr val="tx1"/>
                </a:solidFill>
              </a:rPr>
              <a:t>Акты инвентаризации, инвентаризационные описи (не менее 2-х экземпляров);</a:t>
            </a:r>
          </a:p>
          <a:p>
            <a:pPr marL="514350" indent="-514350" algn="just" eaLnBrk="1" hangingPunct="1">
              <a:buFont typeface="Wingdings" pitchFamily="2" charset="2"/>
              <a:buChar char="ü"/>
            </a:pPr>
            <a:r>
              <a:rPr lang="ru-RU" altLang="ru-RU" sz="3200" dirty="0" smtClean="0">
                <a:solidFill>
                  <a:schemeClr val="tx1"/>
                </a:solidFill>
              </a:rPr>
              <a:t>Ведомость учета результатов инвентаризации;</a:t>
            </a:r>
          </a:p>
          <a:p>
            <a:pPr marL="514350" indent="-514350" algn="just" eaLnBrk="1" hangingPunct="1">
              <a:buFont typeface="Wingdings" pitchFamily="2" charset="2"/>
              <a:buChar char="ü"/>
            </a:pPr>
            <a:r>
              <a:rPr lang="ru-RU" altLang="ru-RU" sz="3200" dirty="0" smtClean="0">
                <a:solidFill>
                  <a:schemeClr val="tx1"/>
                </a:solidFill>
              </a:rPr>
              <a:t>Приказ руководителя об утверждении результатов инвентаризации.</a:t>
            </a:r>
          </a:p>
          <a:p>
            <a:pPr marL="514350" indent="-514350" algn="just" eaLnBrk="1" hangingPunct="1">
              <a:buNone/>
            </a:pPr>
            <a:endParaRPr lang="ru-RU" altLang="ru-RU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121443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Учет заработной платы в СОНКО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67544" y="2357438"/>
            <a:ext cx="8208912" cy="3967162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Основные бухгалтерские проводки: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Дт 20,26  Кт 70 – начислена заработная плата сотрудникам;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Дт 70  Кт 68 – удержан НДФЛ;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Дт 50 Кт 51 – получены средства в банке для выдачи заработной платы;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Дт 70 Кт 50 – выдана заработная плата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Дт 20,26  Кт 69 – начислены страховые взносы с фонда оплаты труда;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Дт 68,69  Кт 51 – перечисление НДФЛ и страховых взносов с ФОТ.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3411"/>
            <a:ext cx="8208912" cy="87239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Использование счетов 20 «Основное производство и 26 «Общехозяйственные расходы в СОНКО»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28596" y="2160590"/>
            <a:ext cx="8247860" cy="4197368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anose="05020102010507070707" pitchFamily="18" charset="2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бухгалтерские проводки:</a:t>
            </a:r>
          </a:p>
          <a:p>
            <a:pPr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20, 26  Кт 60,76 – на сумму расходов, связанных с уставной деятельностью СОНКО.</a:t>
            </a:r>
          </a:p>
          <a:p>
            <a:pPr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Учетной политике необходимо отразить:</a:t>
            </a:r>
          </a:p>
          <a:p>
            <a:pPr marL="457200" indent="-457200" algn="just" eaLnBrk="1" hangingPunct="1">
              <a:buFont typeface="Wingdings 2" panose="05020102010507070707" pitchFamily="18" charset="2"/>
              <a:buAutoNum type="arabicPeriod"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20 предназначен для отражения непосредственных расходов по проведению мероприятий НКО (для каждой целевой программы отдельный субсчет)</a:t>
            </a:r>
          </a:p>
          <a:p>
            <a:pPr marL="457200" indent="-457200" algn="just" eaLnBrk="1" hangingPunct="1">
              <a:buFont typeface="Wingdings 2" panose="05020102010507070707" pitchFamily="18" charset="2"/>
              <a:buAutoNum type="arabicPeriod"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26 предназначен для отражения расходов на содержание аппарата управления НКО (зарплата, налоги, канцтовары и прочие).</a:t>
            </a:r>
          </a:p>
          <a:p>
            <a:pPr marL="0" indent="358775" algn="just" eaLnBrk="1" hangingPunct="1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конце каждого отчетного периода расходы списываются за счет средств целевого финансирования:</a:t>
            </a:r>
          </a:p>
          <a:p>
            <a:pPr marL="457200" indent="-457200" algn="just" eaLnBrk="1" hangingPunct="1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Дт 86 Кт 20,26.</a:t>
            </a:r>
          </a:p>
          <a:p>
            <a:pPr marL="0" indent="358775" algn="just" eaLnBrk="1" hangingPunct="1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Неприменение счетов 20,26 – не соответствует Инструкции по применению Плана счетов бухгалтерского учета, утв. Приказом Минфина РФ от 31.10.2000 № 94н</a:t>
            </a:r>
          </a:p>
          <a:p>
            <a:pPr marL="457200" indent="-457200" algn="just" eaLnBrk="1" hangingPunct="1">
              <a:buNone/>
              <a:defRPr/>
            </a:pPr>
            <a:endParaRPr lang="ru-RU" sz="1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Бухгалтерская отчетность СОНКО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 fontScale="85000" lnSpcReduction="10000"/>
          </a:bodyPr>
          <a:lstStyle/>
          <a:p>
            <a:pPr marL="0" indent="358775"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Бухгалтерская отчетность СОНКО подается1 раз в год в срок </a:t>
            </a:r>
            <a:r>
              <a:rPr lang="ru-RU" sz="2400" dirty="0" smtClean="0">
                <a:solidFill>
                  <a:srgbClr val="FF0000"/>
                </a:solidFill>
              </a:rPr>
              <a:t>до 31 марта </a:t>
            </a:r>
            <a:r>
              <a:rPr lang="ru-RU" sz="2400" dirty="0" err="1" smtClean="0"/>
              <a:t>года,следующего</a:t>
            </a:r>
            <a:r>
              <a:rPr lang="ru-RU" sz="2400" dirty="0" smtClean="0"/>
              <a:t> за отчетным.</a:t>
            </a:r>
          </a:p>
          <a:p>
            <a:pPr marL="0" indent="358775"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Состав отчетности:</a:t>
            </a:r>
          </a:p>
          <a:p>
            <a:pPr marL="0" indent="358775" algn="just" eaLnBrk="1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 Бухгалтерский баланс (Ф №1) (Заполняется раздел </a:t>
            </a:r>
            <a:r>
              <a:rPr lang="en-US" sz="2400" dirty="0" smtClean="0"/>
              <a:t>III </a:t>
            </a:r>
            <a:r>
              <a:rPr lang="ru-RU" sz="2400" dirty="0" smtClean="0"/>
              <a:t>«Целевое финансирование»</a:t>
            </a:r>
          </a:p>
          <a:p>
            <a:pPr marL="0" indent="358775" algn="just" eaLnBrk="1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Отчет о финансовых результатах (Ф №2) (отражаются прочие доходы и расходы)</a:t>
            </a:r>
          </a:p>
          <a:p>
            <a:pPr marL="0" indent="358775" algn="just" eaLnBrk="1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 Отчет о целевом использовании полученных средств (Ф №6)</a:t>
            </a:r>
          </a:p>
          <a:p>
            <a:pPr marL="0" indent="358775" algn="just" eaLnBrk="1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Пояснения к бухгалтерской отчетности (виды деятельности СОНКО, численность сотрудников, сведения о целевых средствах и их использовании, информация об основных средствах и др.)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4358"/>
            <a:ext cx="8208912" cy="881449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Налогообложение СОНКО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Wingdings 2" panose="05020102010507070707" pitchFamily="18" charset="2"/>
              <a:buNone/>
              <a:defRPr/>
            </a:pPr>
            <a:r>
              <a:rPr lang="ru-RU" sz="2400" b="1" dirty="0" smtClean="0"/>
              <a:t>НДС</a:t>
            </a:r>
          </a:p>
          <a:p>
            <a:pPr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Ст. 149 п. 3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12 НК РФ – НКО освобождаются от уплаты НДС только в случаях, когда они реализуют товары (работы, услуги) в рамках благотворительной деятельности.</a:t>
            </a:r>
          </a:p>
          <a:p>
            <a:pPr marL="92075" indent="-3175"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СОНКО является налоговым агентом по уплате НДС (ст. 161 НК РФ), то она удерживает и уплачивает НДС в бюджет (например, при аренде государственного имущества)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2075" indent="-3175"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НДС, удерживаемый налоговым агентом = Сумма ар.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латы * 18/118</a:t>
            </a:r>
          </a:p>
          <a:p>
            <a:pPr marL="92075" indent="-3175"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Кроме того, СОНКО должны составить счета-фактуры, зарегистрировать их в книге покупок и книге продаж и сформировать декларацию по НДС.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77628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Налогообложение СОНКО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3" y="2067206"/>
            <a:ext cx="8208913" cy="3965294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/>
              <a:t>Налог на прибыль</a:t>
            </a:r>
            <a:endParaRPr lang="ru-RU" sz="2000" dirty="0" smtClean="0"/>
          </a:p>
          <a:p>
            <a:pPr marL="0" indent="358775" algn="just" eaLnBrk="1" hangingPunct="1">
              <a:buNone/>
              <a:defRPr/>
            </a:pPr>
            <a:r>
              <a:rPr lang="ru-RU" sz="2000" dirty="0" smtClean="0"/>
              <a:t>Уплачивается СОНКО, если совершались хозяйственные операции, относящиеся к предпринимательской деятельности или возникли </a:t>
            </a:r>
            <a:r>
              <a:rPr lang="ru-RU" sz="2000" dirty="0" err="1" smtClean="0"/>
              <a:t>внереализационные</a:t>
            </a:r>
            <a:r>
              <a:rPr lang="ru-RU" sz="2000" dirty="0" smtClean="0"/>
              <a:t> доходы (ст. 250 НК РФ).</a:t>
            </a:r>
          </a:p>
          <a:p>
            <a:pPr marL="603250" indent="-514350" algn="ctr" eaLnBrk="1" hangingPunct="1">
              <a:buNone/>
              <a:defRPr/>
            </a:pPr>
            <a:r>
              <a:rPr lang="ru-RU" sz="2000" dirty="0" smtClean="0"/>
              <a:t>Налог на имущество</a:t>
            </a:r>
          </a:p>
          <a:p>
            <a:pPr marL="0" indent="358775" algn="just" eaLnBrk="1" hangingPunct="1">
              <a:buNone/>
              <a:defRPr/>
            </a:pPr>
            <a:r>
              <a:rPr lang="ru-RU" sz="2000" dirty="0" smtClean="0"/>
              <a:t>Уплачивается СОНКО в случае использования имущества в неуставной деятельности, не </a:t>
            </a:r>
            <a:r>
              <a:rPr lang="ru-RU" sz="2000" dirty="0" err="1" smtClean="0"/>
              <a:t>подподающей</a:t>
            </a:r>
            <a:r>
              <a:rPr lang="ru-RU" sz="2000" dirty="0" smtClean="0"/>
              <a:t> под льготы по налогу на имущество (например, при сдаче его в аренду) (Гл. 30 НК РФ)</a:t>
            </a:r>
          </a:p>
          <a:p>
            <a:pPr marL="603250" indent="-514350" algn="just" eaLnBrk="1" hangingPunct="1">
              <a:buNone/>
              <a:defRPr/>
            </a:pPr>
            <a:r>
              <a:rPr lang="ru-RU" sz="2000" dirty="0" smtClean="0"/>
              <a:t> </a:t>
            </a:r>
            <a:endParaRPr lang="ru-RU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3" y="1254919"/>
            <a:ext cx="8208913" cy="77628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Налогообложение СОНКО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86907" y="2161380"/>
            <a:ext cx="8189549" cy="3871120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Транспортный налог  - гл. 28 НК РФ</a:t>
            </a:r>
          </a:p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Земельный </a:t>
            </a:r>
            <a:r>
              <a:rPr lang="ru-RU" sz="2400" dirty="0" err="1" smtClean="0"/>
              <a:t>налон</a:t>
            </a:r>
            <a:r>
              <a:rPr lang="ru-RU" sz="2400" dirty="0" smtClean="0"/>
              <a:t> – ст. 388 НК РФ</a:t>
            </a:r>
          </a:p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НДФЛ – гл. 23 НК РФ</a:t>
            </a:r>
          </a:p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Налог при упрощенной системе налогообложения – гл. 26.2 НК РФ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54919"/>
            <a:ext cx="8208912" cy="77628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Раздельный учет СОНКО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3" y="2161380"/>
            <a:ext cx="8208913" cy="3871120"/>
          </a:xfrm>
        </p:spPr>
        <p:txBody>
          <a:bodyPr>
            <a:normAutofit/>
          </a:bodyPr>
          <a:lstStyle/>
          <a:p>
            <a:pPr marL="0" indent="358775" algn="just"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В соответствии с </a:t>
            </a:r>
            <a:r>
              <a:rPr lang="ru-RU" sz="2400" dirty="0" err="1" smtClean="0"/>
              <a:t>пп</a:t>
            </a:r>
            <a:r>
              <a:rPr lang="ru-RU" sz="2400" dirty="0" smtClean="0"/>
              <a:t>. 14 п.1 и п.2 ст. 251 НК РФ установлено обязательное ведение раздельного учета доходов (расходов), полученных (произведенных) в рамках целевого финансирования и целевых поступлений.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86908" y="1268760"/>
            <a:ext cx="8189548" cy="819822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Гранты</a:t>
            </a:r>
            <a:endParaRPr lang="ru-RU" altLang="ru-RU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86908" y="2232597"/>
            <a:ext cx="8189548" cy="3664750"/>
          </a:xfrm>
        </p:spPr>
        <p:txBody>
          <a:bodyPr>
            <a:noAutofit/>
          </a:bodyPr>
          <a:lstStyle/>
          <a:p>
            <a:pPr marL="88900" indent="0"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Гранты предоставляются на безвозмездной и безвозвратной основе. Они могут быть получены:</a:t>
            </a:r>
          </a:p>
          <a:p>
            <a:pPr marL="88900" indent="0">
              <a:defRPr/>
            </a:pPr>
            <a:r>
              <a:rPr lang="ru-RU" sz="2400" dirty="0" smtClean="0"/>
              <a:t>о</a:t>
            </a:r>
            <a:r>
              <a:rPr lang="ru-RU" sz="2400" dirty="0" smtClean="0"/>
              <a:t>т Российских физических лиц</a:t>
            </a:r>
          </a:p>
          <a:p>
            <a:pPr marL="88900" indent="0">
              <a:defRPr/>
            </a:pPr>
            <a:r>
              <a:rPr lang="ru-RU" sz="2400" dirty="0" smtClean="0"/>
              <a:t>о</a:t>
            </a:r>
            <a:r>
              <a:rPr lang="ru-RU" sz="2400" dirty="0" smtClean="0"/>
              <a:t>т некоммерческих организаций</a:t>
            </a:r>
          </a:p>
          <a:p>
            <a:pPr marL="88900" indent="0">
              <a:defRPr/>
            </a:pPr>
            <a:r>
              <a:rPr lang="ru-RU" sz="2400" dirty="0" smtClean="0"/>
              <a:t>о</a:t>
            </a:r>
            <a:r>
              <a:rPr lang="ru-RU" sz="2400" dirty="0" smtClean="0"/>
              <a:t>т иностранных и международных организаций, указанных в Перечне, утвержденном Постановлением Правительства РФ от 28.06.2008г. № 485.</a:t>
            </a:r>
          </a:p>
          <a:p>
            <a:pPr marL="88900" indent="0">
              <a:buNone/>
              <a:defRPr/>
            </a:pPr>
            <a:r>
              <a:rPr lang="ru-RU" sz="2400" dirty="0" smtClean="0"/>
              <a:t>Имущество, полученное от коммерческих организаций и иностранных граждан, не является грантом и облагается налогом на прибыль.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7157"/>
            <a:ext cx="8229600" cy="83363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Гранты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47860" cy="4714908"/>
          </a:xfrm>
        </p:spPr>
        <p:txBody>
          <a:bodyPr>
            <a:normAutofit fontScale="55000" lnSpcReduction="20000"/>
          </a:bodyPr>
          <a:lstStyle/>
          <a:p>
            <a:pPr algn="ctr" eaLnBrk="1" hangingPunct="1">
              <a:buFont typeface="Wingdings 2" panose="05020102010507070707" pitchFamily="18" charset="2"/>
              <a:buNone/>
              <a:defRPr/>
            </a:pPr>
            <a:r>
              <a:rPr lang="ru-RU" sz="2400" u="sng" dirty="0" smtClean="0"/>
              <a:t>Отношения с </a:t>
            </a:r>
            <a:r>
              <a:rPr lang="ru-RU" sz="2400" u="sng" dirty="0" err="1" smtClean="0"/>
              <a:t>грантодателем</a:t>
            </a:r>
            <a:endParaRPr lang="ru-RU" sz="2400" u="sng" dirty="0" smtClean="0"/>
          </a:p>
          <a:p>
            <a:pPr algn="just">
              <a:defRPr/>
            </a:pPr>
            <a:r>
              <a:rPr lang="ru-RU" sz="2400" dirty="0" smtClean="0"/>
              <a:t>Договор;</a:t>
            </a:r>
          </a:p>
          <a:p>
            <a:pPr algn="just">
              <a:defRPr/>
            </a:pPr>
            <a:r>
              <a:rPr lang="ru-RU" sz="2400" dirty="0" smtClean="0"/>
              <a:t>Отчет об использовании гранта;</a:t>
            </a:r>
          </a:p>
          <a:p>
            <a:pPr algn="just">
              <a:defRPr/>
            </a:pPr>
            <a:r>
              <a:rPr lang="ru-RU" sz="2400" dirty="0" smtClean="0"/>
              <a:t>Платежные поручения;</a:t>
            </a:r>
          </a:p>
          <a:p>
            <a:pPr algn="just">
              <a:defRPr/>
            </a:pPr>
            <a:r>
              <a:rPr lang="ru-RU" sz="2400" dirty="0" smtClean="0"/>
              <a:t>Выписки с расчетного счета;</a:t>
            </a:r>
          </a:p>
          <a:p>
            <a:pPr algn="just">
              <a:defRPr/>
            </a:pPr>
            <a:r>
              <a:rPr lang="ru-RU" sz="2400" dirty="0" smtClean="0"/>
              <a:t>Приходные и расходные кассовые ордера и др.</a:t>
            </a:r>
          </a:p>
          <a:p>
            <a:pPr algn="ctr">
              <a:buNone/>
              <a:defRPr/>
            </a:pPr>
            <a:r>
              <a:rPr lang="ru-RU" sz="2400" u="sng" dirty="0" smtClean="0"/>
              <a:t>Обязательные элементы договора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dirty="0" smtClean="0"/>
              <a:t>Наименование </a:t>
            </a:r>
            <a:r>
              <a:rPr lang="ru-RU" sz="2400" dirty="0" err="1" smtClean="0"/>
              <a:t>грантодателя</a:t>
            </a:r>
            <a:r>
              <a:rPr lang="ru-RU" sz="2400" dirty="0" smtClean="0"/>
              <a:t> и </a:t>
            </a:r>
            <a:r>
              <a:rPr lang="ru-RU" sz="2400" dirty="0" err="1" smtClean="0"/>
              <a:t>грантополучателя</a:t>
            </a:r>
            <a:r>
              <a:rPr lang="ru-RU" sz="2400" dirty="0" smtClean="0"/>
              <a:t>, их адреса и банковские реквизиты;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dirty="0" smtClean="0"/>
              <a:t>Решение о предоставлении гранта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dirty="0" smtClean="0"/>
              <a:t>Сумма и порядок финансирования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dirty="0" smtClean="0"/>
              <a:t>Цели использования гранта (конкретная программа)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dirty="0" smtClean="0"/>
              <a:t>Сроки использования средств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dirty="0" smtClean="0"/>
              <a:t>Описание результатов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dirty="0" smtClean="0"/>
              <a:t>Порядок и </a:t>
            </a:r>
            <a:r>
              <a:rPr lang="ru-RU" sz="2400" dirty="0" err="1" smtClean="0"/>
              <a:t>формв</a:t>
            </a:r>
            <a:r>
              <a:rPr lang="ru-RU" sz="2400" dirty="0" smtClean="0"/>
              <a:t> предоставления отчетов об использовании полученных средств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dirty="0" smtClean="0"/>
              <a:t>Ответственность за неиспользование или ненадлежащее исполнение обязательств каждой из сторон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5606"/>
            <a:ext cx="8229600" cy="83524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Налоговые декларации и отчетность во внебюджетные фонды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85720" y="2214554"/>
          <a:ext cx="8401080" cy="4532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0540"/>
                <a:gridCol w="4200540"/>
              </a:tblGrid>
              <a:tr h="920552"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Виды деклараций и отчетности СОНКО при общем режиме налогообложения</a:t>
                      </a:r>
                      <a:endParaRPr lang="ru-RU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Виды деклараций и отчетности СОНКО, применяющих УСН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644387">
                <a:tc>
                  <a:txBody>
                    <a:bodyPr/>
                    <a:lstStyle/>
                    <a:p>
                      <a:r>
                        <a:rPr lang="ru-RU" dirty="0" smtClean="0"/>
                        <a:t>Декларация по налогу на добавленную стоимость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Декларация по единому налогу при УСН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488589">
                <a:tc>
                  <a:txBody>
                    <a:bodyPr/>
                    <a:lstStyle/>
                    <a:p>
                      <a:r>
                        <a:rPr lang="ru-RU" dirty="0" smtClean="0"/>
                        <a:t>Декларация по налогу на прибыль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</a:t>
                      </a:r>
                      <a:r>
                        <a:rPr lang="ru-RU" baseline="0" dirty="0" smtClean="0"/>
                        <a:t> НДФЛ, 2-НДФЛ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644387">
                <a:tc>
                  <a:txBody>
                    <a:bodyPr/>
                    <a:lstStyle/>
                    <a:p>
                      <a:r>
                        <a:rPr lang="ru-RU" dirty="0" smtClean="0"/>
                        <a:t>Декларация по налогу на имущество</a:t>
                      </a:r>
                    </a:p>
                    <a:p>
                      <a:r>
                        <a:rPr lang="ru-RU" dirty="0" smtClean="0"/>
                        <a:t>6</a:t>
                      </a:r>
                      <a:r>
                        <a:rPr lang="ru-RU" baseline="0" dirty="0" smtClean="0"/>
                        <a:t> НДФЛ, 2-НДФЛ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Отчеты</a:t>
                      </a:r>
                      <a:r>
                        <a:rPr lang="ru-RU" baseline="0" dirty="0" smtClean="0"/>
                        <a:t> в фонды (4-ФСС, РСВ-1, СЗВ-М)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920552">
                <a:tc>
                  <a:txBody>
                    <a:bodyPr/>
                    <a:lstStyle/>
                    <a:p>
                      <a:r>
                        <a:rPr lang="ru-RU" dirty="0" smtClean="0"/>
                        <a:t>Иные декларации (по транспортному налогу, по земельному налогу и др.)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Отчеты</a:t>
                      </a:r>
                      <a:r>
                        <a:rPr lang="ru-RU" baseline="0" dirty="0" smtClean="0"/>
                        <a:t> в фонды (4-ФСС, РСВ-1, СЗВ-М)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644387">
                <a:tc>
                  <a:txBody>
                    <a:bodyPr/>
                    <a:lstStyle/>
                    <a:p>
                      <a:r>
                        <a:rPr lang="ru-RU" dirty="0" smtClean="0"/>
                        <a:t>Отчеты</a:t>
                      </a:r>
                      <a:r>
                        <a:rPr lang="ru-RU" baseline="0" dirty="0" smtClean="0"/>
                        <a:t> в фонды (4-ФСС, РСВ-1, СЗВ-М)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Иные декларации (по транспортному налогу, по земельному налогу, налогу на имущество и др.)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84641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Специальная отчетность СОНКО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2235324"/>
            <a:ext cx="8219256" cy="3967162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  <a:defRPr/>
            </a:pPr>
            <a:r>
              <a:rPr lang="ru-RU" dirty="0" smtClean="0"/>
              <a:t>Отчетность в органы статистики</a:t>
            </a:r>
          </a:p>
          <a:p>
            <a:pPr marL="0" indent="0">
              <a:buFontTx/>
              <a:buChar char="-"/>
              <a:defRPr/>
            </a:pPr>
            <a:r>
              <a:rPr lang="ru-RU" dirty="0" smtClean="0"/>
              <a:t>Форма </a:t>
            </a:r>
            <a:r>
              <a:rPr lang="ru-RU" dirty="0" smtClean="0"/>
              <a:t>1-СОНКО (01.04.17</a:t>
            </a:r>
            <a:r>
              <a:rPr lang="ru-RU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-Форма 11 краткая (01.04.17)</a:t>
            </a:r>
            <a:br>
              <a:rPr lang="ru-RU" dirty="0" smtClean="0"/>
            </a:br>
            <a:r>
              <a:rPr lang="ru-RU" dirty="0" smtClean="0"/>
              <a:t>-Копия бух. отчетности (01.04.17)</a:t>
            </a:r>
            <a:br>
              <a:rPr lang="ru-RU" dirty="0" smtClean="0"/>
            </a:br>
            <a:endParaRPr lang="ru-RU" dirty="0" smtClean="0"/>
          </a:p>
          <a:p>
            <a:pPr marL="0" indent="0" algn="ctr">
              <a:buNone/>
              <a:defRPr/>
            </a:pPr>
            <a:r>
              <a:rPr lang="ru-RU" dirty="0" smtClean="0"/>
              <a:t>Отчетность в Минюст</a:t>
            </a:r>
          </a:p>
          <a:p>
            <a:pPr marL="0" indent="0">
              <a:buNone/>
              <a:defRPr/>
            </a:pPr>
            <a:r>
              <a:rPr lang="ru-RU" dirty="0" smtClean="0"/>
              <a:t>- Сообщение </a:t>
            </a:r>
            <a:r>
              <a:rPr lang="ru-RU" dirty="0" smtClean="0"/>
              <a:t>о продолжении деятельности (15.04.17)</a:t>
            </a:r>
            <a:br>
              <a:rPr lang="ru-RU" dirty="0" smtClean="0"/>
            </a:br>
            <a:r>
              <a:rPr lang="ru-RU" dirty="0" smtClean="0"/>
              <a:t>-Форма ОН0001 (15.04.17)</a:t>
            </a:r>
            <a:br>
              <a:rPr lang="ru-RU" dirty="0" smtClean="0"/>
            </a:br>
            <a:r>
              <a:rPr lang="ru-RU" dirty="0" smtClean="0"/>
              <a:t>-Форма ОН0002 (15.04.17)</a:t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472</TotalTime>
  <Words>1579</Words>
  <Application>Microsoft Office PowerPoint</Application>
  <PresentationFormat>Экран (4:3)</PresentationFormat>
  <Paragraphs>169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Грань</vt:lpstr>
      <vt:lpstr>Вебинар</vt:lpstr>
      <vt:lpstr>Основные нормативные акты, применяемые в бухгалтерском учете СОНКО</vt:lpstr>
      <vt:lpstr>Учетная политика СОНКО</vt:lpstr>
      <vt:lpstr>Смета доходов и расходов некоммерческой организации</vt:lpstr>
      <vt:lpstr>Бухгалтерский учет средств целевого финансирования</vt:lpstr>
      <vt:lpstr>Учет основных средств в СОНКО</vt:lpstr>
      <vt:lpstr>Инвентаризация в НКО</vt:lpstr>
      <vt:lpstr>Учет заработной платы в СОНКО</vt:lpstr>
      <vt:lpstr>Использование счетов 20 «Основное производство и 26 «Общехозяйственные расходы в СОНКО»</vt:lpstr>
      <vt:lpstr>Бухгалтерская отчетность СОНКО</vt:lpstr>
      <vt:lpstr>Налогообложение СОНКО</vt:lpstr>
      <vt:lpstr>Налогообложение СОНКО</vt:lpstr>
      <vt:lpstr>Налогообложение СОНКО</vt:lpstr>
      <vt:lpstr>Раздельный учет СОНКО</vt:lpstr>
      <vt:lpstr>Гранты</vt:lpstr>
      <vt:lpstr>Гранты</vt:lpstr>
      <vt:lpstr>Налоговые декларации и отчетность во внебюджетные фонды</vt:lpstr>
      <vt:lpstr>Специальная отчетность СОНКО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admin31</cp:lastModifiedBy>
  <cp:revision>62</cp:revision>
  <dcterms:created xsi:type="dcterms:W3CDTF">2014-05-26T09:44:45Z</dcterms:created>
  <dcterms:modified xsi:type="dcterms:W3CDTF">2016-12-19T10:51:47Z</dcterms:modified>
</cp:coreProperties>
</file>