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3" r:id="rId9"/>
    <p:sldId id="264" r:id="rId10"/>
    <p:sldId id="267" r:id="rId11"/>
    <p:sldId id="268" r:id="rId12"/>
    <p:sldId id="269" r:id="rId13"/>
    <p:sldId id="270" r:id="rId1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7" autoAdjust="0"/>
    <p:restoredTop sz="94660"/>
  </p:normalViewPr>
  <p:slideViewPr>
    <p:cSldViewPr>
      <p:cViewPr varScale="1">
        <p:scale>
          <a:sx n="103" d="100"/>
          <a:sy n="103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3861048"/>
            <a:ext cx="8208912" cy="2520280"/>
          </a:xfrm>
        </p:spPr>
        <p:txBody>
          <a:bodyPr/>
          <a:lstStyle/>
          <a:p>
            <a:pPr algn="ctr"/>
            <a:r>
              <a:rPr lang="ru-RU" sz="3200" dirty="0" smtClean="0"/>
              <a:t>Адаптация и интеграция мигрантов – это совместные усилия всех заинтересованных сторон: НКО + государственные власти + СМИ</a:t>
            </a:r>
            <a:endParaRPr lang="ru-RU" altLang="ru-RU" sz="32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268760"/>
            <a:ext cx="8208912" cy="93610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2"/>
                </a:solidFill>
              </a:rPr>
              <a:t>«Взаимодействие социально-ориентированных некоммерческих организаций с государственными властями и СМИ в процессе адаптации переселенцев»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Взаимодействие социально-ориентированных некоммерческих организаций с государственными властями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36912"/>
            <a:ext cx="8208912" cy="340445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400" dirty="0" smtClean="0"/>
              <a:t>Направления  поддержки СОНКО:</a:t>
            </a:r>
          </a:p>
          <a:p>
            <a:r>
              <a:rPr lang="ru-RU" sz="2400" dirty="0" smtClean="0"/>
              <a:t>финансовая поддержка социально ориентированных НКО;</a:t>
            </a:r>
          </a:p>
          <a:p>
            <a:r>
              <a:rPr lang="ru-RU" sz="2400" dirty="0" smtClean="0"/>
              <a:t>имущественная поддержка социально ориентированных НКО;</a:t>
            </a:r>
          </a:p>
          <a:p>
            <a:r>
              <a:rPr lang="ru-RU" sz="2400" dirty="0" smtClean="0"/>
              <a:t>участие социально ориентированных НКО в экспертизе нормативных и правовых актов, затрагивающих сферы интересов (деятельности)  социально ориентированных НКО;</a:t>
            </a:r>
          </a:p>
          <a:p>
            <a:r>
              <a:rPr lang="ru-RU" sz="2400" dirty="0" smtClean="0"/>
              <a:t>предоставление льгот;</a:t>
            </a:r>
          </a:p>
          <a:p>
            <a:r>
              <a:rPr lang="ru-RU" sz="2400" dirty="0" smtClean="0"/>
              <a:t>создание общественных консультативно-совещательных органов, при государственных структурах.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Финансовая поддержка социально ориентированных НКО</a:t>
            </a:r>
            <a:endParaRPr lang="ru-RU" altLang="ru-RU" dirty="0" smtClean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76872"/>
            <a:ext cx="8208912" cy="3764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Предоставление субсидий, грантов.</a:t>
            </a:r>
          </a:p>
          <a:p>
            <a:pPr>
              <a:buNone/>
            </a:pPr>
            <a:r>
              <a:rPr lang="ru-RU" sz="2400" dirty="0" smtClean="0"/>
              <a:t>Финансирование совместных проектов, процесса адаптации и интеграции мигрантов:</a:t>
            </a:r>
          </a:p>
          <a:p>
            <a:r>
              <a:rPr lang="ru-RU" sz="2400" dirty="0" smtClean="0"/>
              <a:t>компактное поселение, </a:t>
            </a:r>
          </a:p>
          <a:p>
            <a:r>
              <a:rPr lang="ru-RU" sz="2400" dirty="0" smtClean="0"/>
              <a:t> развитие инфраструктуры, </a:t>
            </a:r>
          </a:p>
          <a:p>
            <a:r>
              <a:rPr lang="ru-RU" sz="2400" dirty="0" smtClean="0"/>
              <a:t>работа с детьми</a:t>
            </a:r>
          </a:p>
          <a:p>
            <a:r>
              <a:rPr lang="ru-RU" sz="2400" dirty="0" smtClean="0"/>
              <a:t>социальная поддержка (работа с органами социальной защиты населения).</a:t>
            </a:r>
          </a:p>
          <a:p>
            <a:pPr marL="174625" indent="-47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Имущественная поддержка социально ориентированных НКО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348880"/>
            <a:ext cx="8208912" cy="41764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Предоставление для СОНКО офисных и производственных помещений на льготных условиях или в безвозмездное пользование:</a:t>
            </a:r>
          </a:p>
          <a:p>
            <a:r>
              <a:rPr lang="ru-RU" sz="2400" dirty="0" smtClean="0"/>
              <a:t>помещение столовой для организации бесплатного питания переселенцев;</a:t>
            </a:r>
          </a:p>
          <a:p>
            <a:r>
              <a:rPr lang="ru-RU" sz="2400" dirty="0" smtClean="0"/>
              <a:t>помещение для временного размещения и регистрации переселенцев (СОНКО «Милосердие и забота»)</a:t>
            </a:r>
          </a:p>
          <a:p>
            <a:r>
              <a:rPr lang="ru-RU" sz="2400" dirty="0" smtClean="0"/>
              <a:t>помещение для организации социальной помощи переселенцам (СОНКО «Красный Крест»)</a:t>
            </a:r>
          </a:p>
          <a:p>
            <a:r>
              <a:rPr lang="ru-RU" sz="2400" dirty="0" smtClean="0"/>
              <a:t>производственные и офисные помещения для организации самозанятости переселенцев в рамках поддержки малого предпринимательства.</a:t>
            </a:r>
          </a:p>
          <a:p>
            <a:pPr marL="512762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44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4597"/>
            <a:ext cx="8229600" cy="109140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Участие социально ориентированных НКО в экспертизе нормативных и правовых актов, затрагивающих сферы интересов (деятельности)  социально ориентированных НКО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56992"/>
            <a:ext cx="8208912" cy="29676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400" dirty="0" smtClean="0"/>
              <a:t>	Роль СОНКО в принятии законодательных актов, затрагивающих все аспекты обустройства переселенцев:</a:t>
            </a:r>
          </a:p>
          <a:p>
            <a:r>
              <a:rPr lang="ru-RU" sz="2400" dirty="0" smtClean="0"/>
              <a:t>законодательство о гражданстве и легализации мигрантов;</a:t>
            </a:r>
          </a:p>
          <a:p>
            <a:r>
              <a:rPr lang="ru-RU" sz="2400" dirty="0" smtClean="0"/>
              <a:t>законодательные и нормативные акты по жилищному обустройству переселенцев;</a:t>
            </a:r>
          </a:p>
          <a:p>
            <a:r>
              <a:rPr lang="ru-RU" sz="2400" dirty="0" smtClean="0"/>
              <a:t>законодательные и нормативные акты по трудоустройству мигрантов предпринимательство, патенты, разрешение на работы и т.д.);</a:t>
            </a:r>
          </a:p>
          <a:p>
            <a:r>
              <a:rPr lang="ru-RU" sz="2400" dirty="0" smtClean="0"/>
              <a:t>разрешения на внеочередной прием в детские сады и школы без регистрации.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Создание общественных консультативно-совещательных органов, при государственных структурах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36912"/>
            <a:ext cx="8208912" cy="38884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Общественно-консультативные Советы:</a:t>
            </a:r>
          </a:p>
          <a:p>
            <a:r>
              <a:rPr lang="ru-RU" sz="2400" dirty="0" smtClean="0"/>
              <a:t>при УФМС России по Белгородской области;</a:t>
            </a:r>
          </a:p>
          <a:p>
            <a:r>
              <a:rPr lang="ru-RU" sz="2400" dirty="0" smtClean="0"/>
              <a:t>при органах социальной защиты населения;</a:t>
            </a:r>
          </a:p>
          <a:p>
            <a:r>
              <a:rPr lang="ru-RU" sz="2400" dirty="0" smtClean="0"/>
              <a:t>при региональных и муниципальных органах исполнительной власти.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Взаимодействие СОНКО со СМИ и использование СМИ для продвижения деятельности и услуг НКО в широком смысле (PR).</a:t>
            </a:r>
            <a:endParaRPr lang="ru-RU" altLang="ru-RU" sz="2800" dirty="0" smtClean="0">
              <a:solidFill>
                <a:schemeClr val="accent2"/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7544" y="2996952"/>
            <a:ext cx="8208912" cy="304441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200" dirty="0" smtClean="0"/>
              <a:t>	Информационная поддержка,  популяризация  и обеспечение прозрачности деятельности социально ориентированных НКО</a:t>
            </a:r>
          </a:p>
          <a:p>
            <a:pPr>
              <a:buNone/>
            </a:pPr>
            <a:r>
              <a:rPr lang="ru-RU" sz="3200" dirty="0" smtClean="0"/>
              <a:t>	Информирование мигрантов о возможностях обустройства, легализации, предоставления социальной помощи и льгот, а также информация о СОНКО, занимающихся различными аспектами обустройства, адаптации и интеграции мигрантов.</a:t>
            </a:r>
          </a:p>
          <a:p>
            <a:pPr>
              <a:buNone/>
            </a:pPr>
            <a:r>
              <a:rPr lang="ru-RU" sz="3200" dirty="0" smtClean="0"/>
              <a:t>	Формирование положительного образа мигранта</a:t>
            </a:r>
          </a:p>
          <a:p>
            <a:pPr>
              <a:buNone/>
            </a:pPr>
            <a:r>
              <a:rPr lang="ru-RU" sz="3200" dirty="0" smtClean="0"/>
              <a:t>	Распространение социальной рекламы</a:t>
            </a:r>
          </a:p>
          <a:p>
            <a:pPr eaLnBrk="1" hangingPunct="1">
              <a:buNone/>
            </a:pPr>
            <a:endParaRPr lang="ru-RU" altLang="ru-RU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214438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Социально ориентированные некоммерческие организации – партнеры государства и СМИ в вопросах адаптации и интеграции переселенцев.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67544" y="2996952"/>
            <a:ext cx="8208912" cy="33276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	Общественно государственное партнерство: НКО + ВЛАСТЬ+ СМИ</a:t>
            </a:r>
          </a:p>
          <a:p>
            <a:pPr>
              <a:buNone/>
            </a:pPr>
            <a:r>
              <a:rPr lang="ru-RU" sz="2400" dirty="0" smtClean="0"/>
              <a:t>	Взаимодействие социально ориентированных организаций с властью осуществляется через: </a:t>
            </a:r>
          </a:p>
          <a:p>
            <a:r>
              <a:rPr lang="ru-RU" sz="2400" dirty="0" smtClean="0"/>
              <a:t>заключение соглашений, </a:t>
            </a:r>
          </a:p>
          <a:p>
            <a:r>
              <a:rPr lang="ru-RU" sz="2400" dirty="0" smtClean="0"/>
              <a:t>договоров о сотрудничестве, </a:t>
            </a:r>
          </a:p>
          <a:p>
            <a:r>
              <a:rPr lang="ru-RU" sz="2400" dirty="0" smtClean="0"/>
              <a:t>организацию работы общественно-государственных советов и комиссий, - проведение постоянно действующих круглых столов, а также посредством создания и развития инфраструктуры взаимодействия.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3411"/>
            <a:ext cx="8208912" cy="87239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 smtClean="0">
                <a:solidFill>
                  <a:schemeClr val="accent2"/>
                </a:solidFill>
              </a:rPr>
              <a:t>Социально ориентированные некоммерческие организации – партнеры государства и СМИ в вопросах адаптации и интеграции переселенцев</a:t>
            </a:r>
            <a:r>
              <a:rPr lang="ru-RU" b="1" dirty="0" smtClean="0"/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996952"/>
            <a:ext cx="8208912" cy="35283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400" dirty="0" smtClean="0"/>
              <a:t>Сфера применения </a:t>
            </a:r>
          </a:p>
          <a:p>
            <a:r>
              <a:rPr lang="ru-RU" sz="2400" dirty="0" smtClean="0"/>
              <a:t>предоставление социальной, психологической, материальной и </a:t>
            </a:r>
            <a:r>
              <a:rPr lang="ru-RU" sz="2400" dirty="0" err="1" smtClean="0"/>
              <a:t>др</a:t>
            </a:r>
            <a:r>
              <a:rPr lang="ru-RU" sz="2400" dirty="0" smtClean="0"/>
              <a:t> помощи и освещение в СМИ;</a:t>
            </a:r>
          </a:p>
          <a:p>
            <a:r>
              <a:rPr lang="ru-RU" sz="2400" dirty="0" smtClean="0"/>
              <a:t>организация и проведение культурно-массовых, досуговых и оздоровительных мероприятий и освещение в СМИ;</a:t>
            </a:r>
          </a:p>
          <a:p>
            <a:r>
              <a:rPr lang="ru-RU" sz="2400" dirty="0" smtClean="0"/>
              <a:t>поддержка социальных учреждений; </a:t>
            </a:r>
          </a:p>
          <a:p>
            <a:r>
              <a:rPr lang="ru-RU" sz="2400" dirty="0" smtClean="0"/>
              <a:t>социальная адаптация, включая профориентацию, переквалификацию и в ряде случаев трудоустройство и освещение в СМИ;</a:t>
            </a:r>
          </a:p>
          <a:p>
            <a:r>
              <a:rPr lang="ru-RU" sz="2400" dirty="0" smtClean="0"/>
              <a:t>правовая защита и правовое обучение и освещение в СМИ;</a:t>
            </a:r>
          </a:p>
          <a:p>
            <a:r>
              <a:rPr lang="ru-RU" sz="2400" dirty="0" smtClean="0"/>
              <a:t>самоорганизация, организация групп взаимопомощи </a:t>
            </a:r>
          </a:p>
          <a:p>
            <a:r>
              <a:rPr lang="ru-RU" sz="2400" dirty="0" smtClean="0"/>
              <a:t>и многое другое. </a:t>
            </a:r>
          </a:p>
          <a:p>
            <a:pPr marL="92075" indent="-3175" algn="just" eaLnBrk="1" hangingPunct="1">
              <a:buFont typeface="Wingdings 2" panose="05020102010507070707" pitchFamily="18" charset="2"/>
              <a:buNone/>
              <a:defRPr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867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chemeClr val="accent2"/>
                </a:solidFill>
              </a:rPr>
              <a:t>Что получает государство  от партнерства с НКО: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160590"/>
            <a:ext cx="8208912" cy="3880773"/>
          </a:xfrm>
        </p:spPr>
        <p:txBody>
          <a:bodyPr>
            <a:normAutofit fontScale="62500" lnSpcReduction="20000"/>
          </a:bodyPr>
          <a:lstStyle/>
          <a:p>
            <a:r>
              <a:rPr lang="ru-RU" sz="2400" dirty="0" smtClean="0"/>
              <a:t>Эффективность управления</a:t>
            </a:r>
          </a:p>
          <a:p>
            <a:r>
              <a:rPr lang="ru-RU" sz="2400" dirty="0" smtClean="0"/>
              <a:t> Лояльность населения</a:t>
            </a:r>
          </a:p>
          <a:p>
            <a:r>
              <a:rPr lang="ru-RU" sz="2400" dirty="0" smtClean="0"/>
              <a:t> Улучшение имиджа региона, повышение инвестпривлекательности</a:t>
            </a:r>
          </a:p>
          <a:p>
            <a:r>
              <a:rPr lang="ru-RU" sz="2400" dirty="0" smtClean="0"/>
              <a:t> Гражданский контроль </a:t>
            </a:r>
          </a:p>
          <a:p>
            <a:r>
              <a:rPr lang="ru-RU" sz="2400" dirty="0" smtClean="0"/>
              <a:t>Смягчение общественной напряженности по острым социальным вопросам </a:t>
            </a:r>
          </a:p>
          <a:p>
            <a:r>
              <a:rPr lang="ru-RU" sz="2400" dirty="0" smtClean="0"/>
              <a:t>Лаборатория и пилотная площадка для различных инноваций</a:t>
            </a:r>
          </a:p>
          <a:p>
            <a:r>
              <a:rPr lang="ru-RU" sz="2400" dirty="0" smtClean="0"/>
              <a:t>Школа гражданского воспитания </a:t>
            </a:r>
          </a:p>
          <a:p>
            <a:r>
              <a:rPr lang="ru-RU" sz="2400" dirty="0" smtClean="0"/>
              <a:t>Реализация человеческого капитала</a:t>
            </a:r>
          </a:p>
          <a:p>
            <a:r>
              <a:rPr lang="ru-RU" sz="2400" dirty="0" smtClean="0"/>
              <a:t>Организационный и экспертный ресурс </a:t>
            </a:r>
          </a:p>
          <a:p>
            <a:r>
              <a:rPr lang="ru-RU" sz="2400" dirty="0" smtClean="0"/>
              <a:t>Реализация социальной политики как для бизнеса, так и для власти </a:t>
            </a:r>
          </a:p>
          <a:p>
            <a:r>
              <a:rPr lang="ru-RU" sz="2400" dirty="0" smtClean="0"/>
              <a:t>Оказание социальных услуг </a:t>
            </a:r>
          </a:p>
          <a:p>
            <a:r>
              <a:rPr lang="ru-RU" sz="2400" dirty="0" smtClean="0"/>
              <a:t>Социальное предпринимательство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4358"/>
            <a:ext cx="8208912" cy="88144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Социально ориентированные некоммерческие организации – партнеры бизнеса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4" y="2492896"/>
            <a:ext cx="8208912" cy="35484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Общественно-частное партнерство: НКО+БИЗНЕС</a:t>
            </a:r>
          </a:p>
          <a:p>
            <a:r>
              <a:rPr lang="ru-RU" sz="2400" dirty="0" smtClean="0"/>
              <a:t>Благотворительные программы </a:t>
            </a:r>
          </a:p>
          <a:p>
            <a:r>
              <a:rPr lang="ru-RU" sz="2400" dirty="0" smtClean="0"/>
              <a:t>Услуги для бизнеса </a:t>
            </a:r>
          </a:p>
          <a:p>
            <a:r>
              <a:rPr lang="ru-RU" sz="2400" dirty="0" smtClean="0"/>
              <a:t>Социальное предпринимательство </a:t>
            </a:r>
          </a:p>
          <a:p>
            <a:r>
              <a:rPr lang="ru-RU" sz="2400" dirty="0" smtClean="0"/>
              <a:t>Фандрайзинг </a:t>
            </a:r>
          </a:p>
          <a:p>
            <a:r>
              <a:rPr lang="ru-RU" sz="2400" dirty="0" smtClean="0"/>
              <a:t>Экспертное сопровождение </a:t>
            </a:r>
          </a:p>
          <a:p>
            <a:pPr marL="92075" indent="-3175" algn="just" eaLnBrk="1" hangingPunct="1">
              <a:buFont typeface="Wingdings 2" panose="05020102010507070707" pitchFamily="18" charset="2"/>
              <a:buNone/>
              <a:defRPr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7832"/>
            <a:ext cx="8208912" cy="77628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Социально ориентированные некоммерческие организации – </a:t>
            </a:r>
            <a:r>
              <a:rPr lang="ru-RU" b="1" smtClean="0">
                <a:solidFill>
                  <a:schemeClr val="accent2"/>
                </a:solidFill>
              </a:rPr>
              <a:t>партнеры бизнеса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7543" y="2780928"/>
            <a:ext cx="8208913" cy="38884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000" dirty="0" smtClean="0"/>
              <a:t>Что получает бизнес от такого партнерства</a:t>
            </a:r>
          </a:p>
          <a:p>
            <a:r>
              <a:rPr lang="ru-RU" sz="2000" dirty="0" smtClean="0"/>
              <a:t>Известность </a:t>
            </a:r>
          </a:p>
          <a:p>
            <a:r>
              <a:rPr lang="ru-RU" sz="2000" dirty="0" smtClean="0"/>
              <a:t>Улучшение имиджа фирмы </a:t>
            </a:r>
          </a:p>
          <a:p>
            <a:r>
              <a:rPr lang="ru-RU" sz="2000" dirty="0" smtClean="0"/>
              <a:t>Реклама товара, услуг </a:t>
            </a:r>
          </a:p>
          <a:p>
            <a:r>
              <a:rPr lang="ru-RU" sz="2000" dirty="0" smtClean="0"/>
              <a:t>Освещение своей деятельности в СМИ </a:t>
            </a:r>
          </a:p>
          <a:p>
            <a:r>
              <a:rPr lang="ru-RU" sz="2000" dirty="0" smtClean="0"/>
              <a:t>Корпоративная культура для сотрудников фирмы, ее клиентов, покупателей, партнеров </a:t>
            </a:r>
          </a:p>
          <a:p>
            <a:r>
              <a:rPr lang="ru-RU" sz="2000" dirty="0" smtClean="0"/>
              <a:t>Улучшение внутрифирменных взаимоотношений</a:t>
            </a:r>
          </a:p>
          <a:p>
            <a:r>
              <a:rPr lang="ru-RU" sz="2000" dirty="0" smtClean="0"/>
              <a:t> Улучшение взаимоотношений с инвесторами </a:t>
            </a:r>
          </a:p>
          <a:p>
            <a:r>
              <a:rPr lang="ru-RU" sz="2000" dirty="0" smtClean="0"/>
              <a:t>Доступ к рынкам </a:t>
            </a:r>
          </a:p>
          <a:p>
            <a:r>
              <a:rPr lang="ru-RU" sz="2000" dirty="0" smtClean="0"/>
              <a:t>Обращение к целевым группам </a:t>
            </a:r>
          </a:p>
          <a:p>
            <a:r>
              <a:rPr lang="ru-RU" sz="2000" dirty="0" smtClean="0"/>
              <a:t>Ассоциирование с высококачественным или престижным мероприятием </a:t>
            </a:r>
          </a:p>
          <a:p>
            <a:r>
              <a:rPr lang="ru-RU" sz="2000" dirty="0" smtClean="0"/>
              <a:t>Демонстрация социальной ответственности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1254919"/>
            <a:ext cx="8208913" cy="77628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Контакты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86907" y="2161380"/>
            <a:ext cx="8189549" cy="3871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	Белгородская региональная общественная организация «Центр социальных инициатив «Вера» </a:t>
            </a:r>
            <a:r>
              <a:rPr lang="ru-RU" sz="2400" dirty="0" smtClean="0"/>
              <a:t>(БРОО «ЦСИ «Вера»)</a:t>
            </a:r>
          </a:p>
          <a:p>
            <a:pPr>
              <a:buNone/>
            </a:pPr>
            <a:r>
              <a:rPr lang="ru-RU" sz="2400" dirty="0" smtClean="0"/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dirty="0" smtClean="0"/>
              <a:t>	Телефон/факс 8 (4722) 555-271, </a:t>
            </a:r>
          </a:p>
          <a:p>
            <a:pPr>
              <a:buNone/>
            </a:pPr>
            <a:r>
              <a:rPr lang="ru-RU" sz="2400" dirty="0" smtClean="0"/>
              <a:t>	</a:t>
            </a:r>
            <a:r>
              <a:rPr lang="en-US" sz="2400" dirty="0" smtClean="0"/>
              <a:t>E</a:t>
            </a:r>
            <a:r>
              <a:rPr lang="ru-RU" sz="2400" dirty="0" smtClean="0"/>
              <a:t>-</a:t>
            </a:r>
            <a:r>
              <a:rPr lang="en-US" sz="2400" dirty="0" smtClean="0"/>
              <a:t>mail</a:t>
            </a:r>
            <a:r>
              <a:rPr lang="ru-RU" sz="2400" dirty="0" smtClean="0"/>
              <a:t>:  </a:t>
            </a:r>
            <a:r>
              <a:rPr lang="en-US" sz="2400" i="1" u="sng" dirty="0" err="1" smtClean="0">
                <a:solidFill>
                  <a:schemeClr val="accent2"/>
                </a:solidFill>
              </a:rPr>
              <a:t>broo</a:t>
            </a:r>
            <a:r>
              <a:rPr lang="ru-RU" sz="2400" i="1" u="sng" dirty="0" smtClean="0">
                <a:solidFill>
                  <a:schemeClr val="accent2"/>
                </a:solidFill>
              </a:rPr>
              <a:t>-</a:t>
            </a:r>
            <a:r>
              <a:rPr lang="en-US" sz="2400" i="1" u="sng" dirty="0" err="1" smtClean="0">
                <a:solidFill>
                  <a:schemeClr val="accent2"/>
                </a:solidFill>
              </a:rPr>
              <a:t>vera</a:t>
            </a:r>
            <a:r>
              <a:rPr lang="ru-RU" sz="2400" i="1" u="sng" dirty="0" smtClean="0">
                <a:solidFill>
                  <a:schemeClr val="accent2"/>
                </a:solidFill>
              </a:rPr>
              <a:t>@</a:t>
            </a:r>
            <a:r>
              <a:rPr lang="en-US" sz="2400" i="1" u="sng" dirty="0" smtClean="0">
                <a:solidFill>
                  <a:schemeClr val="accent2"/>
                </a:solidFill>
              </a:rPr>
              <a:t>mail</a:t>
            </a:r>
            <a:r>
              <a:rPr lang="ru-RU" sz="2400" i="1" u="sng" dirty="0" smtClean="0">
                <a:solidFill>
                  <a:schemeClr val="accent2"/>
                </a:solidFill>
              </a:rPr>
              <a:t>.</a:t>
            </a:r>
            <a:r>
              <a:rPr lang="en-US" sz="2400" i="1" u="sng" dirty="0" err="1" smtClean="0">
                <a:solidFill>
                  <a:schemeClr val="accent2"/>
                </a:solidFill>
              </a:rPr>
              <a:t>ru</a:t>
            </a:r>
            <a:r>
              <a:rPr lang="ru-RU" sz="2400" i="1" dirty="0" smtClean="0">
                <a:solidFill>
                  <a:schemeClr val="accent2"/>
                </a:solidFill>
              </a:rPr>
              <a:t> </a:t>
            </a:r>
            <a:endParaRPr lang="ru-RU" sz="2400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ru-RU" sz="2400" i="1" dirty="0" smtClean="0"/>
              <a:t>	</a:t>
            </a:r>
            <a:r>
              <a:rPr lang="ru-RU" sz="2400" dirty="0" smtClean="0"/>
              <a:t>сайт</a:t>
            </a:r>
            <a:r>
              <a:rPr lang="ru-RU" sz="2400" i="1" dirty="0" smtClean="0"/>
              <a:t>  </a:t>
            </a:r>
            <a:r>
              <a:rPr lang="en-US" sz="2400" i="1" u="sng" dirty="0" smtClean="0">
                <a:solidFill>
                  <a:schemeClr val="accent2"/>
                </a:solidFill>
              </a:rPr>
              <a:t>http</a:t>
            </a:r>
            <a:r>
              <a:rPr lang="ru-RU" sz="2400" i="1" u="sng" dirty="0" smtClean="0">
                <a:solidFill>
                  <a:schemeClr val="accent2"/>
                </a:solidFill>
              </a:rPr>
              <a:t>://</a:t>
            </a:r>
            <a:r>
              <a:rPr lang="en-US" sz="2400" i="1" u="sng" dirty="0" err="1" smtClean="0">
                <a:solidFill>
                  <a:schemeClr val="accent2"/>
                </a:solidFill>
              </a:rPr>
              <a:t>csi</a:t>
            </a:r>
            <a:r>
              <a:rPr lang="ru-RU" sz="2400" i="1" u="sng" dirty="0" smtClean="0">
                <a:solidFill>
                  <a:schemeClr val="accent2"/>
                </a:solidFill>
              </a:rPr>
              <a:t>-</a:t>
            </a:r>
            <a:r>
              <a:rPr lang="en-US" sz="2400" i="1" u="sng" dirty="0" err="1" smtClean="0">
                <a:solidFill>
                  <a:schemeClr val="accent2"/>
                </a:solidFill>
              </a:rPr>
              <a:t>vera</a:t>
            </a:r>
            <a:r>
              <a:rPr lang="ru-RU" sz="2400" i="1" u="sng" dirty="0" smtClean="0">
                <a:solidFill>
                  <a:schemeClr val="accent2"/>
                </a:solidFill>
              </a:rPr>
              <a:t>.</a:t>
            </a:r>
            <a:r>
              <a:rPr lang="en-US" sz="2400" i="1" u="sng" dirty="0" err="1" smtClean="0">
                <a:solidFill>
                  <a:schemeClr val="accent2"/>
                </a:solidFill>
              </a:rPr>
              <a:t>ru</a:t>
            </a:r>
            <a:r>
              <a:rPr lang="ru-RU" sz="2400" i="1" u="sng" dirty="0" smtClean="0">
                <a:solidFill>
                  <a:schemeClr val="accent2"/>
                </a:solidFill>
              </a:rPr>
              <a:t>/</a:t>
            </a:r>
            <a:r>
              <a:rPr lang="ru-RU" sz="2400" i="1" dirty="0" smtClean="0">
                <a:solidFill>
                  <a:schemeClr val="accent2"/>
                </a:solidFill>
              </a:rPr>
              <a:t> </a:t>
            </a: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1663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Белгородская региональная общественная организация «Центр социальных инициатив «Вера»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283</TotalTime>
  <Words>660</Words>
  <Application>Microsoft Office PowerPoint</Application>
  <PresentationFormat>Экран (4:3)</PresentationFormat>
  <Paragraphs>105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Грань</vt:lpstr>
      <vt:lpstr>«Взаимодействие социально-ориентированных некоммерческих организаций с государственными властями и СМИ в процессе адаптации переселенцев»</vt:lpstr>
      <vt:lpstr>Взаимодействие социально-ориентированных некоммерческих организаций с государственными властями</vt:lpstr>
      <vt:lpstr>Финансовая поддержка социально ориентированных НКО</vt:lpstr>
      <vt:lpstr>Имущественная поддержка социально ориентированных НКО</vt:lpstr>
      <vt:lpstr>Участие социально ориентированных НКО в экспертизе нормативных и правовых актов, затрагивающих сферы интересов (деятельности)  социально ориентированных НКО</vt:lpstr>
      <vt:lpstr>Создание общественных консультативно-совещательных органов, при государственных структурах</vt:lpstr>
      <vt:lpstr>Взаимодействие СОНКО со СМИ и использование СМИ для продвижения деятельности и услуг НКО в широком смысле (PR).</vt:lpstr>
      <vt:lpstr>Социально ориентированные некоммерческие организации – партнеры государства и СМИ в вопросах адаптации и интеграции переселенцев.</vt:lpstr>
      <vt:lpstr>Социально ориентированные некоммерческие организации – партнеры государства и СМИ в вопросах адаптации и интеграции переселенцев.</vt:lpstr>
      <vt:lpstr>Что получает государство  от партнерства с НКО:</vt:lpstr>
      <vt:lpstr>Социально ориентированные некоммерческие организации – партнеры бизнеса</vt:lpstr>
      <vt:lpstr>Социально ориентированные некоммерческие организации – партнеры бизнеса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user</cp:lastModifiedBy>
  <cp:revision>29</cp:revision>
  <dcterms:created xsi:type="dcterms:W3CDTF">2014-05-26T09:44:45Z</dcterms:created>
  <dcterms:modified xsi:type="dcterms:W3CDTF">2016-12-20T06:12:55Z</dcterms:modified>
</cp:coreProperties>
</file>