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7453AED-FD1D-46E1-8545-71895A03D82F}" type="datetimeFigureOut">
              <a:rPr lang="ru-RU"/>
              <a:pPr>
                <a:defRPr/>
              </a:pPr>
              <a:t>20.10.2016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E500893-A74A-4663-AF89-17C3915664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009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CEC02E-84B7-4018-897E-A1AE03D27BE2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047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5EA082-9665-4A40-96F7-B5D63DC05236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5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30546-DD39-419E-8CF2-2F6E6B9EF199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620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1C9189-832F-436D-B514-594914C0349D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585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4625B4-7300-4234-A766-59F74B3DBCC8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20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102834-EB59-47AB-B0E9-345BC8729DF0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15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122ABD-6063-4F4F-9BC9-2ACB642A9E71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2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69B961-B049-4DCA-9D47-DBD7FCE2E4AE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983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8D9139-EF34-4522-B261-970189E653BC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478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AC4773-551A-4AF2-A614-524244916C87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18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4DD9F-8216-45E4-9A9A-58493FAB04EE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64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495501-091E-4867-88A4-3935399207A5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02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F40613-D0A4-4EC7-9B03-163FF2FA38F4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06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A85059-4BA7-47F7-91CC-4556E6DEDE15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2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D4CE9-CA3D-4378-AE62-890E4F56D3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02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4DFA2-9643-42DD-B373-1003822C7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67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0BD25-1602-42B5-AADF-25EB8C2EE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49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69F9-0919-4382-9C4B-104FB38D7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49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8FF55-451E-4268-82DC-502E4955A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50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D17B-6E7C-4F4B-B09C-7F44294859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17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883D0-9A1A-4D89-A747-349AC6D33A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7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2CB61-D859-433A-81BB-964FB3720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82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47A8F-4A00-4E61-9A41-AC5CD3538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90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F3E97-EDEF-47AD-9526-DA6CB66AB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957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04.10.2016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D36DE-DA3E-4BA0-AE73-812F05BD3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48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04.10.2016</a:t>
            </a: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B6A7C5-FA9C-448B-ABD4-3AF9FEE243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2" r:id="rId4"/>
    <p:sldLayoutId id="2147483698" r:id="rId5"/>
    <p:sldLayoutId id="2147483693" r:id="rId6"/>
    <p:sldLayoutId id="2147483699" r:id="rId7"/>
    <p:sldLayoutId id="2147483700" r:id="rId8"/>
    <p:sldLayoutId id="2147483701" r:id="rId9"/>
    <p:sldLayoutId id="2147483694" r:id="rId10"/>
    <p:sldLayoutId id="214748370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Char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475252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7200" b="1" dirty="0"/>
              <a:t>Вебинар </a:t>
            </a: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ru-RU" sz="4000" b="1" dirty="0" smtClean="0"/>
              <a:t>Организация </a:t>
            </a:r>
            <a:r>
              <a:rPr lang="ru-RU" sz="4000" b="1" dirty="0" err="1"/>
              <a:t>самозанятости</a:t>
            </a:r>
            <a:r>
              <a:rPr lang="ru-RU" sz="4000" b="1" dirty="0"/>
              <a:t> переселенцев как способ трудовой адаптации мигрантов</a:t>
            </a:r>
            <a:endParaRPr lang="ru-RU" sz="4000" dirty="0"/>
          </a:p>
        </p:txBody>
      </p:sp>
      <p:sp>
        <p:nvSpPr>
          <p:cNvPr id="11267" name="TextBox 11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  <p:pic>
        <p:nvPicPr>
          <p:cNvPr id="13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Самозанятость</a:t>
            </a:r>
            <a:r>
              <a:rPr lang="ru-RU" dirty="0"/>
              <a:t> </a:t>
            </a:r>
            <a:r>
              <a:rPr lang="ru-RU" dirty="0" smtClean="0"/>
              <a:t>– возможность </a:t>
            </a:r>
            <a:r>
              <a:rPr lang="ru-RU" dirty="0" err="1" smtClean="0"/>
              <a:t>самообеспечения</a:t>
            </a:r>
            <a:r>
              <a:rPr lang="ru-RU" dirty="0" smtClean="0"/>
              <a:t> переселенцев</a:t>
            </a:r>
            <a:endParaRPr lang="ru-RU" dirty="0"/>
          </a:p>
        </p:txBody>
      </p:sp>
      <p:sp>
        <p:nvSpPr>
          <p:cNvPr id="13315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/>
          <a:lstStyle/>
          <a:p>
            <a:r>
              <a:rPr lang="ru-RU" altLang="ru-RU" smtClean="0"/>
              <a:t>Организация самозанятости путем вовлечения активных людей в малый бизнес</a:t>
            </a:r>
          </a:p>
          <a:p>
            <a:r>
              <a:rPr lang="ru-RU" altLang="ru-RU" smtClean="0"/>
              <a:t>Обучение основам бизнеса как фактор вовлечения переселенцев в предпринимательскую сферу</a:t>
            </a: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  <p:pic>
        <p:nvPicPr>
          <p:cNvPr id="6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Этапы организации обучения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Организация обучения бизнес тренеров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Организация обучения потенциальных предпринимателей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Консультационное сопровождение начинающих и действующих предпринимателей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482453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Программа Мот </a:t>
            </a:r>
            <a:r>
              <a:rPr lang="ru-RU" dirty="0" err="1" smtClean="0"/>
              <a:t>оон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5400" dirty="0" smtClean="0"/>
              <a:t>«Начни </a:t>
            </a:r>
            <a:br>
              <a:rPr lang="ru-RU" sz="5400" dirty="0" smtClean="0"/>
            </a:br>
            <a:r>
              <a:rPr lang="ru-RU" sz="5400" dirty="0" smtClean="0"/>
              <a:t>и совершенствуй свой бизнес»</a:t>
            </a:r>
            <a:endParaRPr lang="ru-RU" sz="5400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4000" dirty="0"/>
              <a:t>Стратегическая</a:t>
            </a:r>
            <a:r>
              <a:rPr lang="ru-RU" alt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4000" dirty="0"/>
              <a:t>цель </a:t>
            </a:r>
            <a:r>
              <a:rPr lang="ru-RU" altLang="ru-RU" sz="4000" dirty="0" smtClean="0"/>
              <a:t>программы </a:t>
            </a:r>
            <a:r>
              <a:rPr lang="ru-RU" altLang="ru-RU" sz="4000" dirty="0" err="1" smtClean="0"/>
              <a:t>НССб</a:t>
            </a:r>
            <a:r>
              <a:rPr lang="ru-RU" altLang="ru-RU" sz="4000" dirty="0" smtClean="0"/>
              <a:t>:</a:t>
            </a:r>
            <a:endParaRPr lang="ru-RU" sz="4000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>
                <a:solidFill>
                  <a:schemeClr val="tx1"/>
                </a:solidFill>
              </a:rPr>
              <a:t>Реализация активной </a:t>
            </a:r>
            <a:r>
              <a:rPr lang="ru-RU" altLang="ru-RU" dirty="0" smtClean="0">
                <a:solidFill>
                  <a:schemeClr val="tx1"/>
                </a:solidFill>
              </a:rPr>
              <a:t>политики </a:t>
            </a:r>
            <a:r>
              <a:rPr lang="ru-RU" altLang="ru-RU" dirty="0">
                <a:solidFill>
                  <a:schemeClr val="tx1"/>
                </a:solidFill>
              </a:rPr>
              <a:t>на рынке труда;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>
                <a:solidFill>
                  <a:schemeClr val="tx1"/>
                </a:solidFill>
              </a:rPr>
              <a:t>Содействие занятости и создание новых рабочих мест / </a:t>
            </a:r>
            <a:r>
              <a:rPr lang="ru-RU" altLang="ru-RU" dirty="0" err="1">
                <a:solidFill>
                  <a:schemeClr val="tx1"/>
                </a:solidFill>
              </a:rPr>
              <a:t>самозанятость</a:t>
            </a:r>
            <a:r>
              <a:rPr lang="ru-RU" altLang="ru-RU" dirty="0">
                <a:solidFill>
                  <a:schemeClr val="tx1"/>
                </a:solidFill>
              </a:rPr>
              <a:t>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>
                <a:solidFill>
                  <a:schemeClr val="tx1"/>
                </a:solidFill>
              </a:rPr>
              <a:t>Оказание поддержки в долгосрочной национальной программе по предоставлению помощи  сектору малого бизнеса;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>
                <a:solidFill>
                  <a:schemeClr val="tx1"/>
                </a:solidFill>
              </a:rPr>
              <a:t>Создание равных возможностей в сфере предпринимательства для мужчин и женщин</a:t>
            </a:r>
            <a:r>
              <a:rPr lang="ru-RU" altLang="ru-RU" dirty="0" smtClean="0">
                <a:solidFill>
                  <a:schemeClr val="tx1"/>
                </a:solidFill>
              </a:rPr>
              <a:t>.</a:t>
            </a:r>
            <a:endParaRPr lang="en-US" altLang="ru-RU" dirty="0">
              <a:solidFill>
                <a:schemeClr val="tx1"/>
              </a:solidFill>
            </a:endParaRP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dirty="0"/>
              <a:t>Непосредственные цели </a:t>
            </a:r>
            <a:r>
              <a:rPr lang="ru-RU" altLang="ru-RU" dirty="0" smtClean="0"/>
              <a:t>программы: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>
                <a:solidFill>
                  <a:schemeClr val="tx1"/>
                </a:solidFill>
              </a:rPr>
              <a:t>Адаптировать Программу НССБ к социальным и экономическим условиям </a:t>
            </a:r>
            <a:r>
              <a:rPr lang="ru-RU" altLang="ru-RU" dirty="0" smtClean="0">
                <a:solidFill>
                  <a:schemeClr val="tx1"/>
                </a:solidFill>
              </a:rPr>
              <a:t>РФ;</a:t>
            </a:r>
            <a:endParaRPr lang="ru-RU" altLang="ru-RU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>
                <a:solidFill>
                  <a:schemeClr val="tx1"/>
                </a:solidFill>
              </a:rPr>
              <a:t>Обучить </a:t>
            </a:r>
            <a:r>
              <a:rPr lang="ru-RU" altLang="ru-RU" dirty="0" smtClean="0">
                <a:solidFill>
                  <a:schemeClr val="tx1"/>
                </a:solidFill>
              </a:rPr>
              <a:t>преподавателей </a:t>
            </a:r>
            <a:r>
              <a:rPr lang="ru-RU" altLang="ru-RU" dirty="0">
                <a:solidFill>
                  <a:schemeClr val="tx1"/>
                </a:solidFill>
              </a:rPr>
              <a:t>методике преподавания Программы НССБ;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Дать необходимые </a:t>
            </a:r>
            <a:r>
              <a:rPr lang="ru-RU" altLang="ru-RU" dirty="0">
                <a:solidFill>
                  <a:schemeClr val="tx1"/>
                </a:solidFill>
              </a:rPr>
              <a:t>знания и </a:t>
            </a:r>
            <a:r>
              <a:rPr lang="ru-RU" altLang="ru-RU" dirty="0" smtClean="0">
                <a:solidFill>
                  <a:schemeClr val="tx1"/>
                </a:solidFill>
              </a:rPr>
              <a:t>навыки начинающим предпринимателям </a:t>
            </a:r>
            <a:r>
              <a:rPr lang="ru-RU" altLang="ru-RU" dirty="0">
                <a:solidFill>
                  <a:schemeClr val="tx1"/>
                </a:solidFill>
              </a:rPr>
              <a:t>для того, чтобы начать или совершенствовать собственное дело.</a:t>
            </a:r>
            <a:endParaRPr lang="en-US" altLang="ru-RU" dirty="0">
              <a:solidFill>
                <a:schemeClr val="tx1"/>
              </a:solidFill>
            </a:endParaRP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Материалы </a:t>
            </a:r>
            <a:r>
              <a:rPr lang="ru-RU" altLang="ru-RU" dirty="0"/>
              <a:t>программы</a:t>
            </a:r>
            <a:endParaRPr lang="ru-RU" dirty="0"/>
          </a:p>
        </p:txBody>
      </p:sp>
      <p:sp>
        <p:nvSpPr>
          <p:cNvPr id="23555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/>
          <a:lstStyle/>
          <a:p>
            <a:r>
              <a:rPr lang="ru-RU" altLang="ru-RU" smtClean="0">
                <a:solidFill>
                  <a:schemeClr val="tx1"/>
                </a:solidFill>
              </a:rPr>
              <a:t>Технико-экономическое обоснование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Пособие начни свой бизнес</a:t>
            </a:r>
            <a:endParaRPr lang="en-US" altLang="ru-RU" smtClean="0">
              <a:solidFill>
                <a:schemeClr val="tx1"/>
              </a:solidFill>
            </a:endParaRPr>
          </a:p>
          <a:p>
            <a:r>
              <a:rPr lang="ru-RU" altLang="ru-RU" smtClean="0">
                <a:solidFill>
                  <a:schemeClr val="tx1"/>
                </a:solidFill>
              </a:rPr>
              <a:t>Руководство для преподавателя</a:t>
            </a:r>
            <a:endParaRPr lang="en-US" altLang="ru-RU" smtClean="0">
              <a:solidFill>
                <a:schemeClr val="tx1"/>
              </a:solidFill>
            </a:endParaRPr>
          </a:p>
          <a:p>
            <a:r>
              <a:rPr lang="ru-RU" altLang="ru-RU" smtClean="0">
                <a:solidFill>
                  <a:schemeClr val="tx1"/>
                </a:solidFill>
              </a:rPr>
              <a:t>Пособие совершенствуй свой бизнес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Руководство для преподавателя совершенствуй свой бизнес</a:t>
            </a:r>
            <a:endParaRPr lang="en-US" altLang="ru-RU" smtClean="0">
              <a:solidFill>
                <a:schemeClr val="tx1"/>
              </a:solidFill>
            </a:endParaRPr>
          </a:p>
          <a:p>
            <a:endParaRPr lang="en-US" altLang="ru-RU" b="1" smtClean="0">
              <a:solidFill>
                <a:srgbClr val="000099"/>
              </a:solidFill>
            </a:endParaRPr>
          </a:p>
          <a:p>
            <a:endParaRPr lang="en-US" altLang="ru-RU" b="1" smtClean="0">
              <a:solidFill>
                <a:srgbClr val="000099"/>
              </a:solidFill>
            </a:endParaRP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Материалы </a:t>
            </a:r>
            <a:r>
              <a:rPr lang="ru-RU" altLang="ru-RU" dirty="0"/>
              <a:t>программы</a:t>
            </a:r>
            <a:endParaRPr lang="ru-RU" dirty="0"/>
          </a:p>
        </p:txBody>
      </p:sp>
      <p:sp>
        <p:nvSpPr>
          <p:cNvPr id="25603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/>
          <a:lstStyle/>
          <a:p>
            <a:r>
              <a:rPr lang="ru-RU" altLang="ru-RU" smtClean="0">
                <a:solidFill>
                  <a:schemeClr val="tx1"/>
                </a:solidFill>
              </a:rPr>
              <a:t>Инструментарий по реализации программы</a:t>
            </a:r>
          </a:p>
          <a:p>
            <a:pPr>
              <a:lnSpc>
                <a:spcPct val="90000"/>
              </a:lnSpc>
            </a:pPr>
            <a:r>
              <a:rPr lang="ru-RU" altLang="ru-RU" smtClean="0">
                <a:solidFill>
                  <a:schemeClr val="tx1"/>
                </a:solidFill>
              </a:rPr>
              <a:t>Директория  помощи и советов</a:t>
            </a:r>
            <a:endParaRPr lang="en-US" altLang="ru-RU" smtClean="0">
              <a:solidFill>
                <a:schemeClr val="tx1"/>
              </a:solidFill>
            </a:endParaRPr>
          </a:p>
          <a:p>
            <a:r>
              <a:rPr lang="ru-RU" altLang="ru-RU" smtClean="0">
                <a:solidFill>
                  <a:schemeClr val="tx1"/>
                </a:solidFill>
              </a:rPr>
              <a:t>Деловая игра и инструкция к ней</a:t>
            </a:r>
            <a:endParaRPr lang="en-US" altLang="ru-RU" smtClean="0">
              <a:solidFill>
                <a:schemeClr val="tx1"/>
              </a:solidFill>
            </a:endParaRPr>
          </a:p>
          <a:p>
            <a:endParaRPr lang="en-US" altLang="ru-RU" b="1" smtClean="0">
              <a:solidFill>
                <a:srgbClr val="000099"/>
              </a:solidFill>
            </a:endParaRP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Обучение </a:t>
            </a:r>
            <a:r>
              <a:rPr lang="ru-RU" altLang="ru-RU" dirty="0"/>
              <a:t>по программам НСБ и ССБ</a:t>
            </a: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  <p:graphicFrame>
        <p:nvGraphicFramePr>
          <p:cNvPr id="27653" name="Object 3"/>
          <p:cNvGraphicFramePr>
            <a:graphicFrameLocks noChangeAspect="1"/>
          </p:cNvGraphicFramePr>
          <p:nvPr/>
        </p:nvGraphicFramePr>
        <p:xfrm>
          <a:off x="681038" y="1982788"/>
          <a:ext cx="7767637" cy="411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Chart" r:id="rId6" imgW="7773074" imgH="4115157" progId="Excel.Chart.8">
                  <p:embed/>
                </p:oleObj>
              </mc:Choice>
              <mc:Fallback>
                <p:oleObj name="Chart" r:id="rId6" imgW="7773074" imgH="4115157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1982788"/>
                        <a:ext cx="7767637" cy="4111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Гендерное </a:t>
            </a:r>
            <a:r>
              <a:rPr lang="ru-RU" altLang="ru-RU" dirty="0"/>
              <a:t>разделение участников</a:t>
            </a:r>
            <a:endParaRPr lang="ru-RU" dirty="0"/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66700" y="2133600"/>
          <a:ext cx="8610600" cy="425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Chart" r:id="rId5" imgW="9180000" imgH="4860000" progId="MSGraph.Chart.8">
                  <p:embed followColorScheme="full"/>
                </p:oleObj>
              </mc:Choice>
              <mc:Fallback>
                <p:oleObj name="Chart" r:id="rId5" imgW="9180000" imgH="486000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" y="2133600"/>
                        <a:ext cx="8610600" cy="425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" grpId="0" bld="series" 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Общие результаты обучения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Обучение проводилось с 2001г. </a:t>
            </a:r>
            <a:r>
              <a:rPr lang="ru-RU" altLang="ru-RU" dirty="0">
                <a:solidFill>
                  <a:schemeClr val="tx1"/>
                </a:solidFill>
              </a:rPr>
              <a:t>п</a:t>
            </a:r>
            <a:r>
              <a:rPr lang="ru-RU" altLang="ru-RU" dirty="0" smtClean="0">
                <a:solidFill>
                  <a:schemeClr val="tx1"/>
                </a:solidFill>
              </a:rPr>
              <a:t>о 2003г. в городах: Белгород, Губкин, Старый Оскол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Обучено более 1200 человек</a:t>
            </a:r>
            <a:endParaRPr lang="en-US" altLang="ru-RU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Свой бизнес начали или совершенствовали более 600 человек и создано рабочих мест более 2000 (по данным мониторинга МОТ ООН)</a:t>
            </a:r>
            <a:endParaRPr lang="en-US" altLang="ru-RU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altLang="ru-RU" b="1" dirty="0">
              <a:solidFill>
                <a:srgbClr val="000099"/>
              </a:solidFill>
            </a:endParaRP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Общие результаты обучения</a:t>
            </a:r>
            <a:endParaRPr lang="ru-RU" dirty="0"/>
          </a:p>
        </p:txBody>
      </p:sp>
      <p:sp>
        <p:nvSpPr>
          <p:cNvPr id="33795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ru-RU" altLang="ru-RU" smtClean="0">
                <a:solidFill>
                  <a:schemeClr val="tx1"/>
                </a:solidFill>
              </a:rPr>
              <a:t>Дальнейшее развитие проекта – все 22 муниципальных образования Белгородской области, города Севастополь и Екатеринбург.</a:t>
            </a:r>
            <a:endParaRPr lang="en-US" altLang="ru-RU" smtClean="0">
              <a:solidFill>
                <a:schemeClr val="tx1"/>
              </a:solidFill>
            </a:endParaRP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Наши партнеры</a:t>
            </a:r>
            <a:endParaRPr lang="ru-RU" dirty="0"/>
          </a:p>
        </p:txBody>
      </p:sp>
      <p:sp>
        <p:nvSpPr>
          <p:cNvPr id="35843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/>
          <a:lstStyle/>
          <a:p>
            <a:r>
              <a:rPr lang="ru-RU" altLang="ru-RU" smtClean="0">
                <a:solidFill>
                  <a:schemeClr val="tx1"/>
                </a:solidFill>
              </a:rPr>
              <a:t>УВКБ ООН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МОТ ООН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Правительство Белгородской области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Белгородский областной фонд поддержки малого и среднего предпринимательства</a:t>
            </a: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686800" cy="838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Наши активные бизнес тренеры</a:t>
            </a:r>
            <a:endParaRPr lang="ru-RU" dirty="0"/>
          </a:p>
        </p:txBody>
      </p:sp>
      <p:sp>
        <p:nvSpPr>
          <p:cNvPr id="37891" name="Содержимое 10"/>
          <p:cNvSpPr>
            <a:spLocks noGrp="1"/>
          </p:cNvSpPr>
          <p:nvPr>
            <p:ph idx="1"/>
          </p:nvPr>
        </p:nvSpPr>
        <p:spPr>
          <a:xfrm>
            <a:off x="304800" y="2565400"/>
            <a:ext cx="8686800" cy="3514725"/>
          </a:xfrm>
        </p:spPr>
        <p:txBody>
          <a:bodyPr/>
          <a:lstStyle/>
          <a:p>
            <a:r>
              <a:rPr lang="ru-RU" altLang="ru-RU" smtClean="0">
                <a:solidFill>
                  <a:schemeClr val="tx1"/>
                </a:solidFill>
              </a:rPr>
              <a:t>Лунина Ольга Александровна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Попова Лариса Николаевна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Боярская Светлана Анатольевна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Сулимова Нина Васильевна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Селюкова Марина Ивановна</a:t>
            </a:r>
          </a:p>
          <a:p>
            <a:r>
              <a:rPr lang="ru-RU" altLang="ru-RU" smtClean="0">
                <a:solidFill>
                  <a:schemeClr val="tx1"/>
                </a:solidFill>
              </a:rPr>
              <a:t>Умеркина Лениза Талгатовна</a:t>
            </a:r>
          </a:p>
        </p:txBody>
      </p:sp>
      <p:pic>
        <p:nvPicPr>
          <p:cNvPr id="1027" name="Picture 3" descr="\\Vera-server\мои документы\Вера\Проекты\Проекты 2016\МЭР\Для сайта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2808312" cy="997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h="95250"/>
          </a:sp3d>
        </p:spPr>
      </p:pic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3779838" y="115888"/>
            <a:ext cx="5184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Белгородская региональная общественная организация «Центр социальных инициатив «Вера»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446</Words>
  <Application>Microsoft Office PowerPoint</Application>
  <PresentationFormat>Экран (4:3)</PresentationFormat>
  <Paragraphs>76</Paragraphs>
  <Slides>14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Franklin Gothic Book</vt:lpstr>
      <vt:lpstr>Arial</vt:lpstr>
      <vt:lpstr>Franklin Gothic Medium</vt:lpstr>
      <vt:lpstr>Wingdings 2</vt:lpstr>
      <vt:lpstr>Calibri</vt:lpstr>
      <vt:lpstr>Трек</vt:lpstr>
      <vt:lpstr>Microsoft Excel Chart</vt:lpstr>
      <vt:lpstr>Chart</vt:lpstr>
      <vt:lpstr>Вебинар  Организация самозанятости переселенцев как способ трудовой адаптации мигрантов</vt:lpstr>
      <vt:lpstr>Самозанятость – возможность самообеспечения переселенцев</vt:lpstr>
      <vt:lpstr>Этапы организации обучения</vt:lpstr>
      <vt:lpstr>Программа Мот оон  «Начни  и совершенствуй свой бизнес»</vt:lpstr>
      <vt:lpstr>Стратегическая цель программы НССб:</vt:lpstr>
      <vt:lpstr>Непосредственные цели программы:</vt:lpstr>
      <vt:lpstr>Материалы программы</vt:lpstr>
      <vt:lpstr>Материалы программы</vt:lpstr>
      <vt:lpstr>Обучение по программам НСБ и ССБ</vt:lpstr>
      <vt:lpstr>Гендерное разделение участников</vt:lpstr>
      <vt:lpstr>Общие результаты обучения</vt:lpstr>
      <vt:lpstr>Общие результаты обучения</vt:lpstr>
      <vt:lpstr>Наши партнеры</vt:lpstr>
      <vt:lpstr>Наши активные бизнес тренеры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2016-10-04T09:28:24Z</dcterms:created>
  <dcterms:modified xsi:type="dcterms:W3CDTF">2016-10-20T06:53:07Z</dcterms:modified>
</cp:coreProperties>
</file>