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74" r:id="rId5"/>
    <p:sldId id="259" r:id="rId6"/>
    <p:sldId id="260" r:id="rId7"/>
    <p:sldId id="261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65" r:id="rId16"/>
    <p:sldId id="266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4" autoAdjust="0"/>
    <p:restoredTop sz="94660"/>
  </p:normalViewPr>
  <p:slideViewPr>
    <p:cSldViewPr>
      <p:cViewPr varScale="1">
        <p:scale>
          <a:sx n="99" d="100"/>
          <a:sy n="99" d="100"/>
        </p:scale>
        <p:origin x="-2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unro.minjust.ru/NKOs.asp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csi-vera.ru/" TargetMode="External"/><Relationship Id="rId2" Type="http://schemas.openxmlformats.org/officeDocument/2006/relationships/hyperlink" Target="mailto:broo-vera@mail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2643188"/>
            <a:ext cx="8208912" cy="37381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sz="4000" b="1" dirty="0" smtClean="0"/>
              <a:t>«Юридические аспекты деятельности </a:t>
            </a:r>
            <a:r>
              <a:rPr lang="ru-RU" altLang="ru-RU" sz="4000" b="1" dirty="0" smtClean="0"/>
              <a:t>СОНКО, отчетность»</a:t>
            </a:r>
            <a:endParaRPr lang="ru-RU" altLang="ru-RU" sz="4000" b="1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268760"/>
            <a:ext cx="8208912" cy="936104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dirty="0" err="1" smtClean="0">
                <a:solidFill>
                  <a:schemeClr val="accent2">
                    <a:lumMod val="75000"/>
                  </a:schemeClr>
                </a:solidFill>
              </a:rPr>
              <a:t>Вебинар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950" dirty="0" smtClean="0">
                <a:solidFill>
                  <a:schemeClr val="accent2">
                    <a:lumMod val="75000"/>
                  </a:schemeClr>
                </a:solidFill>
              </a:rPr>
              <a:t>Виды некоммерческих организаций</a:t>
            </a:r>
            <a:endParaRPr lang="ru-RU" altLang="ru-RU" sz="295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3880773"/>
          </a:xfrm>
        </p:spPr>
        <p:txBody>
          <a:bodyPr>
            <a:normAutofit/>
          </a:bodyPr>
          <a:lstStyle/>
          <a:p>
            <a:pPr marL="3175" indent="-3175">
              <a:buClr>
                <a:schemeClr val="accent3"/>
              </a:buClr>
              <a:buNone/>
              <a:defRPr/>
            </a:pPr>
            <a:r>
              <a:rPr lang="ru-RU" sz="2400" dirty="0" smtClean="0"/>
              <a:t>В соответствии с последней редакцией Гражданского кодекса Российской Федерации все некоммерческие организации (далее - НКО) </a:t>
            </a:r>
            <a:r>
              <a:rPr lang="ru-RU" sz="2400" dirty="0" smtClean="0"/>
              <a:t>делятся на: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Корпоративные некоммерческие организации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Унитарные некоммерческие организации.</a:t>
            </a: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Корпоративные некоммерческие организации </a:t>
            </a:r>
            <a:endParaRPr lang="ru-RU" altLang="ru-RU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428868"/>
            <a:ext cx="8208912" cy="3612495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потребительские </a:t>
            </a:r>
            <a:r>
              <a:rPr lang="ru-RU" sz="2400" dirty="0" smtClean="0"/>
              <a:t>кооперативы, </a:t>
            </a:r>
          </a:p>
          <a:p>
            <a:r>
              <a:rPr lang="ru-RU" sz="2400" dirty="0" smtClean="0"/>
              <a:t>общественные </a:t>
            </a:r>
            <a:r>
              <a:rPr lang="ru-RU" sz="2400" dirty="0" smtClean="0"/>
              <a:t>организации, </a:t>
            </a:r>
          </a:p>
          <a:p>
            <a:r>
              <a:rPr lang="ru-RU" sz="2400" dirty="0" smtClean="0"/>
              <a:t>общественные </a:t>
            </a:r>
            <a:r>
              <a:rPr lang="ru-RU" sz="2400" dirty="0" smtClean="0"/>
              <a:t>движения, </a:t>
            </a:r>
          </a:p>
          <a:p>
            <a:r>
              <a:rPr lang="ru-RU" sz="2400" dirty="0" smtClean="0"/>
              <a:t>ассоциации </a:t>
            </a:r>
            <a:r>
              <a:rPr lang="ru-RU" sz="2400" dirty="0" smtClean="0"/>
              <a:t>и союзы, </a:t>
            </a:r>
          </a:p>
          <a:p>
            <a:r>
              <a:rPr lang="ru-RU" sz="2400" dirty="0" smtClean="0"/>
              <a:t>товарищества </a:t>
            </a:r>
            <a:r>
              <a:rPr lang="ru-RU" sz="2400" dirty="0" smtClean="0"/>
              <a:t>собственников недвижимости, </a:t>
            </a:r>
          </a:p>
          <a:p>
            <a:r>
              <a:rPr lang="ru-RU" sz="2400" dirty="0" smtClean="0"/>
              <a:t>казачьи </a:t>
            </a:r>
            <a:r>
              <a:rPr lang="ru-RU" sz="2400" dirty="0" smtClean="0"/>
              <a:t>общества, </a:t>
            </a:r>
          </a:p>
          <a:p>
            <a:r>
              <a:rPr lang="ru-RU" sz="2400" dirty="0" smtClean="0"/>
              <a:t>адвокатские </a:t>
            </a:r>
            <a:r>
              <a:rPr lang="ru-RU" sz="2400" dirty="0" smtClean="0"/>
              <a:t>палаты и адвокатские образования,</a:t>
            </a:r>
          </a:p>
          <a:p>
            <a:r>
              <a:rPr lang="ru-RU" sz="2400" dirty="0" smtClean="0"/>
              <a:t>общины </a:t>
            </a:r>
            <a:r>
              <a:rPr lang="ru-RU" sz="2400" dirty="0" smtClean="0"/>
              <a:t>коренных малочисленных народов.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950" dirty="0" smtClean="0">
                <a:solidFill>
                  <a:schemeClr val="accent2">
                    <a:lumMod val="75000"/>
                  </a:schemeClr>
                </a:solidFill>
              </a:rPr>
              <a:t>Унитарные некоммерческие организации</a:t>
            </a:r>
            <a:endParaRPr lang="ru-RU" altLang="ru-RU" sz="295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4364754"/>
          </a:xfrm>
        </p:spPr>
        <p:txBody>
          <a:bodyPr>
            <a:normAutofit/>
          </a:bodyPr>
          <a:lstStyle/>
          <a:p>
            <a:pPr marL="627062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512762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467544" y="2428868"/>
            <a:ext cx="8208912" cy="3612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defTabSz="457200" fontAlgn="auto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sz="2400" dirty="0" smtClean="0"/>
              <a:t>фонды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342900" lvl="0" indent="-342900" defTabSz="457200" fontAlgn="auto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sz="2400" dirty="0" smtClean="0"/>
              <a:t>учреждения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342900" lvl="0" indent="-342900" defTabSz="457200" fontAlgn="auto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sz="2400" dirty="0" smtClean="0"/>
              <a:t>автономные некоммерческие организации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342900" lvl="0" indent="-342900" defTabSz="457200" fontAlgn="auto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sz="2400" dirty="0" smtClean="0"/>
              <a:t>религиозные организации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</p:txBody>
      </p:sp>
    </p:spTree>
    <p:extLst>
      <p:ext uri="{BB962C8B-B14F-4D97-AF65-F5344CB8AC3E}">
        <p14:creationId xmlns="" xmlns:p14="http://schemas.microsoft.com/office/powerpoint/2010/main" val="17344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4597"/>
            <a:ext cx="8229600" cy="109140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2800" dirty="0" smtClean="0">
                <a:solidFill>
                  <a:schemeClr val="accent2">
                    <a:lumMod val="75000"/>
                  </a:schemeClr>
                </a:solidFill>
              </a:rPr>
              <a:t>Основные </a:t>
            </a:r>
            <a:r>
              <a:rPr lang="ru-RU" altLang="ru-RU" sz="2800" dirty="0" smtClean="0">
                <a:solidFill>
                  <a:schemeClr val="accent2">
                    <a:lumMod val="75000"/>
                  </a:schemeClr>
                </a:solidFill>
              </a:rPr>
              <a:t>нормативно-правовые документы регулирующие деятельность некоммерческих организаций</a:t>
            </a:r>
            <a:endParaRPr lang="ru-RU" alt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571744"/>
            <a:ext cx="8501122" cy="407196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4000" dirty="0" smtClean="0"/>
              <a:t>Гражданский кодекс Российской Федерации (часть первая) от 30.11.1994 № 51-ФЗ;</a:t>
            </a:r>
          </a:p>
          <a:p>
            <a:pPr lvl="0"/>
            <a:r>
              <a:rPr lang="ru-RU" sz="4000" dirty="0" smtClean="0"/>
              <a:t>Федеральный закон от 29.12.2012 № 273-ФЗ «Об образовании в Российской Федерации»;</a:t>
            </a:r>
          </a:p>
          <a:p>
            <a:pPr lvl="0"/>
            <a:r>
              <a:rPr lang="ru-RU" sz="4000" dirty="0" smtClean="0"/>
              <a:t>Федеральный закон от 19.05.1995 № 82-ФЗ «Об общественных объединениях»;</a:t>
            </a:r>
          </a:p>
          <a:p>
            <a:pPr lvl="0"/>
            <a:r>
              <a:rPr lang="ru-RU" sz="4000" dirty="0" smtClean="0"/>
              <a:t>Федеральный закон от 12.01.1996 № 7-ФЗ «О некоммерческих организациях»;</a:t>
            </a:r>
          </a:p>
          <a:p>
            <a:r>
              <a:rPr lang="ru-RU" sz="4000" dirty="0" smtClean="0"/>
              <a:t>Федеральный закон от 12.01.1996 № 10-ФЗ «О профессиональных союзах, их правах и гарантиях деятельности» ;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dirty="0" smtClean="0">
                <a:solidFill>
                  <a:schemeClr val="accent2">
                    <a:lumMod val="75000"/>
                  </a:schemeClr>
                </a:solidFill>
              </a:rPr>
              <a:t>Основные нормативно-правовые документы регулирующие деятельность некоммерческих организаций</a:t>
            </a:r>
            <a:endParaRPr lang="ru-RU" alt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571744"/>
            <a:ext cx="8208912" cy="3953600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Федеральный закон от 17.06.1996 № 74-ФЗ «О национально-культурной автономии»;</a:t>
            </a:r>
          </a:p>
          <a:p>
            <a:pPr lvl="0"/>
            <a:r>
              <a:rPr lang="ru-RU" dirty="0" smtClean="0"/>
              <a:t>Федеральный закон от 26.09.1997 № 125-ФЗ «О свободе совести и о религиозных объединениях»;</a:t>
            </a:r>
          </a:p>
          <a:p>
            <a:pPr lvl="0"/>
            <a:r>
              <a:rPr lang="ru-RU" dirty="0" smtClean="0"/>
              <a:t>Федеральный закон от 08.08.2001 № 129-ФЗ «О государственной регистрации юридических лиц и индивидуальных предпринимателей»;</a:t>
            </a:r>
          </a:p>
          <a:p>
            <a:pPr lvl="0"/>
            <a:r>
              <a:rPr lang="ru-RU" dirty="0" smtClean="0"/>
              <a:t>Федеральный закон от 12.06.2002 № 67-ФЗ «Об основных гарантиях избирательных прав и права на участие в референдуме граждан Российской Федерации»;</a:t>
            </a:r>
          </a:p>
          <a:p>
            <a:r>
              <a:rPr lang="ru-RU" dirty="0" smtClean="0"/>
              <a:t>Федеральный закон от 25.07.2002 № 114-ФЗ «О противодействии экстремистской деятельности»;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dirty="0" smtClean="0">
                <a:solidFill>
                  <a:schemeClr val="accent2">
                    <a:lumMod val="75000"/>
                  </a:schemeClr>
                </a:solidFill>
              </a:rPr>
              <a:t>Основные нормативно-правовые документы регулирующие деятельность некоммерческих организаций</a:t>
            </a:r>
            <a:endParaRPr lang="ru-RU" alt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67544" y="2571744"/>
            <a:ext cx="8208912" cy="4071966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sz="3200" dirty="0" smtClean="0"/>
              <a:t>Федеральный закон от 27.11.2002 № 156-ФЗ «Об объединениях работодателей»;</a:t>
            </a:r>
          </a:p>
          <a:p>
            <a:pPr lvl="0"/>
            <a:r>
              <a:rPr lang="ru-RU" sz="3200" dirty="0" smtClean="0"/>
              <a:t>Федеральный закон от 05.12.2005 № 154-ФЗ «О государственной службе российского казачества»;</a:t>
            </a:r>
          </a:p>
          <a:p>
            <a:pPr lvl="0"/>
            <a:r>
              <a:rPr lang="ru-RU" sz="3200" dirty="0" smtClean="0"/>
              <a:t>Федеральный закон от 30.12.2006 № 275-ФЗ  «О порядке формирования и использования целевого капитала некоммерческих организаций»;</a:t>
            </a:r>
          </a:p>
          <a:p>
            <a:pPr lvl="0"/>
            <a:r>
              <a:rPr lang="ru-RU" sz="3200" dirty="0" smtClean="0"/>
              <a:t>Федеральный закон от 04.12.2007 № 329-ФЗ «О физической культуре и спорте в Российской Федерации»;</a:t>
            </a:r>
          </a:p>
          <a:p>
            <a:pPr lvl="0"/>
            <a:r>
              <a:rPr lang="ru-RU" sz="3200" dirty="0" smtClean="0"/>
              <a:t>Федеральный закон от 26.12.2008 № 294-ФЗ «О защите прав юридических лиц и индивидуальных предпринимателей при осуществлении государственного контроля (надзора) и муниципального контроля»;</a:t>
            </a:r>
          </a:p>
          <a:p>
            <a:r>
              <a:rPr lang="ru-RU" sz="3200" dirty="0" smtClean="0"/>
              <a:t>Федеральный закон от 27.07.2010 № 210-ФЗ «Об организации предоставления государственных и муниципальных услуг».</a:t>
            </a:r>
            <a:endParaRPr lang="ru-RU" altLang="ru-RU" sz="3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1214438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Регистрация некоммерческих организаций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67544" y="2357438"/>
            <a:ext cx="8208912" cy="3967162"/>
          </a:xfrm>
        </p:spPr>
        <p:txBody>
          <a:bodyPr>
            <a:normAutofit/>
          </a:bodyPr>
          <a:lstStyle/>
          <a:p>
            <a:pPr algn="ctr" eaLnBrk="1" hangingPunct="1">
              <a:buFont typeface="Wingdings 2" panose="05020102010507070707" pitchFamily="18" charset="2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Можно ли обойтись без регистрации?</a:t>
            </a:r>
          </a:p>
          <a:p>
            <a:pPr marL="87313" indent="0" algn="just">
              <a:buNone/>
              <a:defRPr/>
            </a:pPr>
            <a:r>
              <a:rPr lang="ru-RU" sz="2000" dirty="0" smtClean="0"/>
              <a:t>Закон позволяет существовать и действовать без регистрации общественным организациям и общественным движениям. Остальные формы некоммерческих организаций обретают свой статус только после государственной регистрации</a:t>
            </a:r>
            <a:r>
              <a:rPr lang="ru-RU" sz="2000" dirty="0" smtClean="0"/>
              <a:t>.</a:t>
            </a:r>
          </a:p>
          <a:p>
            <a:pPr algn="ctr"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Что дает государственная регистрация?</a:t>
            </a:r>
          </a:p>
          <a:p>
            <a:pPr marL="84138" indent="12700" algn="just">
              <a:buNone/>
              <a:defRPr/>
            </a:pPr>
            <a:r>
              <a:rPr lang="ru-RU" sz="2000" dirty="0" smtClean="0"/>
              <a:t>С момента государственной регистрации у организации появляется правоспособность юридического лица. НКО приобретает право вести хозяйственную деятельность, а также наделяется обязанностями по предоставлению отчетов в различные государственные органы.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3411"/>
            <a:ext cx="8208912" cy="87239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Регистрация некоммерческих организаций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8247860" cy="4143404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1600" b="1" dirty="0" smtClean="0"/>
              <a:t>Кто может быть учредителем некоммерческой </a:t>
            </a:r>
            <a:r>
              <a:rPr lang="ru-RU" sz="1600" b="1" dirty="0" smtClean="0"/>
              <a:t>организации?</a:t>
            </a:r>
            <a:endParaRPr lang="ru-RU" sz="1600" b="1" dirty="0" smtClean="0"/>
          </a:p>
          <a:p>
            <a:pPr>
              <a:buNone/>
            </a:pPr>
            <a:r>
              <a:rPr lang="ru-RU" sz="1600" dirty="0" smtClean="0"/>
              <a:t> </a:t>
            </a:r>
          </a:p>
          <a:p>
            <a:pPr marL="84138" indent="12700" algn="just">
              <a:buNone/>
            </a:pPr>
            <a:r>
              <a:rPr lang="ru-RU" sz="1600" dirty="0" smtClean="0"/>
              <a:t>Учредителями НКО в зависимости от ее организационно-правовых форм могут выступать полностью дееспособные граждане, а также юридические лица.</a:t>
            </a:r>
          </a:p>
          <a:p>
            <a:pPr>
              <a:buNone/>
            </a:pPr>
            <a:r>
              <a:rPr lang="ru-RU" sz="1600" dirty="0" smtClean="0"/>
              <a:t> </a:t>
            </a:r>
          </a:p>
          <a:p>
            <a:pPr lvl="0" algn="ctr">
              <a:buNone/>
            </a:pPr>
            <a:r>
              <a:rPr lang="ru-RU" sz="1600" b="1" dirty="0" smtClean="0"/>
              <a:t>Сколько должно быть </a:t>
            </a:r>
            <a:r>
              <a:rPr lang="ru-RU" sz="1600" b="1" dirty="0" smtClean="0"/>
              <a:t>учредителей?</a:t>
            </a:r>
            <a:endParaRPr lang="ru-RU" sz="1600" b="1" dirty="0" smtClean="0"/>
          </a:p>
          <a:p>
            <a:pPr>
              <a:buNone/>
            </a:pPr>
            <a:r>
              <a:rPr lang="ru-RU" sz="1600" b="1" dirty="0" smtClean="0"/>
              <a:t> </a:t>
            </a:r>
          </a:p>
          <a:p>
            <a:pPr marL="84138" indent="12700" algn="just">
              <a:buNone/>
            </a:pPr>
            <a:r>
              <a:rPr lang="ru-RU" sz="1600" dirty="0" smtClean="0"/>
              <a:t>Для общественных движений и общественных организаций минимальное число учредителей — три. В ассоциациях и союзах должно быть не менее двух учредителей. Для автономных некоммерческих организаций, фондов, учреждений  достаточно и одного человека.</a:t>
            </a:r>
            <a:endParaRPr lang="ru-RU" sz="1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Регистрация некоммерческих организаций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4" y="2357430"/>
            <a:ext cx="8208912" cy="4071966"/>
          </a:xfrm>
        </p:spPr>
        <p:txBody>
          <a:bodyPr>
            <a:normAutofit fontScale="62500" lnSpcReduction="20000"/>
          </a:bodyPr>
          <a:lstStyle/>
          <a:p>
            <a:pPr lvl="0" algn="ctr">
              <a:buNone/>
            </a:pPr>
            <a:r>
              <a:rPr lang="ru-RU" sz="2400" b="1" dirty="0" smtClean="0"/>
              <a:t>Какие документы необходимо подготовить для государственной </a:t>
            </a:r>
            <a:r>
              <a:rPr lang="ru-RU" sz="2400" b="1" dirty="0" smtClean="0"/>
              <a:t>регистрации?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 </a:t>
            </a:r>
          </a:p>
          <a:p>
            <a:pPr>
              <a:buNone/>
            </a:pPr>
            <a:r>
              <a:rPr lang="ru-RU" sz="2400" dirty="0" smtClean="0"/>
              <a:t>Есть исчерпывающий перечень </a:t>
            </a:r>
            <a:r>
              <a:rPr lang="ru-RU" sz="2400" dirty="0" smtClean="0"/>
              <a:t>документов: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/>
              <a:t>заявление о государственной регистрации;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/>
              <a:t>устав </a:t>
            </a:r>
            <a:r>
              <a:rPr lang="ru-RU" sz="2400" dirty="0" smtClean="0"/>
              <a:t>некоммерческой </a:t>
            </a:r>
            <a:r>
              <a:rPr lang="ru-RU" sz="2400" dirty="0" smtClean="0"/>
              <a:t>организации;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/>
              <a:t>решение </a:t>
            </a:r>
            <a:r>
              <a:rPr lang="ru-RU" sz="2400" dirty="0" smtClean="0"/>
              <a:t>о создании некоммерческой организации (протокол</a:t>
            </a:r>
            <a:r>
              <a:rPr lang="ru-RU" sz="2400" dirty="0" smtClean="0"/>
              <a:t>);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/>
              <a:t>квитанция </a:t>
            </a:r>
            <a:r>
              <a:rPr lang="ru-RU" sz="2400" dirty="0" smtClean="0"/>
              <a:t>об уплате государственной пошлины.</a:t>
            </a:r>
          </a:p>
          <a:p>
            <a:pPr>
              <a:buNone/>
            </a:pPr>
            <a:r>
              <a:rPr lang="ru-RU" sz="2400" dirty="0" smtClean="0"/>
              <a:t> </a:t>
            </a:r>
          </a:p>
          <a:p>
            <a:pPr lvl="0" algn="ctr">
              <a:buNone/>
            </a:pPr>
            <a:r>
              <a:rPr lang="ru-RU" sz="2400" b="1" dirty="0" smtClean="0"/>
              <a:t>Государственная пошлина.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 </a:t>
            </a:r>
          </a:p>
          <a:p>
            <a:pPr marL="0" indent="12700">
              <a:lnSpc>
                <a:spcPct val="120000"/>
              </a:lnSpc>
              <a:buNone/>
            </a:pPr>
            <a:r>
              <a:rPr lang="ru-RU" sz="2400" dirty="0" smtClean="0"/>
              <a:t>Для государственной регистрации НКО нужно уплатить государственную пошлину — 4000 рублей. Реквизиты для уплаты государственной пошлины можно найти в территориальных отделах Минюста, а также на их официальном  сайте - to31.minjust.ru.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4358"/>
            <a:ext cx="8208912" cy="88144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Регистрация некоммерческих организаций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4" y="2214554"/>
            <a:ext cx="8208912" cy="4286280"/>
          </a:xfrm>
        </p:spPr>
        <p:txBody>
          <a:bodyPr>
            <a:normAutofit fontScale="77500" lnSpcReduction="20000"/>
          </a:bodyPr>
          <a:lstStyle/>
          <a:p>
            <a:pPr marL="84138" lvl="0" indent="12700" algn="ctr">
              <a:buNone/>
            </a:pPr>
            <a:r>
              <a:rPr lang="ru-RU" sz="2400" b="1" dirty="0" smtClean="0"/>
              <a:t>Куда подаются документы для государственной регистрации некоммерческой организации</a:t>
            </a:r>
            <a:endParaRPr lang="ru-RU" sz="2400" dirty="0" smtClean="0"/>
          </a:p>
          <a:p>
            <a:pPr>
              <a:lnSpc>
                <a:spcPct val="120000"/>
              </a:lnSpc>
            </a:pPr>
            <a:r>
              <a:rPr lang="ru-RU" sz="2400" dirty="0" smtClean="0"/>
              <a:t>Документы для государственной регистрации НКО можно подать непосредственно в Управлении согласно графику приема граждан и документов.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Также документы можно подать в электронном виде.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На основании Федерального закона от 27.07.2010 № 210-ФЗ «Об организации предоставления государственных и муниципальных услуг» получение государственной услуги по принятию решения о государственной регистрации некоммерческих организаций (далее - услуга) возможно в электронной форме и обеспечено на Едином портале государственных и муниципальных услуг </a:t>
            </a:r>
            <a:r>
              <a:rPr lang="ru-RU" sz="2400" dirty="0" err="1" smtClean="0"/>
              <a:t>www.gosuslugi.ru</a:t>
            </a:r>
            <a:r>
              <a:rPr lang="ru-RU" sz="2400" dirty="0" smtClean="0"/>
              <a:t> (далее - портал).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77628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Информация о зарегистрированных НКО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3" y="2214554"/>
            <a:ext cx="8208913" cy="3817946"/>
          </a:xfrm>
        </p:spPr>
        <p:txBody>
          <a:bodyPr/>
          <a:lstStyle/>
          <a:p>
            <a:pPr marL="84138" indent="12700" algn="just">
              <a:lnSpc>
                <a:spcPct val="150000"/>
              </a:lnSpc>
              <a:buNone/>
              <a:defRPr/>
            </a:pPr>
            <a:r>
              <a:rPr lang="ru-RU" sz="2000" dirty="0" smtClean="0"/>
              <a:t>Сведения о зарегистрированных некоммерческих организациях размещены на Информационном портале Министерства юстиции Российской Федерации о деятельности некоммерческих организаций в разделе Информация о зарегистрированных некоммерческих организациях в режиме свободного доступа по ссылке расположенной на официальном сайте Минюста России  «</a:t>
            </a:r>
            <a:r>
              <a:rPr lang="ru-RU" sz="2000" u="sng" dirty="0" smtClean="0">
                <a:hlinkClick r:id="rId2"/>
              </a:rPr>
              <a:t>http://unro.minjust.ru/NKOs.aspx</a:t>
            </a:r>
            <a:r>
              <a:rPr lang="ru-RU" sz="2000" dirty="0" smtClean="0"/>
              <a:t>».</a:t>
            </a:r>
            <a:endParaRPr lang="ru-RU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3" y="1254919"/>
            <a:ext cx="8208913" cy="77628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Отчетность НКО в Управление Минюста РФ.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86907" y="2285992"/>
            <a:ext cx="8189549" cy="4286280"/>
          </a:xfrm>
        </p:spPr>
        <p:txBody>
          <a:bodyPr>
            <a:normAutofit fontScale="92500"/>
          </a:bodyPr>
          <a:lstStyle/>
          <a:p>
            <a:pPr marL="84138" indent="3175" fontAlgn="base">
              <a:buNone/>
            </a:pPr>
            <a:r>
              <a:rPr lang="ru-RU" sz="2400" dirty="0" smtClean="0"/>
              <a:t>Ежегодно не позднее 15 апреля года, следующего за отчетным, некоммерческим организациям необходимо предоставлять в Управление отчетность.</a:t>
            </a:r>
          </a:p>
          <a:p>
            <a:pPr marL="84138" indent="3175">
              <a:buNone/>
            </a:pPr>
            <a:r>
              <a:rPr lang="ru-RU" sz="2400" dirty="0" smtClean="0"/>
              <a:t>В соответствии с пунктом 3 статьи 32 ФЗ «О некоммерческих организациях» некоммерческая организация предоставляет отчет представлять в уполномоченный орган документы, содержащие отчет о своей деятельности, о персональном составе руководящих органов, документы о целях расходования денежных средств и использования иного имущества, в том числе полученных от иностранных источников по форме № ОН0001, ОН0002.</a:t>
            </a: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54919"/>
            <a:ext cx="8208912" cy="7762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Особенности предоставления отчетности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3" y="2161380"/>
            <a:ext cx="8208913" cy="3871120"/>
          </a:xfrm>
        </p:spPr>
        <p:txBody>
          <a:bodyPr>
            <a:normAutofit fontScale="85000" lnSpcReduction="20000"/>
          </a:bodyPr>
          <a:lstStyle/>
          <a:p>
            <a:pPr marL="87313" indent="0" algn="just">
              <a:lnSpc>
                <a:spcPct val="120000"/>
              </a:lnSpc>
              <a:buNone/>
              <a:defRPr/>
            </a:pPr>
            <a:r>
              <a:rPr lang="ru-RU" sz="2400" dirty="0" smtClean="0"/>
              <a:t>Согласно </a:t>
            </a:r>
            <a:r>
              <a:rPr lang="ru-RU" sz="2400" dirty="0" smtClean="0"/>
              <a:t>пункту 3.1 статьи 32 ФЗ «О некоммерческих организациях» некоммерческие организации, учредителями (участниками, членами) которых не являются иностранные граждане и (или) организации либо лица без гражданства, а так же не имевшие в течение года поступлений имущества и денежных средств от международных или иностранных организаций, иностранных граждан, лиц без гражданства, в случае если поступления имущества и денежных средств таких некоммерческих организаций в течении года составили до трех миллионов рублей, представляют заявление, подтверждающее их соответствия настоящему пункту, и информацию  о продолжении своей деятельности.</a:t>
            </a: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86908" y="1268760"/>
            <a:ext cx="8189548" cy="8198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Особенности предоставления отчетности</a:t>
            </a:r>
            <a:endParaRPr lang="ru-RU" altLang="ru-RU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486908" y="2232596"/>
            <a:ext cx="8189548" cy="4339675"/>
          </a:xfrm>
        </p:spPr>
        <p:txBody>
          <a:bodyPr>
            <a:noAutofit/>
          </a:bodyPr>
          <a:lstStyle/>
          <a:p>
            <a:pPr marL="84138" indent="12700" algn="just" fontAlgn="base">
              <a:buNone/>
            </a:pPr>
            <a:r>
              <a:rPr lang="ru-RU" dirty="0" smtClean="0"/>
              <a:t>Согласно пункту 3.2 статьи 32 ФЗ «О некоммерческих организациях» некоммерческие организации, за исключением указанных в пункте 3.1 настоящей статьи, обязаны ежегодно размещать в сети Интернет или предоставлять средствам массовой информации для опубликования отчет о своей деятельности в объеме сведений, представляемых в Управление.</a:t>
            </a:r>
          </a:p>
          <a:p>
            <a:pPr marL="84138" indent="12700" algn="just" fontAlgn="base">
              <a:buNone/>
            </a:pPr>
            <a:r>
              <a:rPr lang="ru-RU" dirty="0" smtClean="0"/>
              <a:t>Некоммерческие организации, указанные в пункте 3.1 настоящей статьи, обязаны ежегодно размещать в информационно-телекоммуникационной сети "Интернет" или предоставлять средствам массовой информации для опубликования сообщение о продолжении своей деятельности.</a:t>
            </a:r>
          </a:p>
          <a:p>
            <a:pPr marL="84138" indent="12700" algn="just">
              <a:buNone/>
            </a:pPr>
            <a:r>
              <a:rPr lang="ru-RU" dirty="0" smtClean="0"/>
              <a:t>Согласно статье 118 ГК Российской Федерации и пункту 2 статьи 7 ФЗ «О некоммерческих организациях» фонд обязан ежегодно публиковать отчеты об использовании своего имущества.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7157"/>
            <a:ext cx="8229600" cy="83363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Особенности предоставления отчетности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28596" y="2143116"/>
            <a:ext cx="8247860" cy="4500594"/>
          </a:xfrm>
        </p:spPr>
        <p:txBody>
          <a:bodyPr>
            <a:normAutofit/>
          </a:bodyPr>
          <a:lstStyle/>
          <a:p>
            <a:pPr marL="84138" indent="12700" fontAlgn="base">
              <a:buNone/>
            </a:pPr>
            <a:r>
              <a:rPr lang="ru-RU" dirty="0" smtClean="0"/>
              <a:t>В соответствии с абзацем 4 части 1 статьи 29 «Об общественных объединениях» общественные организации представляют сведения о продолжении своей деятельности с указанием действительного места нахождения действующего руководящего органа, его названия и данных о руководителях общественного объединения в объеме сведений, включаемых в Единый государственный реестр юридических лиц.</a:t>
            </a:r>
          </a:p>
          <a:p>
            <a:pPr marL="84138" indent="12700">
              <a:buNone/>
            </a:pPr>
            <a:r>
              <a:rPr lang="ru-RU" dirty="0" smtClean="0"/>
              <a:t>Согласно абзацу 8 части 1 статьи 29 ФЗ «Об общественных объединениях» общественные организации представляют отчет «об объеме получаемых общественным объединением от иностранных источников, о целях расходования этих денежных средств и использования иного имущества и об их фактическом расходовании и использовании по форме № ОН 0003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5606"/>
            <a:ext cx="8229600" cy="77463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Особенности предоставления отчетности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00034" y="2071678"/>
            <a:ext cx="8215369" cy="4500594"/>
          </a:xfrm>
        </p:spPr>
        <p:txBody>
          <a:bodyPr/>
          <a:lstStyle/>
          <a:p>
            <a:pPr marL="87313" indent="12700" algn="just">
              <a:buNone/>
            </a:pPr>
            <a:r>
              <a:rPr lang="ru-RU" dirty="0" smtClean="0"/>
              <a:t>В соответствии со статьей 25.1 ФЗ «О свободе совести и о религиозных объединениях» Религиозные организации, получившие денежные средства и иное имущество от международных и иностранных организаций, иностранных граждан, лиц без гражданства, ведут раздельный учет доходов (расходов), полученных (произведенных) в рамках поступлений от указанных источников, и доходов (расходов), полученных (произведенных) в рамках иных поступлений.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71436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Особенности предоставления отчетности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19256" cy="4500594"/>
          </a:xfrm>
        </p:spPr>
        <p:txBody>
          <a:bodyPr>
            <a:normAutofit fontScale="92500" lnSpcReduction="20000"/>
          </a:bodyPr>
          <a:lstStyle/>
          <a:p>
            <a:pPr marL="84138" indent="12700" fontAlgn="base">
              <a:lnSpc>
                <a:spcPct val="110000"/>
              </a:lnSpc>
              <a:buNone/>
            </a:pPr>
            <a:r>
              <a:rPr lang="ru-RU" dirty="0" smtClean="0"/>
              <a:t>Религиозные организации, получившие в течение одного года денежные средства и иное имущество от международных и иностранных организаций, иностранных граждан, лиц без гражданства, обязаны представлять в федеральный орган государственной регистрации или его территориальный орган отчет о своей деятельности, персональном составе руководящих органов, целях расходования денежных средств и использования иного имущества, в том числе полученных от международных и иностранных организаций, иностранных граждан, лиц без гражданства, об их фактическом расходовании (использовании).</a:t>
            </a:r>
          </a:p>
          <a:p>
            <a:pPr marL="84138" indent="12700">
              <a:lnSpc>
                <a:spcPct val="110000"/>
              </a:lnSpc>
              <a:buNone/>
            </a:pPr>
            <a:r>
              <a:rPr lang="ru-RU" dirty="0" smtClean="0"/>
              <a:t>Религиозные организации, получившие денежные средства и иное имущество от международных и иностранных организаций, иностранных граждан, лиц без гражданства, обязаны ежегодно размещать в информационно-телекоммуникационной сети "Интернет" или предоставлять средствам массовой информации для опубликования отчет в объеме сведений, представляемых в федеральный орган государственной регистрации или его территориальный орган в соответствии с пунктом 2 настоящей статьи.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71436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Особенности предоставления отчетности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19256" cy="4500594"/>
          </a:xfrm>
        </p:spPr>
        <p:txBody>
          <a:bodyPr>
            <a:normAutofit fontScale="92500" lnSpcReduction="20000"/>
          </a:bodyPr>
          <a:lstStyle/>
          <a:p>
            <a:pPr marL="84138" indent="12700" fontAlgn="base">
              <a:buNone/>
            </a:pPr>
            <a:r>
              <a:rPr lang="ru-RU" dirty="0" smtClean="0"/>
              <a:t>В соответствии со статьей 19 ФЗ «О благотворительной деятельности и благотворительных организациях» на благотворительную организацию возложена обязанность ежегодно представлять в орган, принявший решение о ее государственной регистрации, отчет о своей деятельности, содержащий сведения о:</a:t>
            </a:r>
          </a:p>
          <a:p>
            <a:pPr marL="449263" lvl="0" fontAlgn="base"/>
            <a:r>
              <a:rPr lang="ru-RU" dirty="0" smtClean="0"/>
              <a:t>финансово-хозяйственной деятельности, подтверждающие соблюдение требований указанного Федерального закона по использованию имущества и расходованию средств благотворительной организации;</a:t>
            </a:r>
          </a:p>
          <a:p>
            <a:pPr marL="449263" lvl="0" fontAlgn="base"/>
            <a:r>
              <a:rPr lang="ru-RU" dirty="0" smtClean="0"/>
              <a:t>персональном составе высшего органа управления благотворительной организацией;</a:t>
            </a:r>
          </a:p>
          <a:p>
            <a:pPr marL="449263" lvl="0" fontAlgn="base"/>
            <a:r>
              <a:rPr lang="ru-RU" dirty="0" smtClean="0"/>
              <a:t>составе и содержании благотворительных программ благотворительной организации (перечень и описание указанных программ);</a:t>
            </a:r>
          </a:p>
          <a:p>
            <a:pPr marL="449263" lvl="0" fontAlgn="base"/>
            <a:r>
              <a:rPr lang="ru-RU" dirty="0" smtClean="0"/>
              <a:t>содержании и результатах деятельности благотворительной организации;</a:t>
            </a:r>
          </a:p>
          <a:p>
            <a:pPr marL="449263"/>
            <a:r>
              <a:rPr lang="ru-RU" dirty="0" smtClean="0"/>
              <a:t>нарушениях требований указанного Федерального закона, выявленных в результате проверок, проведенных налоговыми органами, и принятых мерах по их устранению.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71436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Особенности предоставления отчетности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19256" cy="4500594"/>
          </a:xfrm>
        </p:spPr>
        <p:txBody>
          <a:bodyPr>
            <a:normAutofit/>
          </a:bodyPr>
          <a:lstStyle/>
          <a:p>
            <a:pPr marL="84138" indent="12700" fontAlgn="base">
              <a:buNone/>
            </a:pPr>
            <a:r>
              <a:rPr lang="ru-RU" dirty="0" smtClean="0"/>
              <a:t>В соответствии с пунктом 3 стать 19 Федерального закона «О благотворительной деятельности и благотворительных организациях» ежегодный отчет представляется благотворительной организацией в орган, принявший решение о ее государственной регистрации, в тот же срок, что и годовой отчет о финансово-хозяйственной деятельности, представляемый в налоговый орган.</a:t>
            </a:r>
          </a:p>
          <a:p>
            <a:pPr marL="84138" indent="12700">
              <a:buNone/>
            </a:pPr>
            <a:r>
              <a:rPr lang="ru-RU" dirty="0" smtClean="0"/>
              <a:t>Срок представления отчетности установлен пунктом 5 части 1 статьи 23 Налогового кодекса Российской Федерации – ежегодно не позднее трех месяцев после окончания отчетного года, т.е. до 1 апреля года, следующего за отчетным.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71436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Несоблюдение некоммерческими организациями требований к оформлению форм отчетности</a:t>
            </a:r>
            <a:r>
              <a:rPr lang="ru-RU" b="1" dirty="0" smtClean="0"/>
              <a:t>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19256" cy="3929090"/>
          </a:xfrm>
        </p:spPr>
        <p:txBody>
          <a:bodyPr>
            <a:normAutofit lnSpcReduction="10000"/>
          </a:bodyPr>
          <a:lstStyle/>
          <a:p>
            <a:pPr marL="87313" indent="12700" fontAlgn="base">
              <a:buNone/>
            </a:pPr>
            <a:r>
              <a:rPr lang="ru-RU" dirty="0" smtClean="0"/>
              <a:t>В результате анализа представленных отчетов Управлением выявлено,  что некоммерческими организациями допускаются следующие  недостатки при заполнении отчетов о деятельности:</a:t>
            </a:r>
          </a:p>
          <a:p>
            <a:pPr marL="536575" lvl="0" fontAlgn="base"/>
            <a:r>
              <a:rPr lang="ru-RU" dirty="0" smtClean="0"/>
              <a:t>неверное указание в адресной части наименования территориального органа федерального органа исполнительной власти, уполномоченного принимать решение о государственной регистрации некоммерческой организации, в который представляется отчет;</a:t>
            </a:r>
          </a:p>
          <a:p>
            <a:pPr marL="536575"/>
            <a:r>
              <a:rPr lang="ru-RU" dirty="0" smtClean="0"/>
              <a:t>неверное указание ОГРН, даты включения в ЕГРЮЛ, ИНН/КПП</a:t>
            </a:r>
            <a:r>
              <a:rPr lang="ru-RU" dirty="0" smtClean="0"/>
              <a:t>;</a:t>
            </a:r>
          </a:p>
          <a:p>
            <a:pPr marL="536575"/>
            <a:r>
              <a:rPr lang="ru-RU" dirty="0" smtClean="0"/>
              <a:t>указание сокращенного наименования некоммерческой организации (в соответствии с Методическими рекомендациями строки «полное наименование...» рекомендуется заполнять в соответствии с учредительными документами представляющей отчет организации);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71436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Несоблюдение некоммерческими организациями требований к оформлению форм отчетности</a:t>
            </a:r>
            <a:r>
              <a:rPr lang="ru-RU" b="1" dirty="0" smtClean="0"/>
              <a:t>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19256" cy="3929090"/>
          </a:xfrm>
        </p:spPr>
        <p:txBody>
          <a:bodyPr>
            <a:normAutofit fontScale="92500" lnSpcReduction="20000"/>
          </a:bodyPr>
          <a:lstStyle/>
          <a:p>
            <a:pPr marL="622300" lvl="0" fontAlgn="base"/>
            <a:r>
              <a:rPr lang="ru-RU" dirty="0" smtClean="0"/>
              <a:t>отсутствие подписи лица, имеющего право без доверенности действовать от имени некоммерческой организации, а также лица, ответственного за ведение бухгалтерского учета;</a:t>
            </a:r>
          </a:p>
          <a:p>
            <a:pPr marL="622300" lvl="0" fontAlgn="base"/>
            <a:r>
              <a:rPr lang="ru-RU" dirty="0" smtClean="0"/>
              <a:t>неверное указание адреса (место нахождение) органа, по которому осуществляется связь с некоммерческими организациями (несоответствие данных содержащимся в Едином государственном реестре юридических лиц и учетном деле организации);</a:t>
            </a:r>
          </a:p>
          <a:p>
            <a:pPr marL="622300" lvl="0" fontAlgn="base"/>
            <a:r>
              <a:rPr lang="ru-RU" dirty="0" smtClean="0"/>
              <a:t>представление отчетов по формам, предназначенным для других организационно-правовых форм;</a:t>
            </a:r>
          </a:p>
          <a:p>
            <a:pPr marL="622300"/>
            <a:r>
              <a:rPr lang="ru-RU" dirty="0" err="1" smtClean="0"/>
              <a:t>незаполнение</a:t>
            </a:r>
            <a:r>
              <a:rPr lang="ru-RU" dirty="0" smtClean="0"/>
              <a:t> (либо неполное заполнение) сведений об органах управления деятельностью некоммерческой организацией и их персональном составе (не отражаются сведения о коллегиальном исполнительном органе и единоличном исполнительном органе некоммерческой организацией, либо отражаются сведения только о единоличном исполнительном органе управления).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71436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По результатам контроля Управлением в случае выявления нарушения законодательства Российской Федерации принимаются следующие меры: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19256" cy="407196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вынесение предупреждения (внесение представления);</a:t>
            </a:r>
          </a:p>
          <a:p>
            <a:r>
              <a:rPr lang="ru-RU" dirty="0" smtClean="0"/>
              <a:t>приостановление </a:t>
            </a:r>
            <a:r>
              <a:rPr lang="ru-RU" dirty="0" smtClean="0"/>
              <a:t>деятельности общественного объединения или религиозной организации;</a:t>
            </a:r>
          </a:p>
          <a:p>
            <a:r>
              <a:rPr lang="ru-RU" dirty="0" smtClean="0"/>
              <a:t>возбуждение </a:t>
            </a:r>
            <a:r>
              <a:rPr lang="ru-RU" dirty="0" smtClean="0"/>
              <a:t>дела об административном правонарушении;</a:t>
            </a:r>
          </a:p>
          <a:p>
            <a:r>
              <a:rPr lang="ru-RU" dirty="0" smtClean="0"/>
              <a:t>направление </a:t>
            </a:r>
            <a:r>
              <a:rPr lang="ru-RU" dirty="0" smtClean="0"/>
              <a:t>в суд заявления о ликвидации некоммерческой организации;</a:t>
            </a:r>
          </a:p>
          <a:p>
            <a:r>
              <a:rPr lang="ru-RU" dirty="0" smtClean="0"/>
              <a:t>направление </a:t>
            </a:r>
            <a:r>
              <a:rPr lang="ru-RU" dirty="0" smtClean="0"/>
              <a:t>в суд заявления о признании общественного объединения, религиозной организации прекратившим свою деятельность в качестве юридического лица и об исключении его из единого государственного реестра юридических лиц;</a:t>
            </a:r>
          </a:p>
          <a:p>
            <a:r>
              <a:rPr lang="ru-RU" dirty="0" smtClean="0"/>
              <a:t>направление </a:t>
            </a:r>
            <a:r>
              <a:rPr lang="ru-RU" dirty="0" smtClean="0"/>
              <a:t>документов в органы внутренних дел, прокуратуры, иные контрольно-надзорные органы в случае выявления нарушения некоммерческими организациями нормативных правовых актов Российской Федерации, контроль за соблюдением которых не входит в компетенцию Управления.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71436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Характерные нарушения, выявленные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при проведении проверок некоммерческих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организаций: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19256" cy="4500594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dirty="0" smtClean="0"/>
              <a:t>общественные объединения, региональные отделения политических партий и иные некоммерческие организации не представляют или несвоевременно представляют в Управление ежегодную отчетность;</a:t>
            </a:r>
          </a:p>
          <a:p>
            <a:pPr lvl="0" fontAlgn="base">
              <a:lnSpc>
                <a:spcPct val="120000"/>
              </a:lnSpc>
            </a:pPr>
            <a:r>
              <a:rPr lang="ru-RU" dirty="0" smtClean="0"/>
              <a:t>некоммерческие организации не исполняют обязанность по размещению в информационно-телекоммуникационной сети «Интернет» или предоставлению средствам массовой информации для опубликования отчетов о своей деятельности  в объеме сведений, представляемых в уполномоченный орган;</a:t>
            </a:r>
          </a:p>
          <a:p>
            <a:pPr lvl="0" fontAlgn="base">
              <a:lnSpc>
                <a:spcPct val="120000"/>
              </a:lnSpc>
            </a:pPr>
            <a:r>
              <a:rPr lang="ru-RU" dirty="0" smtClean="0"/>
              <a:t>фондами не исполняется обязанность по опубликованию отчета об использовании своего имущества. Фонд обязан ежегодно публиковать отчеты об использовании своего имущества;</a:t>
            </a:r>
          </a:p>
          <a:p>
            <a:pPr lvl="0" fontAlgn="base">
              <a:lnSpc>
                <a:spcPct val="120000"/>
              </a:lnSpc>
            </a:pPr>
            <a:r>
              <a:rPr lang="ru-RU" dirty="0" smtClean="0"/>
              <a:t>благотворительные некоммерческие организации не представляют отчетность, предусмотренную статьей 19 Федерального закона от 11.08.1995                  № 135-ФЗ «О благотворительной деятельности и благотворительных организациях»;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несоблюдение некоммерческими организациями требований учредительных документов. В частности, некоммерческими организациями не соблюдаются положения уставов, касающиеся порядка формирования и организации деятельности руководящих и контрольно-ревизионных органов, в том числе о периодичности проведения заседаний высшего и коллегиальных органов управления, их правомочности;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71436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Характерные нарушения, выявленные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при проведении проверок некоммерческих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организаций: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19256" cy="4500594"/>
          </a:xfrm>
        </p:spPr>
        <p:txBody>
          <a:bodyPr>
            <a:normAutofit fontScale="92500" lnSpcReduction="10000"/>
          </a:bodyPr>
          <a:lstStyle/>
          <a:p>
            <a:pPr lvl="0" fontAlgn="base"/>
            <a:r>
              <a:rPr lang="ru-RU" dirty="0" smtClean="0"/>
              <a:t>некоммерческие организации не исполняют обязанность  информировать Управление об изменении  сведений, содержащихся в Едином государственном реестре юридических лиц;</a:t>
            </a:r>
          </a:p>
          <a:p>
            <a:pPr lvl="0" fontAlgn="base"/>
            <a:r>
              <a:rPr lang="ru-RU" dirty="0" smtClean="0"/>
              <a:t>некоммерческими организациями не соблюдается порядок оформления протоколов высшего руководящего органа:  не указывались время, место проведения собрания, сведения о лицах, проводивших подсчет голосов, сведения о лицах, принявших участие в собрании, результаты голосования по каждому вопросу повестки дня;</a:t>
            </a:r>
          </a:p>
          <a:p>
            <a:pPr lvl="0"/>
            <a:r>
              <a:rPr lang="ru-RU" dirty="0" smtClean="0"/>
              <a:t>некоторые органы управления некоммерческой организации, предусмотренные ее уставом, не осуществляли свою деятельность;</a:t>
            </a:r>
          </a:p>
          <a:p>
            <a:pPr lvl="0" fontAlgn="base"/>
            <a:r>
              <a:rPr lang="ru-RU" dirty="0" smtClean="0"/>
              <a:t>некоммерческие организации, уставом которых предусмотрено осуществление приносящей доход деятельности, не имеют достаточное для осуществления указанной деятельности имущество;</a:t>
            </a:r>
          </a:p>
          <a:p>
            <a:r>
              <a:rPr lang="ru-RU" dirty="0" smtClean="0"/>
              <a:t>фонды не проводят обязательный ежегодный аудит - независимую проверку бухгалтерской (финансовой) отчетности в целях выражения мнения о достоверности такой отчетности;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71436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Характерные нарушения, выявленные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при проведении проверок некоммерческих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организаций: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19256" cy="4500594"/>
          </a:xfrm>
        </p:spPr>
        <p:txBody>
          <a:bodyPr>
            <a:normAutofit fontScale="92500"/>
          </a:bodyPr>
          <a:lstStyle/>
          <a:p>
            <a:pPr lvl="0" fontAlgn="base"/>
            <a:r>
              <a:rPr lang="ru-RU" dirty="0" smtClean="0"/>
              <a:t>допускались случаи отсутствия  ведения  бухгалтерского учета;</a:t>
            </a:r>
          </a:p>
          <a:p>
            <a:pPr lvl="0" fontAlgn="base"/>
            <a:r>
              <a:rPr lang="ru-RU" dirty="0" smtClean="0"/>
              <a:t>некоммерческими организациями  осуществлялись виды деятельности, не предусмотренные их уставами;</a:t>
            </a:r>
          </a:p>
          <a:p>
            <a:pPr lvl="0" fontAlgn="base"/>
            <a:r>
              <a:rPr lang="ru-RU" dirty="0" smtClean="0"/>
              <a:t>образовательными организациями на своем официальном сайте в сети «Интернет» не обеспечивалось размещение  информации;</a:t>
            </a:r>
          </a:p>
          <a:p>
            <a:pPr lvl="0" fontAlgn="base"/>
            <a:r>
              <a:rPr lang="ru-RU" dirty="0" smtClean="0"/>
              <a:t> отсутствие в Едином государственном реестре юридических лиц сведений о кодах Общероссийского классификатора видов экономической деятельности;</a:t>
            </a:r>
          </a:p>
          <a:p>
            <a:pPr lvl="0" fontAlgn="base"/>
            <a:r>
              <a:rPr lang="ru-RU" dirty="0" smtClean="0"/>
              <a:t>некоммерческими организациями не утверждаются финансовые планы (самостоятельные балансы, сметы);</a:t>
            </a:r>
          </a:p>
          <a:p>
            <a:pPr lvl="0" fontAlgn="base"/>
            <a:r>
              <a:rPr lang="ru-RU" dirty="0" smtClean="0"/>
              <a:t>некоммерческие организации не оформляют первичные учетные документы, кассовые документы, а также регистры бухгалтерского учета;</a:t>
            </a:r>
          </a:p>
          <a:p>
            <a:r>
              <a:rPr lang="ru-RU" dirty="0" smtClean="0"/>
              <a:t>некоммерческими организациями нарушается порядок формирования учетной политики.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71436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Контактная информация</a:t>
            </a:r>
            <a:endParaRPr lang="ru-RU" sz="32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19256" cy="4500594"/>
          </a:xfrm>
        </p:spPr>
        <p:txBody>
          <a:bodyPr>
            <a:normAutofit/>
          </a:bodyPr>
          <a:lstStyle/>
          <a:p>
            <a:pPr lvl="0" algn="ctr" fontAlgn="base">
              <a:buNone/>
            </a:pPr>
            <a:r>
              <a:rPr lang="ru-RU" dirty="0" smtClean="0"/>
              <a:t>Адрес:</a:t>
            </a:r>
          </a:p>
          <a:p>
            <a:pPr lvl="0" algn="ctr" fontAlgn="base">
              <a:buNone/>
            </a:pPr>
            <a:r>
              <a:rPr lang="ru-RU" dirty="0" smtClean="0"/>
              <a:t>308033, г. Белгород, ул. Королева, д. 2а, офис 530.</a:t>
            </a:r>
          </a:p>
          <a:p>
            <a:pPr lvl="0" algn="ctr" fontAlgn="base">
              <a:buNone/>
            </a:pPr>
            <a:endParaRPr lang="ru-RU" dirty="0" smtClean="0"/>
          </a:p>
          <a:p>
            <a:pPr lvl="0" algn="ctr" fontAlgn="base">
              <a:buNone/>
            </a:pPr>
            <a:r>
              <a:rPr lang="ru-RU" dirty="0" smtClean="0"/>
              <a:t>Телефон:</a:t>
            </a:r>
          </a:p>
          <a:p>
            <a:pPr lvl="0" algn="ctr" fontAlgn="base">
              <a:buNone/>
            </a:pPr>
            <a:r>
              <a:rPr lang="ru-RU" dirty="0" smtClean="0"/>
              <a:t>+7 (4722) 555-271</a:t>
            </a:r>
          </a:p>
          <a:p>
            <a:pPr lvl="0" algn="ctr" fontAlgn="base">
              <a:buNone/>
            </a:pPr>
            <a:endParaRPr lang="ru-RU" dirty="0" smtClean="0"/>
          </a:p>
          <a:p>
            <a:pPr lvl="0" algn="ctr" fontAlgn="base">
              <a:buNone/>
            </a:pPr>
            <a:r>
              <a:rPr lang="en-US" dirty="0" smtClean="0"/>
              <a:t>Email: </a:t>
            </a:r>
            <a:r>
              <a:rPr lang="en-US" dirty="0" smtClean="0">
                <a:hlinkClick r:id="rId2"/>
              </a:rPr>
              <a:t>broo-vera@mail.ru</a:t>
            </a:r>
            <a:r>
              <a:rPr lang="en-US" dirty="0" smtClean="0"/>
              <a:t> </a:t>
            </a:r>
          </a:p>
          <a:p>
            <a:pPr lvl="0" algn="ctr" fontAlgn="base">
              <a:buNone/>
            </a:pPr>
            <a:r>
              <a:rPr lang="en-US" dirty="0" smtClean="0"/>
              <a:t>Web</a:t>
            </a:r>
            <a:r>
              <a:rPr lang="en-US" smtClean="0"/>
              <a:t>: </a:t>
            </a:r>
            <a:r>
              <a:rPr lang="en-US" smtClean="0">
                <a:hlinkClick r:id="rId3"/>
              </a:rPr>
              <a:t>http://csi-vera.ru</a:t>
            </a:r>
            <a:r>
              <a:rPr lang="en-US" smtClean="0"/>
              <a:t> 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528</TotalTime>
  <Words>1434</Words>
  <Application>Microsoft Office PowerPoint</Application>
  <PresentationFormat>Экран (4:3)</PresentationFormat>
  <Paragraphs>171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Грань</vt:lpstr>
      <vt:lpstr>Вебинар</vt:lpstr>
      <vt:lpstr>Виды некоммерческих организаций</vt:lpstr>
      <vt:lpstr>Корпоративные некоммерческие организации </vt:lpstr>
      <vt:lpstr>Унитарные некоммерческие организации</vt:lpstr>
      <vt:lpstr>Основные нормативно-правовые документы регулирующие деятельность некоммерческих организаций</vt:lpstr>
      <vt:lpstr>Основные нормативно-правовые документы регулирующие деятельность некоммерческих организаций</vt:lpstr>
      <vt:lpstr>Основные нормативно-правовые документы регулирующие деятельность некоммерческих организаций</vt:lpstr>
      <vt:lpstr>Регистрация некоммерческих организаций</vt:lpstr>
      <vt:lpstr>Регистрация некоммерческих организаций</vt:lpstr>
      <vt:lpstr>Регистрация некоммерческих организаций</vt:lpstr>
      <vt:lpstr>Регистрация некоммерческих организаций</vt:lpstr>
      <vt:lpstr>Информация о зарегистрированных НКО</vt:lpstr>
      <vt:lpstr>Отчетность НКО в Управление Минюста РФ.</vt:lpstr>
      <vt:lpstr>Особенности предоставления отчетности</vt:lpstr>
      <vt:lpstr>Особенности предоставления отчетности</vt:lpstr>
      <vt:lpstr>Особенности предоставления отчетности</vt:lpstr>
      <vt:lpstr>Особенности предоставления отчетности</vt:lpstr>
      <vt:lpstr>Особенности предоставления отчетности</vt:lpstr>
      <vt:lpstr>Особенности предоставления отчетности</vt:lpstr>
      <vt:lpstr>Особенности предоставления отчетности</vt:lpstr>
      <vt:lpstr>Несоблюдение некоммерческими организациями требований к оформлению форм отчетности.</vt:lpstr>
      <vt:lpstr>Несоблюдение некоммерческими организациями требований к оформлению форм отчетности.</vt:lpstr>
      <vt:lpstr>По результатам контроля Управлением в случае выявления нарушения законодательства Российской Федерации принимаются следующие меры:</vt:lpstr>
      <vt:lpstr>Характерные нарушения, выявленные при проведении проверок некоммерческих организаций:</vt:lpstr>
      <vt:lpstr>Характерные нарушения, выявленные при проведении проверок некоммерческих организаций:</vt:lpstr>
      <vt:lpstr>Характерные нарушения, выявленные при проведении проверок некоммерческих организаций:</vt:lpstr>
      <vt:lpstr>Контактная информация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user</cp:lastModifiedBy>
  <cp:revision>73</cp:revision>
  <dcterms:created xsi:type="dcterms:W3CDTF">2014-05-26T09:44:45Z</dcterms:created>
  <dcterms:modified xsi:type="dcterms:W3CDTF">2017-01-28T12:10:44Z</dcterms:modified>
</cp:coreProperties>
</file>