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notesMasterIdLst>
    <p:notesMasterId r:id="rId43"/>
  </p:notesMasterIdLst>
  <p:handoutMasterIdLst>
    <p:handoutMasterId r:id="rId44"/>
  </p:handoutMasterIdLst>
  <p:sldIdLst>
    <p:sldId id="256" r:id="rId2"/>
    <p:sldId id="258" r:id="rId3"/>
    <p:sldId id="300" r:id="rId4"/>
    <p:sldId id="299" r:id="rId5"/>
    <p:sldId id="301" r:id="rId6"/>
    <p:sldId id="279" r:id="rId7"/>
    <p:sldId id="298" r:id="rId8"/>
    <p:sldId id="297" r:id="rId9"/>
    <p:sldId id="296" r:id="rId10"/>
    <p:sldId id="295" r:id="rId11"/>
    <p:sldId id="294" r:id="rId12"/>
    <p:sldId id="293" r:id="rId13"/>
    <p:sldId id="292" r:id="rId14"/>
    <p:sldId id="291" r:id="rId15"/>
    <p:sldId id="290" r:id="rId16"/>
    <p:sldId id="289" r:id="rId17"/>
    <p:sldId id="288" r:id="rId18"/>
    <p:sldId id="287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286" r:id="rId29"/>
    <p:sldId id="285" r:id="rId30"/>
    <p:sldId id="284" r:id="rId31"/>
    <p:sldId id="283" r:id="rId32"/>
    <p:sldId id="282" r:id="rId33"/>
    <p:sldId id="281" r:id="rId34"/>
    <p:sldId id="280" r:id="rId35"/>
    <p:sldId id="278" r:id="rId36"/>
    <p:sldId id="277" r:id="rId37"/>
    <p:sldId id="276" r:id="rId38"/>
    <p:sldId id="275" r:id="rId39"/>
    <p:sldId id="274" r:id="rId40"/>
    <p:sldId id="273" r:id="rId41"/>
    <p:sldId id="270" r:id="rId42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27" autoAdjust="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98E335-383F-45EF-A1E0-57DCDAE0562D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8AF025-CEDE-42E3-A5BC-E76EC7309D14}">
      <dgm:prSet phldrT="[Текст]" custT="1"/>
      <dgm:spPr/>
      <dgm:t>
        <a:bodyPr/>
        <a:lstStyle/>
        <a:p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На дому</a:t>
          </a:r>
          <a:endParaRPr lang="ru-RU" sz="2500" dirty="0">
            <a:latin typeface="Times New Roman" pitchFamily="18" charset="0"/>
            <a:cs typeface="Times New Roman" pitchFamily="18" charset="0"/>
          </a:endParaRPr>
        </a:p>
      </dgm:t>
    </dgm:pt>
    <dgm:pt modelId="{A2E8EE05-F4DC-4547-8DFF-8F06398C6CAB}" type="parTrans" cxnId="{E2E71651-55A2-4951-852F-FB7BE4B061E2}">
      <dgm:prSet/>
      <dgm:spPr/>
      <dgm:t>
        <a:bodyPr/>
        <a:lstStyle/>
        <a:p>
          <a:endParaRPr lang="ru-RU"/>
        </a:p>
      </dgm:t>
    </dgm:pt>
    <dgm:pt modelId="{79FD16A7-DC36-47E8-890D-976BC7B60A50}" type="sibTrans" cxnId="{E2E71651-55A2-4951-852F-FB7BE4B061E2}">
      <dgm:prSet/>
      <dgm:spPr/>
      <dgm:t>
        <a:bodyPr/>
        <a:lstStyle/>
        <a:p>
          <a:endParaRPr lang="ru-RU"/>
        </a:p>
      </dgm:t>
    </dgm:pt>
    <dgm:pt modelId="{FC74CA1A-32DB-4666-9A30-05676CB3497F}">
      <dgm:prSet phldrT="[Текст]" custT="1"/>
      <dgm:spPr/>
      <dgm:t>
        <a:bodyPr/>
        <a:lstStyle/>
        <a:p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В полустационарной форме</a:t>
          </a:r>
          <a:endParaRPr lang="ru-RU" sz="2500" dirty="0">
            <a:latin typeface="Times New Roman" pitchFamily="18" charset="0"/>
            <a:cs typeface="Times New Roman" pitchFamily="18" charset="0"/>
          </a:endParaRPr>
        </a:p>
      </dgm:t>
    </dgm:pt>
    <dgm:pt modelId="{5346ECD8-4CB0-4FAC-8AE6-B2C30FA5B216}" type="parTrans" cxnId="{706807DF-1AF7-439D-82B2-E06492D9D410}">
      <dgm:prSet/>
      <dgm:spPr/>
      <dgm:t>
        <a:bodyPr/>
        <a:lstStyle/>
        <a:p>
          <a:endParaRPr lang="ru-RU"/>
        </a:p>
      </dgm:t>
    </dgm:pt>
    <dgm:pt modelId="{C91AFC2B-F443-44F9-ABF0-901A25987E90}" type="sibTrans" cxnId="{706807DF-1AF7-439D-82B2-E06492D9D410}">
      <dgm:prSet/>
      <dgm:spPr/>
      <dgm:t>
        <a:bodyPr/>
        <a:lstStyle/>
        <a:p>
          <a:endParaRPr lang="ru-RU"/>
        </a:p>
      </dgm:t>
    </dgm:pt>
    <dgm:pt modelId="{EF64D77A-72B6-456F-8C70-4F00F70A6130}">
      <dgm:prSet phldrT="[Текст]" custT="1"/>
      <dgm:spPr/>
      <dgm:t>
        <a:bodyPr/>
        <a:lstStyle/>
        <a:p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В стационарной форме</a:t>
          </a:r>
          <a:endParaRPr lang="ru-RU" sz="2500" dirty="0">
            <a:latin typeface="Times New Roman" pitchFamily="18" charset="0"/>
            <a:cs typeface="Times New Roman" pitchFamily="18" charset="0"/>
          </a:endParaRPr>
        </a:p>
      </dgm:t>
    </dgm:pt>
    <dgm:pt modelId="{1996080D-38F7-4B81-8C1E-A5518ED530FC}" type="parTrans" cxnId="{B4335160-530F-4B42-9E8C-385282B6AD9A}">
      <dgm:prSet/>
      <dgm:spPr/>
      <dgm:t>
        <a:bodyPr/>
        <a:lstStyle/>
        <a:p>
          <a:endParaRPr lang="ru-RU"/>
        </a:p>
      </dgm:t>
    </dgm:pt>
    <dgm:pt modelId="{0BA74C82-4B2A-4035-B674-A43B7C725C98}" type="sibTrans" cxnId="{B4335160-530F-4B42-9E8C-385282B6AD9A}">
      <dgm:prSet/>
      <dgm:spPr/>
      <dgm:t>
        <a:bodyPr/>
        <a:lstStyle/>
        <a:p>
          <a:endParaRPr lang="ru-RU"/>
        </a:p>
      </dgm:t>
    </dgm:pt>
    <dgm:pt modelId="{024F8E92-675C-4057-A642-4033079E3EF5}" type="pres">
      <dgm:prSet presAssocID="{EF98E335-383F-45EF-A1E0-57DCDAE0562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D5413F-F89B-4CEE-A752-C11B92359FCD}" type="pres">
      <dgm:prSet presAssocID="{7F8AF025-CEDE-42E3-A5BC-E76EC7309D14}" presName="composite" presStyleCnt="0"/>
      <dgm:spPr/>
    </dgm:pt>
    <dgm:pt modelId="{3AEE5351-6EF7-4776-AB95-DEF90E3A4AB5}" type="pres">
      <dgm:prSet presAssocID="{7F8AF025-CEDE-42E3-A5BC-E76EC7309D14}" presName="rect1" presStyleLbl="trAlignAcc1" presStyleIdx="0" presStyleCnt="3" custLinFactNeighborX="-93" custLinFactNeighborY="75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A573A6-E1DB-4ADF-80B0-9B6002E21868}" type="pres">
      <dgm:prSet presAssocID="{7F8AF025-CEDE-42E3-A5BC-E76EC7309D14}" presName="rect2" presStyleLbl="fgImgPlace1" presStyleIdx="0" presStyleCnt="3" custFlipVert="1" custFlipHor="1" custScaleX="49503" custScaleY="50977"/>
      <dgm:spPr/>
    </dgm:pt>
    <dgm:pt modelId="{3BBB5B9A-7DCB-4C6F-9C4B-775EE50FFF62}" type="pres">
      <dgm:prSet presAssocID="{79FD16A7-DC36-47E8-890D-976BC7B60A50}" presName="sibTrans" presStyleCnt="0"/>
      <dgm:spPr/>
    </dgm:pt>
    <dgm:pt modelId="{8C79A482-1FF3-45E3-8655-94F5022F7F05}" type="pres">
      <dgm:prSet presAssocID="{FC74CA1A-32DB-4666-9A30-05676CB3497F}" presName="composite" presStyleCnt="0"/>
      <dgm:spPr/>
    </dgm:pt>
    <dgm:pt modelId="{F3E8170F-79B4-4A4C-9ABA-AD27021E3A60}" type="pres">
      <dgm:prSet presAssocID="{FC74CA1A-32DB-4666-9A30-05676CB3497F}" presName="rect1" presStyleLbl="trAlignAcc1" presStyleIdx="1" presStyleCnt="3" custLinFactNeighborX="-1885" custLinFactNeighborY="88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DF9744-DCE3-485F-B18F-69AE213F0C38}" type="pres">
      <dgm:prSet presAssocID="{FC74CA1A-32DB-4666-9A30-05676CB3497F}" presName="rect2" presStyleLbl="fgImgPlace1" presStyleIdx="1" presStyleCnt="3" custScaleX="41310" custScaleY="37249"/>
      <dgm:spPr/>
    </dgm:pt>
    <dgm:pt modelId="{6817E46E-2547-47C7-9C45-6EFC708E0B1D}" type="pres">
      <dgm:prSet presAssocID="{C91AFC2B-F443-44F9-ABF0-901A25987E90}" presName="sibTrans" presStyleCnt="0"/>
      <dgm:spPr/>
    </dgm:pt>
    <dgm:pt modelId="{A7DB8F88-A90E-44BD-AD2F-125F9DB3864C}" type="pres">
      <dgm:prSet presAssocID="{EF64D77A-72B6-456F-8C70-4F00F70A6130}" presName="composite" presStyleCnt="0"/>
      <dgm:spPr/>
    </dgm:pt>
    <dgm:pt modelId="{B60F17D3-0BBA-4352-9051-007FF8A351D6}" type="pres">
      <dgm:prSet presAssocID="{EF64D77A-72B6-456F-8C70-4F00F70A6130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B4B430-23E2-4AE6-ABB2-0957DF52E44E}" type="pres">
      <dgm:prSet presAssocID="{EF64D77A-72B6-456F-8C70-4F00F70A6130}" presName="rect2" presStyleLbl="fgImgPlace1" presStyleIdx="2" presStyleCnt="3" custScaleX="42423" custScaleY="55552"/>
      <dgm:spPr/>
    </dgm:pt>
  </dgm:ptLst>
  <dgm:cxnLst>
    <dgm:cxn modelId="{B4335160-530F-4B42-9E8C-385282B6AD9A}" srcId="{EF98E335-383F-45EF-A1E0-57DCDAE0562D}" destId="{EF64D77A-72B6-456F-8C70-4F00F70A6130}" srcOrd="2" destOrd="0" parTransId="{1996080D-38F7-4B81-8C1E-A5518ED530FC}" sibTransId="{0BA74C82-4B2A-4035-B674-A43B7C725C98}"/>
    <dgm:cxn modelId="{603BC6F1-635C-4D45-AC53-4D3F001F1731}" type="presOf" srcId="{7F8AF025-CEDE-42E3-A5BC-E76EC7309D14}" destId="{3AEE5351-6EF7-4776-AB95-DEF90E3A4AB5}" srcOrd="0" destOrd="0" presId="urn:microsoft.com/office/officeart/2008/layout/PictureStrips"/>
    <dgm:cxn modelId="{E2E71651-55A2-4951-852F-FB7BE4B061E2}" srcId="{EF98E335-383F-45EF-A1E0-57DCDAE0562D}" destId="{7F8AF025-CEDE-42E3-A5BC-E76EC7309D14}" srcOrd="0" destOrd="0" parTransId="{A2E8EE05-F4DC-4547-8DFF-8F06398C6CAB}" sibTransId="{79FD16A7-DC36-47E8-890D-976BC7B60A50}"/>
    <dgm:cxn modelId="{A8B574C1-F876-492C-AED5-C1A71BDDFC24}" type="presOf" srcId="{EF64D77A-72B6-456F-8C70-4F00F70A6130}" destId="{B60F17D3-0BBA-4352-9051-007FF8A351D6}" srcOrd="0" destOrd="0" presId="urn:microsoft.com/office/officeart/2008/layout/PictureStrips"/>
    <dgm:cxn modelId="{101262A1-A36B-49B3-9CB9-781EB4099AE4}" type="presOf" srcId="{FC74CA1A-32DB-4666-9A30-05676CB3497F}" destId="{F3E8170F-79B4-4A4C-9ABA-AD27021E3A60}" srcOrd="0" destOrd="0" presId="urn:microsoft.com/office/officeart/2008/layout/PictureStrips"/>
    <dgm:cxn modelId="{D2B3A0D4-A323-44D9-93D8-910652A9D954}" type="presOf" srcId="{EF98E335-383F-45EF-A1E0-57DCDAE0562D}" destId="{024F8E92-675C-4057-A642-4033079E3EF5}" srcOrd="0" destOrd="0" presId="urn:microsoft.com/office/officeart/2008/layout/PictureStrips"/>
    <dgm:cxn modelId="{706807DF-1AF7-439D-82B2-E06492D9D410}" srcId="{EF98E335-383F-45EF-A1E0-57DCDAE0562D}" destId="{FC74CA1A-32DB-4666-9A30-05676CB3497F}" srcOrd="1" destOrd="0" parTransId="{5346ECD8-4CB0-4FAC-8AE6-B2C30FA5B216}" sibTransId="{C91AFC2B-F443-44F9-ABF0-901A25987E90}"/>
    <dgm:cxn modelId="{BD4BA772-F3A8-47EB-AB45-56AB44DFD415}" type="presParOf" srcId="{024F8E92-675C-4057-A642-4033079E3EF5}" destId="{54D5413F-F89B-4CEE-A752-C11B92359FCD}" srcOrd="0" destOrd="0" presId="urn:microsoft.com/office/officeart/2008/layout/PictureStrips"/>
    <dgm:cxn modelId="{41249798-474F-47AC-8376-3683AEC9F96E}" type="presParOf" srcId="{54D5413F-F89B-4CEE-A752-C11B92359FCD}" destId="{3AEE5351-6EF7-4776-AB95-DEF90E3A4AB5}" srcOrd="0" destOrd="0" presId="urn:microsoft.com/office/officeart/2008/layout/PictureStrips"/>
    <dgm:cxn modelId="{424EE919-0CF2-4DC5-A467-D867AF2E7109}" type="presParOf" srcId="{54D5413F-F89B-4CEE-A752-C11B92359FCD}" destId="{B3A573A6-E1DB-4ADF-80B0-9B6002E21868}" srcOrd="1" destOrd="0" presId="urn:microsoft.com/office/officeart/2008/layout/PictureStrips"/>
    <dgm:cxn modelId="{621761B2-9BB5-428F-9C31-8676E1A7ABDF}" type="presParOf" srcId="{024F8E92-675C-4057-A642-4033079E3EF5}" destId="{3BBB5B9A-7DCB-4C6F-9C4B-775EE50FFF62}" srcOrd="1" destOrd="0" presId="urn:microsoft.com/office/officeart/2008/layout/PictureStrips"/>
    <dgm:cxn modelId="{1301F682-6E4C-4DC4-B321-5889F9E67434}" type="presParOf" srcId="{024F8E92-675C-4057-A642-4033079E3EF5}" destId="{8C79A482-1FF3-45E3-8655-94F5022F7F05}" srcOrd="2" destOrd="0" presId="urn:microsoft.com/office/officeart/2008/layout/PictureStrips"/>
    <dgm:cxn modelId="{5C52019D-3A9A-4F57-9365-E810851566A3}" type="presParOf" srcId="{8C79A482-1FF3-45E3-8655-94F5022F7F05}" destId="{F3E8170F-79B4-4A4C-9ABA-AD27021E3A60}" srcOrd="0" destOrd="0" presId="urn:microsoft.com/office/officeart/2008/layout/PictureStrips"/>
    <dgm:cxn modelId="{97D4360E-1E75-49BE-83A6-0EA4D8D5A845}" type="presParOf" srcId="{8C79A482-1FF3-45E3-8655-94F5022F7F05}" destId="{0FDF9744-DCE3-485F-B18F-69AE213F0C38}" srcOrd="1" destOrd="0" presId="urn:microsoft.com/office/officeart/2008/layout/PictureStrips"/>
    <dgm:cxn modelId="{2B8A9769-812D-49F7-BD74-C5808B90CB7A}" type="presParOf" srcId="{024F8E92-675C-4057-A642-4033079E3EF5}" destId="{6817E46E-2547-47C7-9C45-6EFC708E0B1D}" srcOrd="3" destOrd="0" presId="urn:microsoft.com/office/officeart/2008/layout/PictureStrips"/>
    <dgm:cxn modelId="{5E273999-F15F-4B66-9838-F295C9FDABEB}" type="presParOf" srcId="{024F8E92-675C-4057-A642-4033079E3EF5}" destId="{A7DB8F88-A90E-44BD-AD2F-125F9DB3864C}" srcOrd="4" destOrd="0" presId="urn:microsoft.com/office/officeart/2008/layout/PictureStrips"/>
    <dgm:cxn modelId="{B66082D6-ACC0-4027-B12E-3BF9B01971E4}" type="presParOf" srcId="{A7DB8F88-A90E-44BD-AD2F-125F9DB3864C}" destId="{B60F17D3-0BBA-4352-9051-007FF8A351D6}" srcOrd="0" destOrd="0" presId="urn:microsoft.com/office/officeart/2008/layout/PictureStrips"/>
    <dgm:cxn modelId="{4724326B-6EEF-445B-839C-45A423A766B0}" type="presParOf" srcId="{A7DB8F88-A90E-44BD-AD2F-125F9DB3864C}" destId="{68B4B430-23E2-4AE6-ABB2-0957DF52E44E}" srcOrd="1" destOrd="0" presId="urn:microsoft.com/office/officeart/2008/layout/PictureStrips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r">
              <a:defRPr sz="1200"/>
            </a:lvl1pPr>
          </a:lstStyle>
          <a:p>
            <a:fld id="{E8CDED82-2821-45B5-B4F3-B8923A2F457F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2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r">
              <a:defRPr sz="1200"/>
            </a:lvl1pPr>
          </a:lstStyle>
          <a:p>
            <a:fld id="{900564B0-BE12-41AB-AFB7-2ECF455F20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12554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34210-9711-431D-86B9-301A399D3250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A1A24-EB8B-4EB4-92EB-7A88A1930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58571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967509A-1F39-468E-977C-C63C907B9685}" type="slidenum">
              <a:rPr lang="ru-RU" altLang="ru-RU" smtClean="0">
                <a:solidFill>
                  <a:srgbClr val="000000"/>
                </a:solidFill>
              </a:rPr>
              <a:pPr/>
              <a:t>20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751F03E-4C9B-417A-8658-B4708DCCABC4}" type="slidenum">
              <a:rPr lang="ru-RU" altLang="ru-RU" smtClean="0">
                <a:solidFill>
                  <a:srgbClr val="000000"/>
                </a:solidFill>
              </a:rPr>
              <a:pPr/>
              <a:t>21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CA5B5BC-4827-4B33-A000-A4C14E819626}" type="slidenum">
              <a:rPr lang="ru-RU" altLang="ru-RU" smtClean="0">
                <a:solidFill>
                  <a:srgbClr val="000000"/>
                </a:solidFill>
              </a:rPr>
              <a:pPr/>
              <a:t>22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3F3D1B8E-359B-4575-9D25-4F0F93A74E26}" type="slidenum">
              <a:rPr lang="ru-RU" altLang="ru-RU" sz="1200">
                <a:solidFill>
                  <a:srgbClr val="000000"/>
                </a:solidFill>
              </a:rPr>
              <a:pPr algn="r" eaLnBrk="1" hangingPunct="1"/>
              <a:t>23</a:t>
            </a:fld>
            <a:endParaRPr lang="ru-RU" altLang="ru-RU" sz="1200">
              <a:solidFill>
                <a:srgbClr val="000000"/>
              </a:solidFill>
            </a:endParaRPr>
          </a:p>
        </p:txBody>
      </p:sp>
      <p:sp>
        <p:nvSpPr>
          <p:cNvPr id="362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25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E8D58436-673B-478D-9F9D-1B76C7D5D1B3}" type="slidenum">
              <a:rPr lang="ru-RU" altLang="ru-RU" sz="1200">
                <a:solidFill>
                  <a:srgbClr val="000000"/>
                </a:solidFill>
              </a:rPr>
              <a:pPr algn="r" eaLnBrk="1" hangingPunct="1"/>
              <a:t>24</a:t>
            </a:fld>
            <a:endParaRPr lang="ru-RU" altLang="ru-RU" sz="1200">
              <a:solidFill>
                <a:srgbClr val="000000"/>
              </a:solidFill>
            </a:endParaRPr>
          </a:p>
        </p:txBody>
      </p:sp>
      <p:sp>
        <p:nvSpPr>
          <p:cNvPr id="466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6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230C2170-7558-41D4-992E-3D3E98905C6E}" type="slidenum">
              <a:rPr lang="ru-RU" altLang="ru-RU" sz="1200">
                <a:solidFill>
                  <a:srgbClr val="000000"/>
                </a:solidFill>
              </a:rPr>
              <a:pPr algn="r" eaLnBrk="1" hangingPunct="1"/>
              <a:t>25</a:t>
            </a:fld>
            <a:endParaRPr lang="ru-RU" altLang="ru-RU" sz="1200">
              <a:solidFill>
                <a:srgbClr val="000000"/>
              </a:solidFill>
            </a:endParaRPr>
          </a:p>
        </p:txBody>
      </p:sp>
      <p:sp>
        <p:nvSpPr>
          <p:cNvPr id="468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8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C110D191-0211-40FD-90A1-A65F8E03FD6B}" type="slidenum">
              <a:rPr lang="ru-RU" altLang="ru-RU" sz="1200">
                <a:solidFill>
                  <a:srgbClr val="000000"/>
                </a:solidFill>
              </a:rPr>
              <a:pPr algn="r" eaLnBrk="1" hangingPunct="1"/>
              <a:t>26</a:t>
            </a:fld>
            <a:endParaRPr lang="ru-RU" altLang="ru-RU" sz="1200">
              <a:solidFill>
                <a:srgbClr val="000000"/>
              </a:solidFill>
            </a:endParaRPr>
          </a:p>
        </p:txBody>
      </p:sp>
      <p:sp>
        <p:nvSpPr>
          <p:cNvPr id="471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3D482EDE-07D9-470D-A296-B53697E877FB}" type="slidenum">
              <a:rPr lang="ru-RU" altLang="ru-RU" sz="1200">
                <a:solidFill>
                  <a:srgbClr val="000000"/>
                </a:solidFill>
              </a:rPr>
              <a:pPr algn="r" eaLnBrk="1" hangingPunct="1"/>
              <a:t>27</a:t>
            </a:fld>
            <a:endParaRPr lang="ru-RU" altLang="ru-RU" sz="1200">
              <a:solidFill>
                <a:srgbClr val="000000"/>
              </a:solidFill>
            </a:endParaRPr>
          </a:p>
        </p:txBody>
      </p:sp>
      <p:sp>
        <p:nvSpPr>
          <p:cNvPr id="475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5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4A11CF-035C-437F-9E5C-5CB66EDE648B}" type="datetime1">
              <a:rPr lang="ru-RU" smtClean="0"/>
              <a:pPr>
                <a:defRPr/>
              </a:pPr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5C87-7871-45C7-955D-7EDBFB8256C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69913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71FDE3-7643-4703-AD8F-194DB1E523B9}" type="datetime1">
              <a:rPr lang="ru-RU" smtClean="0"/>
              <a:pPr>
                <a:defRPr/>
              </a:pPr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31B-406C-41AC-905D-70484EFB071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6508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D693D4-9B3B-438B-96C1-16FC9AC556D7}" type="datetime1">
              <a:rPr lang="ru-RU" smtClean="0"/>
              <a:pPr>
                <a:defRPr/>
              </a:pPr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82B8-51C4-4BA4-882B-A9D5EAD0812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00421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AB1482-8594-4210-80B2-21FCAA89347D}" type="datetime1">
              <a:rPr lang="ru-RU" smtClean="0"/>
              <a:pPr>
                <a:defRPr/>
              </a:pPr>
              <a:t>24.09.2018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C9DC-AC94-454B-B2ED-D5F422C7653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2813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FCAADE-AB2A-440E-9675-7EA826B582F2}" type="datetime1">
              <a:rPr lang="ru-RU" smtClean="0"/>
              <a:pPr>
                <a:defRPr/>
              </a:pPr>
              <a:t>24.09.2018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9522-1C96-47AD-8389-12D85A431D7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4426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64A47E-FDE8-4182-9907-F6AE94DAEE33}" type="datetime1">
              <a:rPr lang="ru-RU" smtClean="0"/>
              <a:pPr>
                <a:defRPr/>
              </a:pPr>
              <a:t>24.09.2018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7E88-342D-48B6-90AE-E0EF758327F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0507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B99CA7-09C9-42FC-B47D-59A098D00A7C}" type="datetime1">
              <a:rPr lang="ru-RU" smtClean="0"/>
              <a:pPr>
                <a:defRPr/>
              </a:pPr>
              <a:t>24.09.2018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8AA2-F057-42CF-A878-970264ED77F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0691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360874-AF1A-41E6-9AD2-BDBEFD4EBA3B}" type="datetime1">
              <a:rPr lang="ru-RU" smtClean="0"/>
              <a:pPr>
                <a:defRPr/>
              </a:pPr>
              <a:t>24.09.2018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69C3-42C2-4378-9F5B-19ED83BDD1A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733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0D2FE5-BB8A-4552-BE93-D6F8317995EB}" type="datetime1">
              <a:rPr lang="ru-RU" smtClean="0"/>
              <a:pPr>
                <a:defRPr/>
              </a:pPr>
              <a:t>24.09.2018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2F53-2EA7-4C42-93ED-D7E199073D4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8260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28877A-A765-42DA-A8A9-82E341A92360}" type="datetime1">
              <a:rPr lang="ru-RU" smtClean="0"/>
              <a:pPr>
                <a:defRPr/>
              </a:pPr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0449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431D65-8B6B-42C0-AEE9-6A865BBD49CA}" type="datetime1">
              <a:rPr lang="ru-RU" smtClean="0"/>
              <a:pPr>
                <a:defRPr/>
              </a:pPr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37319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E4A091-0058-4F04-B686-EB248ECE4F56}" type="datetime1">
              <a:rPr lang="ru-RU" smtClean="0"/>
              <a:pPr>
                <a:defRPr/>
              </a:pPr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13182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57ED7-F089-4BB6-AC48-588BB784D760}" type="datetime1">
              <a:rPr lang="ru-RU" smtClean="0"/>
              <a:pPr>
                <a:defRPr/>
              </a:pPr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37108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29DB8C-9D4D-4237-A5E2-18FE1F42B637}" type="datetime1">
              <a:rPr lang="ru-RU" smtClean="0"/>
              <a:pPr>
                <a:defRPr/>
              </a:pPr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11384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76DCA3-4D94-4E86-A2ED-85E0FDD8737B}" type="datetime1">
              <a:rPr lang="ru-RU" smtClean="0"/>
              <a:pPr>
                <a:defRPr/>
              </a:pPr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D0F6-1159-40EC-BEC5-5CD85A80727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17133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36C3A6-550F-45AF-8041-A7CD0C63D83C}" type="datetime1">
              <a:rPr lang="ru-RU" smtClean="0"/>
              <a:pPr>
                <a:defRPr/>
              </a:pPr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01DF0-3B37-4BD8-A008-451529F7093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68940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FCD72F-7D19-43D9-9C59-03D73A943DD7}" type="datetime1">
              <a:rPr lang="ru-RU" smtClean="0"/>
              <a:pPr>
                <a:defRPr/>
              </a:pPr>
              <a:t>24.09.2018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2618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si-vera.ru/" TargetMode="External"/><Relationship Id="rId4" Type="http://schemas.openxmlformats.org/officeDocument/2006/relationships/hyperlink" Target="mailto:broo-vera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500034" y="1571612"/>
            <a:ext cx="7456342" cy="428628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alt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«Участие СОНКО в оказании социальных услуг в социальной сфере с помощью финансирования, получаемого из бюджета»</a:t>
            </a:r>
            <a:br>
              <a:rPr lang="ru-RU" alt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 smtClean="0">
                <a:solidFill>
                  <a:srgbClr val="8A1A1C"/>
                </a:solidFill>
              </a:rPr>
              <a:t>Юлия </a:t>
            </a:r>
            <a:r>
              <a:rPr lang="ru-RU" altLang="ru-RU" sz="2000" dirty="0" smtClean="0">
                <a:solidFill>
                  <a:srgbClr val="8A1A1C"/>
                </a:solidFill>
              </a:rPr>
              <a:t>Викторовна </a:t>
            </a:r>
            <a:r>
              <a:rPr lang="ru-RU" altLang="ru-RU" sz="2000" dirty="0" err="1" smtClean="0">
                <a:solidFill>
                  <a:srgbClr val="8A1A1C"/>
                </a:solidFill>
              </a:rPr>
              <a:t>Дробот</a:t>
            </a:r>
            <a:r>
              <a:rPr lang="ru-RU" altLang="ru-RU" sz="2000" dirty="0" smtClean="0">
                <a:solidFill>
                  <a:srgbClr val="8A1A1C"/>
                </a:solidFill>
              </a:rPr>
              <a:t>, </a:t>
            </a:r>
            <a:br>
              <a:rPr lang="ru-RU" altLang="ru-RU" sz="2000" dirty="0" smtClean="0">
                <a:solidFill>
                  <a:srgbClr val="8A1A1C"/>
                </a:solidFill>
              </a:rPr>
            </a:br>
            <a:r>
              <a:rPr lang="ru-RU" altLang="ru-RU" sz="2000" dirty="0" smtClean="0">
                <a:solidFill>
                  <a:srgbClr val="8A1A1C"/>
                </a:solidFill>
              </a:rPr>
              <a:t>юрист, член ассоциации</a:t>
            </a:r>
            <a:br>
              <a:rPr lang="ru-RU" altLang="ru-RU" sz="2000" dirty="0" smtClean="0">
                <a:solidFill>
                  <a:srgbClr val="8A1A1C"/>
                </a:solidFill>
              </a:rPr>
            </a:br>
            <a:r>
              <a:rPr lang="ru-RU" altLang="ru-RU" sz="2000" dirty="0" smtClean="0">
                <a:solidFill>
                  <a:srgbClr val="8A1A1C"/>
                </a:solidFill>
              </a:rPr>
              <a:t>«Юристы за гражданское общество»</a:t>
            </a:r>
            <a:r>
              <a:rPr lang="en-US" altLang="ru-RU" sz="2000" dirty="0" smtClean="0">
                <a:solidFill>
                  <a:srgbClr val="8A1A1C"/>
                </a:solidFill>
              </a:rPr>
              <a:t/>
            </a:r>
            <a:br>
              <a:rPr lang="en-US" altLang="ru-RU" sz="2000" dirty="0" smtClean="0">
                <a:solidFill>
                  <a:srgbClr val="8A1A1C"/>
                </a:solidFill>
              </a:rPr>
            </a:br>
            <a:r>
              <a:rPr lang="ru-RU" altLang="ru-RU" sz="2000" dirty="0" smtClean="0"/>
              <a:t>25</a:t>
            </a:r>
            <a:r>
              <a:rPr lang="en-US" altLang="ru-RU" sz="2000" dirty="0" smtClean="0"/>
              <a:t> </a:t>
            </a:r>
            <a:r>
              <a:rPr lang="ru-RU" altLang="ru-RU" sz="2000" dirty="0" smtClean="0"/>
              <a:t>сентября 2018 г.</a:t>
            </a:r>
            <a:br>
              <a:rPr lang="ru-RU" altLang="ru-RU" sz="2000" dirty="0" smtClean="0"/>
            </a:br>
            <a:r>
              <a:rPr lang="ru-RU" altLang="ru-RU" sz="2000" dirty="0" smtClean="0"/>
              <a:t>г. Белгород</a:t>
            </a:r>
            <a:r>
              <a:rPr lang="ru-RU" altLang="ru-RU" sz="2800" dirty="0" smtClean="0"/>
              <a:t/>
            </a:r>
            <a:br>
              <a:rPr lang="ru-RU" altLang="ru-RU" sz="2800" dirty="0" smtClean="0"/>
            </a:br>
            <a:endParaRPr lang="ru-RU" sz="2800" dirty="0">
              <a:solidFill>
                <a:schemeClr val="tx1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Белгородская региональная общественная организация «Центр социальных инициатив «Вера»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755650" y="1196975"/>
            <a:ext cx="7777163" cy="46799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Статус «поставщик социальных услуг»  </a:t>
            </a:r>
            <a: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8A1A1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8A1A1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A1A1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Федеральный закон</a:t>
            </a:r>
            <a:b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A1A1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A1A1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от 28.12.2013 № 442-ФЗ</a:t>
            </a:r>
            <a:b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A1A1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A1A1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«Об основах социального обслуживания граждан в Российской Федерации»</a:t>
            </a:r>
            <a:b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A1A1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(с </a:t>
            </a: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изм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 и доп., вступ. в силу с 01.05.2018)</a:t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Закон Белгородской области от 05.12.2014 N 321</a:t>
            </a:r>
            <a:b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(ред. от 07.06.2018)</a:t>
            </a:r>
            <a:b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"О регулировании отдельных вопросов организации социального обслуживания в Белгородской области"</a:t>
            </a:r>
            <a:b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(принят Белгородской областной Думой 27.11.2014)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7158" y="1194911"/>
            <a:ext cx="821537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u="sng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Статус «поставщик социальных услуг» </a:t>
            </a:r>
            <a:r>
              <a:rPr lang="ru-RU" altLang="ru-RU" sz="2000" b="1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b="1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i="1" u="sng" dirty="0" smtClean="0">
                <a:latin typeface="Times New Roman" pitchFamily="18" charset="0"/>
                <a:cs typeface="Times New Roman" pitchFamily="18" charset="0"/>
              </a:rPr>
              <a:t>Основные понятия:</a:t>
            </a:r>
            <a:br>
              <a:rPr lang="ru-RU" altLang="ru-RU" b="1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b="1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Социальное обслуживание граждан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– деятельность по предоставлению социальных услуг гражданам</a:t>
            </a:r>
            <a:br>
              <a:rPr lang="ru-RU" alt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Социальная услуга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– действие или действия в сфере социального обслуживания по оказанию постоянной, периодической, разовой помощи, в том числе срочной помощи, гражданину в целях улучшения условий его жизнедеятельности и (или) расширения его возможностей самостоятельно обеспечивать свои основные жизненные потребности</a:t>
            </a:r>
            <a:br>
              <a:rPr lang="ru-RU" alt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Получатель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– гражданин, который признан нуждающимся в социальном обслуживании и которому предоставляются социальная услуга или социальные услуги</a:t>
            </a:r>
            <a:br>
              <a:rPr lang="ru-RU" alt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Поставщик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юридическое лицо независимо от его организационно – правовой формы и (или) индивидуальный предприниматель, осуществляющие социальное обслуживание</a:t>
            </a:r>
            <a:br>
              <a:rPr lang="ru-RU" altLang="ru-RU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258888" y="1484313"/>
            <a:ext cx="7345362" cy="437515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Статус «поставщик социальных услуг»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Постановление Правительства Белгородской обл. </a:t>
            </a:r>
            <a:b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от 27.10.2014 N 400-пп</a:t>
            </a:r>
            <a:b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(ред. от 20.03.2017)</a:t>
            </a:r>
            <a:b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"Об утверждении Порядков предоставления социальных услуг"</a:t>
            </a:r>
            <a:b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(вместе с "Порядком предоставления социальных услуг в стационарной и </a:t>
            </a:r>
            <a:r>
              <a:rPr kumimoji="0" lang="ru-RU" altLang="ru-RU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полустационарной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формах социального обслуживания", "Порядком предоставления социальных услуг в форме социального обслуживания на дому")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28728" y="1720840"/>
            <a:ext cx="592935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u="sng" dirty="0" smtClean="0">
                <a:solidFill>
                  <a:schemeClr val="accent2">
                    <a:lumMod val="75000"/>
                  </a:schemeClr>
                </a:solidFill>
              </a:rPr>
              <a:t>Статус «поставщик социальных услуг» </a:t>
            </a:r>
            <a:endParaRPr lang="ru-RU" altLang="ru-RU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altLang="ru-RU" u="sng" dirty="0" smtClean="0">
                <a:solidFill>
                  <a:schemeClr val="hlink"/>
                </a:solidFill>
              </a:rPr>
              <a:t/>
            </a:r>
            <a:br>
              <a:rPr lang="ru-RU" altLang="ru-RU" u="sng" dirty="0" smtClean="0">
                <a:solidFill>
                  <a:schemeClr val="hlink"/>
                </a:solidFill>
              </a:rPr>
            </a:br>
            <a:r>
              <a:rPr lang="ru-RU" dirty="0" smtClean="0"/>
              <a:t>Постановление Правительства Белгородской обл. от 01.12.2014 N 430-пп</a:t>
            </a:r>
            <a:br>
              <a:rPr lang="ru-RU" dirty="0" smtClean="0"/>
            </a:br>
            <a:r>
              <a:rPr lang="ru-RU" dirty="0" smtClean="0"/>
              <a:t>(ред. от 20.03.2017)</a:t>
            </a:r>
            <a:br>
              <a:rPr lang="ru-RU" dirty="0" smtClean="0"/>
            </a:br>
            <a:r>
              <a:rPr lang="ru-RU" dirty="0" smtClean="0"/>
              <a:t>"О порядке утверждения тарифов на социальные услуги на основании </a:t>
            </a:r>
            <a:r>
              <a:rPr lang="ru-RU" dirty="0" err="1" smtClean="0"/>
              <a:t>подушевых</a:t>
            </a:r>
            <a:r>
              <a:rPr lang="ru-RU" dirty="0" smtClean="0"/>
              <a:t> нормативов финансирования социальных услуг, оказываемых организациями социального обслуживания населения Белгородской области"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14414" y="1859340"/>
            <a:ext cx="6572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u="sng" dirty="0" smtClean="0">
                <a:solidFill>
                  <a:schemeClr val="accent2">
                    <a:lumMod val="75000"/>
                  </a:schemeClr>
                </a:solidFill>
              </a:rPr>
              <a:t>Статус «поставщик социальных услуг» </a:t>
            </a:r>
            <a:r>
              <a:rPr lang="ru-RU" altLang="ru-RU" u="sng" dirty="0" smtClean="0">
                <a:solidFill>
                  <a:schemeClr val="accent2"/>
                </a:solidFill>
              </a:rPr>
              <a:t/>
            </a:r>
            <a:br>
              <a:rPr lang="ru-RU" altLang="ru-RU" u="sng" dirty="0" smtClean="0">
                <a:solidFill>
                  <a:schemeClr val="accent2"/>
                </a:solidFill>
              </a:rPr>
            </a:br>
            <a:r>
              <a:rPr lang="ru-RU" altLang="ru-RU" u="sng" dirty="0" smtClean="0">
                <a:solidFill>
                  <a:schemeClr val="hlink"/>
                </a:solidFill>
              </a:rPr>
              <a:t/>
            </a:r>
            <a:br>
              <a:rPr lang="ru-RU" altLang="ru-RU" u="sng" dirty="0" smtClean="0">
                <a:solidFill>
                  <a:schemeClr val="hlink"/>
                </a:solidFill>
              </a:rPr>
            </a:br>
            <a:r>
              <a:rPr lang="ru-RU" dirty="0" smtClean="0"/>
              <a:t>Тарифы утверждаются Управлением социальной защиты населения Белгородской области по каждой социальной услуге, входящей в перечень социальных услуг, предоставляемых поставщиками социальных услуг на территории Белгородской области, утвержденный законом Белгородской области.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57290" y="2413338"/>
            <a:ext cx="62865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u="sng" dirty="0" smtClean="0">
                <a:solidFill>
                  <a:schemeClr val="accent2">
                    <a:lumMod val="75000"/>
                  </a:schemeClr>
                </a:solidFill>
              </a:rPr>
              <a:t>Статус «поставщик социальных услуг» </a:t>
            </a:r>
            <a:r>
              <a:rPr lang="ru-RU" altLang="ru-RU" sz="1600" u="sng" dirty="0" smtClean="0">
                <a:solidFill>
                  <a:schemeClr val="hlink"/>
                </a:solidFill>
              </a:rPr>
              <a:t/>
            </a:r>
            <a:br>
              <a:rPr lang="ru-RU" altLang="ru-RU" sz="1600" u="sng" dirty="0" smtClean="0">
                <a:solidFill>
                  <a:schemeClr val="hlink"/>
                </a:solidFill>
              </a:rPr>
            </a:b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СО НКО как поставщики социальных услуг могут </a:t>
            </a:r>
            <a:br>
              <a:rPr lang="ru-RU" alt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получать компенсацию за оказание социальных услуг.</a:t>
            </a:r>
            <a:br>
              <a:rPr lang="ru-RU" alt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28728" y="1720840"/>
            <a:ext cx="635798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altLang="ru-RU" sz="1600" u="sng" dirty="0" smtClean="0">
                <a:solidFill>
                  <a:schemeClr val="accent2">
                    <a:lumMod val="75000"/>
                  </a:schemeClr>
                </a:solidFill>
              </a:rPr>
              <a:t>Статус «поставщик социальных услуг» </a:t>
            </a:r>
            <a:endParaRPr lang="ru-RU" altLang="ru-RU" sz="1600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altLang="ru-RU" sz="1400" u="sng" dirty="0" smtClean="0">
                <a:solidFill>
                  <a:schemeClr val="hlink"/>
                </a:solidFill>
              </a:rPr>
              <a:t/>
            </a:r>
            <a:br>
              <a:rPr lang="ru-RU" altLang="ru-RU" sz="1400" u="sng" dirty="0" smtClean="0">
                <a:solidFill>
                  <a:schemeClr val="hlink"/>
                </a:solidFill>
              </a:rPr>
            </a:br>
            <a:r>
              <a:rPr lang="ru-RU" b="1" dirty="0" smtClean="0"/>
              <a:t>Основные критерии для получения компенсации: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>- нахождение в реестре поставщиков социальных услуг;</a:t>
            </a:r>
            <a:br>
              <a:rPr lang="ru-RU" dirty="0" smtClean="0"/>
            </a:br>
            <a:r>
              <a:rPr lang="ru-RU" dirty="0" smtClean="0"/>
              <a:t>- неучастие в государственной программе (заказе);</a:t>
            </a:r>
            <a:br>
              <a:rPr lang="ru-RU" dirty="0" smtClean="0"/>
            </a:br>
            <a:r>
              <a:rPr lang="ru-RU" dirty="0" smtClean="0"/>
              <a:t>- наличие индивидуальной программы для каждого гражданина, которому были оказаны социальные услуги.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14414" y="2028616"/>
            <a:ext cx="63579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u="sng" dirty="0" smtClean="0">
                <a:solidFill>
                  <a:schemeClr val="accent2">
                    <a:lumMod val="75000"/>
                  </a:schemeClr>
                </a:solidFill>
              </a:rPr>
              <a:t>Статус «поставщик социальных услуг» </a:t>
            </a:r>
            <a:endParaRPr lang="ru-RU" altLang="ru-RU" sz="1600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altLang="ru-RU" sz="1400" u="sng" dirty="0" smtClean="0">
                <a:solidFill>
                  <a:schemeClr val="hlink"/>
                </a:solidFill>
              </a:rPr>
              <a:t/>
            </a:r>
            <a:br>
              <a:rPr lang="ru-RU" altLang="ru-RU" sz="1400" u="sng" dirty="0" smtClean="0">
                <a:solidFill>
                  <a:schemeClr val="hlink"/>
                </a:solidFill>
              </a:rPr>
            </a:br>
            <a:r>
              <a:rPr lang="ru-RU" alt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  <a:br>
              <a:rPr lang="ru-RU" alt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Если организация отказывается подавать сведения в реестр, это не отменяет возможности работать в данном направлении и получать субсидии от государства, но некоммерческая организация теряет определенные льготные возможности, например, такие как компенсации за социальные услуги.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786182" y="1071546"/>
            <a:ext cx="5033968" cy="172245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Статус «поставщик социальных услуг» </a:t>
            </a:r>
            <a:b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Verdana" pitchFamily="34" charset="0"/>
                <a:ea typeface="+mj-ea"/>
                <a:cs typeface="Arial" charset="0"/>
              </a:rPr>
              <a:t>Формы социального обслуживания</a:t>
            </a: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/>
            </a:r>
            <a:b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</a:br>
            <a:endParaRPr kumimoji="0" lang="ru-RU" alt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charset="0"/>
              <a:ea typeface="+mj-ea"/>
              <a:cs typeface="Arial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251520" y="1930925"/>
          <a:ext cx="849694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57290" y="2136339"/>
            <a:ext cx="61436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 smtClean="0">
                <a:solidFill>
                  <a:srgbClr val="8A1A1C"/>
                </a:solidFill>
              </a:rPr>
              <a:t>1 Шаг для признания СО НКО поставщиком социальных услуг.</a:t>
            </a:r>
            <a:br>
              <a:rPr lang="ru-RU" altLang="ru-RU" b="1" dirty="0" smtClean="0">
                <a:solidFill>
                  <a:srgbClr val="8A1A1C"/>
                </a:solidFill>
              </a:rPr>
            </a:br>
            <a:r>
              <a:rPr lang="ru-RU" altLang="ru-RU" b="1" dirty="0" smtClean="0">
                <a:solidFill>
                  <a:srgbClr val="8A1A1C"/>
                </a:solidFill>
              </a:rPr>
              <a:t/>
            </a:r>
            <a:br>
              <a:rPr lang="ru-RU" altLang="ru-RU" b="1" dirty="0" smtClean="0">
                <a:solidFill>
                  <a:srgbClr val="8A1A1C"/>
                </a:solidFill>
              </a:rPr>
            </a:br>
            <a:r>
              <a:rPr lang="ru-RU" altLang="ru-RU" b="1" dirty="0" smtClean="0">
                <a:solidFill>
                  <a:srgbClr val="8A1A1C"/>
                </a:solidFill>
              </a:rPr>
              <a:t/>
            </a:r>
            <a:br>
              <a:rPr lang="ru-RU" altLang="ru-RU" b="1" dirty="0" smtClean="0">
                <a:solidFill>
                  <a:srgbClr val="8A1A1C"/>
                </a:solidFill>
              </a:rPr>
            </a:br>
            <a:r>
              <a:rPr lang="ru-RU" altLang="ru-RU" b="1" dirty="0" smtClean="0">
                <a:solidFill>
                  <a:srgbClr val="8A1A1C"/>
                </a:solidFill>
              </a:rPr>
              <a:t/>
            </a:r>
            <a:br>
              <a:rPr lang="ru-RU" altLang="ru-RU" b="1" dirty="0" smtClean="0">
                <a:solidFill>
                  <a:srgbClr val="8A1A1C"/>
                </a:solidFill>
              </a:rPr>
            </a:br>
            <a:r>
              <a:rPr lang="ru-RU" altLang="ru-RU" dirty="0" smtClean="0">
                <a:solidFill>
                  <a:srgbClr val="8A1A1C"/>
                </a:solidFill>
              </a:rPr>
              <a:t>Некоммерческая организация  должна быть социально ориентированной </a:t>
            </a:r>
            <a:br>
              <a:rPr lang="ru-RU" altLang="ru-RU" dirty="0" smtClean="0">
                <a:solidFill>
                  <a:srgbClr val="8A1A1C"/>
                </a:solidFill>
              </a:rPr>
            </a:br>
            <a:r>
              <a:rPr lang="ru-RU" altLang="ru-RU" dirty="0" smtClean="0">
                <a:solidFill>
                  <a:srgbClr val="8A1A1C"/>
                </a:solidFill>
              </a:rPr>
              <a:t/>
            </a:r>
            <a:br>
              <a:rPr lang="ru-RU" altLang="ru-RU" dirty="0" smtClean="0">
                <a:solidFill>
                  <a:srgbClr val="8A1A1C"/>
                </a:solidFill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85918" y="1571612"/>
            <a:ext cx="52864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>
                <a:solidFill>
                  <a:srgbClr val="990033"/>
                </a:solidFill>
                <a:latin typeface="Arial" charset="0"/>
              </a:rPr>
              <a:t> </a:t>
            </a:r>
            <a:r>
              <a:rPr lang="ru-RU" altLang="ru-RU" sz="2400" dirty="0" smtClean="0">
                <a:solidFill>
                  <a:srgbClr val="990033"/>
                </a:solidFill>
              </a:rPr>
              <a:t>СО НКО</a:t>
            </a:r>
            <a:r>
              <a:rPr lang="en-US" altLang="ru-RU" sz="2400" dirty="0" smtClean="0">
                <a:solidFill>
                  <a:srgbClr val="990033"/>
                </a:solidFill>
              </a:rPr>
              <a:t> – </a:t>
            </a:r>
            <a:r>
              <a:rPr lang="ru-RU" altLang="ru-RU" sz="2400" dirty="0" smtClean="0">
                <a:solidFill>
                  <a:srgbClr val="990033"/>
                </a:solidFill>
              </a:rPr>
              <a:t>кто к ним относится</a:t>
            </a:r>
            <a:r>
              <a:rPr lang="en-US" altLang="ru-RU" sz="2400" dirty="0" smtClean="0">
                <a:solidFill>
                  <a:srgbClr val="990033"/>
                </a:solidFill>
              </a:rPr>
              <a:t> ?</a:t>
            </a:r>
            <a:endParaRPr lang="ru-RU" sz="2400" dirty="0"/>
          </a:p>
        </p:txBody>
      </p:sp>
      <p:sp>
        <p:nvSpPr>
          <p:cNvPr id="8" name="Rectangle 8"/>
          <p:cNvSpPr txBox="1">
            <a:spLocks/>
          </p:cNvSpPr>
          <p:nvPr/>
        </p:nvSpPr>
        <p:spPr>
          <a:xfrm>
            <a:off x="857224" y="2428868"/>
            <a:ext cx="7472386" cy="348298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Для того чтобы называться социально ориентированной, некоммерческие организации должны соответствовать двум условиям (п. 2.1. ст. 2 ФЗ об НКО). 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Во-первых, они должны быть созданы в любых формах, предусмотренные Законом о НКО (за исключением государственных корпораций, государственных компаний, общественных объединений, являющихся политическими партиями). 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charset="0"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Во-вторых, осуществлять деятельность, направленную на решение социальных проблем, развитие гражданского общества в Российской Федерации, а также виды деятельности, указанные в статье 31.1 Закона о НКО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ru-RU" alt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00430" y="285728"/>
            <a:ext cx="6000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 smtClean="0">
                <a:solidFill>
                  <a:srgbClr val="990033"/>
                </a:solidFill>
              </a:rPr>
              <a:t>Примерная формулировка для устава о</a:t>
            </a:r>
            <a:r>
              <a:rPr lang="ru-RU" altLang="ru-RU" b="1" dirty="0" smtClean="0">
                <a:solidFill>
                  <a:srgbClr val="990033"/>
                </a:solidFill>
                <a:latin typeface="Arial" charset="0"/>
              </a:rPr>
              <a:t/>
            </a:r>
            <a:br>
              <a:rPr lang="ru-RU" altLang="ru-RU" b="1" dirty="0" smtClean="0">
                <a:solidFill>
                  <a:srgbClr val="990033"/>
                </a:solidFill>
                <a:latin typeface="Arial" charset="0"/>
              </a:rPr>
            </a:br>
            <a:r>
              <a:rPr lang="ru-RU" altLang="ru-RU" b="1" dirty="0" smtClean="0">
                <a:solidFill>
                  <a:srgbClr val="990033"/>
                </a:solidFill>
              </a:rPr>
              <a:t>признании</a:t>
            </a:r>
            <a:r>
              <a:rPr lang="ru-RU" altLang="ru-RU" b="1" dirty="0" smtClean="0">
                <a:solidFill>
                  <a:srgbClr val="990033"/>
                </a:solidFill>
                <a:latin typeface="Arial" charset="0"/>
              </a:rPr>
              <a:t> </a:t>
            </a:r>
            <a:r>
              <a:rPr lang="ru-RU" altLang="ru-RU" b="1" dirty="0" smtClean="0">
                <a:solidFill>
                  <a:srgbClr val="990033"/>
                </a:solidFill>
              </a:rPr>
              <a:t>НКО социально ориентированной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2428868"/>
            <a:ext cx="75724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Font typeface="Arial" charset="0"/>
              <a:buNone/>
            </a:pPr>
            <a:r>
              <a:rPr lang="ru-RU" altLang="ru-RU" dirty="0" smtClean="0"/>
              <a:t>«Организация является социально ориентированной некоммерческой организацией, поскольку создана в предусмотренной Федеральным законом «О некоммерческих организациях» форме и осуществляет деятельность, направленную на решение социальных проблем и развитие гражданского общества в Российской Федерации».</a:t>
            </a:r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85852" y="1428736"/>
            <a:ext cx="6858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solidFill>
                  <a:srgbClr val="990033"/>
                </a:solidFill>
              </a:rPr>
              <a:t>Примерная формулировка для устава</a:t>
            </a:r>
            <a:r>
              <a:rPr lang="ru-RU" altLang="ru-RU" b="1" dirty="0" smtClean="0">
                <a:solidFill>
                  <a:srgbClr val="990033"/>
                </a:solidFill>
                <a:latin typeface="Arial" charset="0"/>
              </a:rPr>
              <a:t/>
            </a:r>
            <a:br>
              <a:rPr lang="ru-RU" altLang="ru-RU" b="1" dirty="0" smtClean="0">
                <a:solidFill>
                  <a:srgbClr val="990033"/>
                </a:solidFill>
                <a:latin typeface="Arial" charset="0"/>
              </a:rPr>
            </a:br>
            <a:r>
              <a:rPr lang="ru-RU" altLang="ru-RU" b="1" dirty="0" smtClean="0">
                <a:solidFill>
                  <a:srgbClr val="990033"/>
                </a:solidFill>
              </a:rPr>
              <a:t> о</a:t>
            </a:r>
            <a:r>
              <a:rPr lang="ru-RU" altLang="ru-RU" b="1" dirty="0" smtClean="0">
                <a:solidFill>
                  <a:srgbClr val="990033"/>
                </a:solidFill>
                <a:latin typeface="Arial" charset="0"/>
              </a:rPr>
              <a:t> </a:t>
            </a:r>
            <a:r>
              <a:rPr lang="ru-RU" altLang="ru-RU" b="1" dirty="0" smtClean="0">
                <a:solidFill>
                  <a:srgbClr val="990033"/>
                </a:solidFill>
              </a:rPr>
              <a:t>признании</a:t>
            </a:r>
            <a:r>
              <a:rPr lang="ru-RU" altLang="ru-RU" b="1" dirty="0" smtClean="0">
                <a:solidFill>
                  <a:srgbClr val="990033"/>
                </a:solidFill>
                <a:latin typeface="Arial" charset="0"/>
              </a:rPr>
              <a:t> </a:t>
            </a:r>
            <a:r>
              <a:rPr lang="ru-RU" altLang="ru-RU" b="1" dirty="0" smtClean="0">
                <a:solidFill>
                  <a:srgbClr val="990033"/>
                </a:solidFill>
              </a:rPr>
              <a:t>НКО</a:t>
            </a:r>
            <a:r>
              <a:rPr lang="ru-RU" altLang="ru-RU" b="1" dirty="0" smtClean="0">
                <a:solidFill>
                  <a:srgbClr val="990033"/>
                </a:solidFill>
                <a:latin typeface="Arial" charset="0"/>
              </a:rPr>
              <a:t> </a:t>
            </a:r>
            <a:r>
              <a:rPr lang="ru-RU" altLang="ru-RU" b="1" dirty="0" smtClean="0">
                <a:solidFill>
                  <a:srgbClr val="990033"/>
                </a:solidFill>
              </a:rPr>
              <a:t>социально ориентированной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3108" y="2643182"/>
            <a:ext cx="4572000" cy="28346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lnSpc>
                <a:spcPct val="90000"/>
              </a:lnSpc>
              <a:buFont typeface="Arial" charset="0"/>
              <a:buNone/>
            </a:pPr>
            <a:r>
              <a:rPr lang="ru-RU" altLang="ru-RU" dirty="0" smtClean="0">
                <a:cs typeface="Times New Roman" pitchFamily="18" charset="0"/>
              </a:rPr>
              <a:t>Наряду с указанной в уставе НКО формулировкой о</a:t>
            </a:r>
          </a:p>
          <a:p>
            <a:pPr marL="0" indent="0" algn="ctr">
              <a:lnSpc>
                <a:spcPct val="90000"/>
              </a:lnSpc>
              <a:buFont typeface="Arial" charset="0"/>
              <a:buNone/>
            </a:pPr>
            <a:endParaRPr lang="ru-RU" altLang="ru-RU" dirty="0" smtClean="0">
              <a:cs typeface="Times New Roman" pitchFamily="18" charset="0"/>
            </a:endParaRPr>
          </a:p>
          <a:p>
            <a:pPr marL="0" indent="0" algn="ctr">
              <a:lnSpc>
                <a:spcPct val="90000"/>
              </a:lnSpc>
              <a:buFont typeface="Arial" charset="0"/>
              <a:buNone/>
            </a:pPr>
            <a:r>
              <a:rPr lang="ru-RU" altLang="ru-RU" dirty="0" smtClean="0">
                <a:cs typeface="Times New Roman" pitchFamily="18" charset="0"/>
              </a:rPr>
              <a:t> том, что она является СО НКО, необходимо</a:t>
            </a:r>
          </a:p>
          <a:p>
            <a:pPr marL="0" indent="0" algn="ctr">
              <a:lnSpc>
                <a:spcPct val="90000"/>
              </a:lnSpc>
              <a:buFont typeface="Arial" charset="0"/>
              <a:buNone/>
            </a:pPr>
            <a:endParaRPr lang="ru-RU" altLang="ru-RU" dirty="0" smtClean="0">
              <a:cs typeface="Times New Roman" pitchFamily="18" charset="0"/>
            </a:endParaRPr>
          </a:p>
          <a:p>
            <a:pPr marL="0" indent="0" algn="ctr">
              <a:lnSpc>
                <a:spcPct val="90000"/>
              </a:lnSpc>
              <a:buFont typeface="Arial" charset="0"/>
              <a:buNone/>
            </a:pPr>
            <a:r>
              <a:rPr lang="ru-RU" altLang="ru-RU" dirty="0" smtClean="0">
                <a:cs typeface="Times New Roman" pitchFamily="18" charset="0"/>
              </a:rPr>
              <a:t> осуществлять социально ориентированную</a:t>
            </a:r>
          </a:p>
          <a:p>
            <a:pPr marL="0" indent="0" algn="ctr">
              <a:lnSpc>
                <a:spcPct val="90000"/>
              </a:lnSpc>
              <a:buFont typeface="Arial" charset="0"/>
              <a:buNone/>
            </a:pPr>
            <a:endParaRPr lang="ru-RU" altLang="ru-RU" dirty="0" smtClean="0">
              <a:cs typeface="Times New Roman" pitchFamily="18" charset="0"/>
            </a:endParaRPr>
          </a:p>
          <a:p>
            <a:pPr marL="0" indent="0" algn="ctr">
              <a:lnSpc>
                <a:spcPct val="90000"/>
              </a:lnSpc>
              <a:buFont typeface="Arial" charset="0"/>
              <a:buNone/>
            </a:pPr>
            <a:r>
              <a:rPr lang="ru-RU" altLang="ru-RU" dirty="0" smtClean="0">
                <a:cs typeface="Times New Roman" pitchFamily="18" charset="0"/>
              </a:rPr>
              <a:t> деятельность!</a:t>
            </a:r>
            <a:endParaRPr lang="en-US" altLang="ru-RU" dirty="0" smtClean="0">
              <a:cs typeface="Times New Roman" pitchFamily="18" charset="0"/>
            </a:endParaRPr>
          </a:p>
          <a:p>
            <a:pPr marL="0" indent="0">
              <a:lnSpc>
                <a:spcPct val="90000"/>
              </a:lnSpc>
            </a:pPr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72084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ru-RU" b="1" dirty="0" smtClean="0">
                <a:solidFill>
                  <a:srgbClr val="8A1A1C"/>
                </a:solidFill>
              </a:rPr>
              <a:t>2 Шаг для признания СО НКО</a:t>
            </a:r>
            <a:r>
              <a:rPr lang="ru-RU" altLang="ru-RU" b="1" dirty="0" smtClean="0">
                <a:solidFill>
                  <a:srgbClr val="8A1A1C"/>
                </a:solidFill>
                <a:latin typeface="Arial" charset="0"/>
              </a:rPr>
              <a:t> </a:t>
            </a:r>
            <a:r>
              <a:rPr lang="ru-RU" altLang="ru-RU" b="1" dirty="0" smtClean="0">
                <a:solidFill>
                  <a:srgbClr val="8A1A1C"/>
                </a:solidFill>
              </a:rPr>
              <a:t>поставщиком</a:t>
            </a:r>
            <a:r>
              <a:rPr lang="ru-RU" altLang="ru-RU" b="1" dirty="0" smtClean="0">
                <a:solidFill>
                  <a:srgbClr val="8A1A1C"/>
                </a:solidFill>
                <a:latin typeface="Arial" charset="0"/>
              </a:rPr>
              <a:t> социальных услуг</a:t>
            </a:r>
            <a:br>
              <a:rPr lang="ru-RU" altLang="ru-RU" b="1" dirty="0" smtClean="0">
                <a:solidFill>
                  <a:srgbClr val="8A1A1C"/>
                </a:solidFill>
                <a:latin typeface="Arial" charset="0"/>
              </a:rPr>
            </a:br>
            <a:r>
              <a:rPr lang="ru-RU" altLang="ru-RU" b="1" dirty="0" smtClean="0">
                <a:solidFill>
                  <a:srgbClr val="8A1A1C"/>
                </a:solidFill>
                <a:latin typeface="Arial" charset="0"/>
              </a:rPr>
              <a:t/>
            </a:r>
            <a:br>
              <a:rPr lang="ru-RU" altLang="ru-RU" b="1" dirty="0" smtClean="0">
                <a:solidFill>
                  <a:srgbClr val="8A1A1C"/>
                </a:solidFill>
                <a:latin typeface="Arial" charset="0"/>
              </a:rPr>
            </a:br>
            <a:r>
              <a:rPr lang="ru-RU" altLang="ru-RU" b="1" dirty="0" smtClean="0">
                <a:solidFill>
                  <a:srgbClr val="8A1A1C"/>
                </a:solidFill>
              </a:rPr>
              <a:t> </a:t>
            </a:r>
            <a:br>
              <a:rPr lang="ru-RU" altLang="ru-RU" b="1" dirty="0" smtClean="0">
                <a:solidFill>
                  <a:srgbClr val="8A1A1C"/>
                </a:solidFill>
              </a:rPr>
            </a:br>
            <a:r>
              <a:rPr lang="ru-RU" altLang="ru-RU" b="1" dirty="0" smtClean="0">
                <a:solidFill>
                  <a:srgbClr val="8A1A1C"/>
                </a:solidFill>
              </a:rPr>
              <a:t/>
            </a:r>
            <a:br>
              <a:rPr lang="ru-RU" altLang="ru-RU" b="1" dirty="0" smtClean="0">
                <a:solidFill>
                  <a:srgbClr val="8A1A1C"/>
                </a:solidFill>
              </a:rPr>
            </a:br>
            <a:r>
              <a:rPr lang="ru-RU" altLang="ru-RU" dirty="0" smtClean="0">
                <a:solidFill>
                  <a:srgbClr val="8A1A1C"/>
                </a:solidFill>
              </a:rPr>
              <a:t>Наличие в уставе СО НКО утвержденных законом видов социальных услуг </a:t>
            </a:r>
            <a:br>
              <a:rPr lang="ru-RU" altLang="ru-RU" dirty="0" smtClean="0">
                <a:solidFill>
                  <a:srgbClr val="8A1A1C"/>
                </a:solidFill>
              </a:rPr>
            </a:br>
            <a:r>
              <a:rPr lang="ru-RU" altLang="ru-RU" dirty="0" smtClean="0">
                <a:solidFill>
                  <a:srgbClr val="8A1A1C"/>
                </a:solidFill>
              </a:rPr>
              <a:t/>
            </a:r>
            <a:br>
              <a:rPr lang="ru-RU" altLang="ru-RU" dirty="0" smtClean="0">
                <a:solidFill>
                  <a:srgbClr val="8A1A1C"/>
                </a:solidFill>
              </a:rPr>
            </a:br>
            <a:r>
              <a:rPr lang="ru-RU" altLang="ru-RU" b="1" dirty="0" smtClean="0">
                <a:solidFill>
                  <a:srgbClr val="8A1A1C"/>
                </a:solidFill>
              </a:rPr>
              <a:t/>
            </a:r>
            <a:br>
              <a:rPr lang="ru-RU" altLang="ru-RU" b="1" dirty="0" smtClean="0">
                <a:solidFill>
                  <a:srgbClr val="8A1A1C"/>
                </a:solidFill>
              </a:rPr>
            </a:br>
            <a:r>
              <a:rPr lang="ru-RU" altLang="ru-RU" b="1" dirty="0" smtClean="0">
                <a:solidFill>
                  <a:srgbClr val="8A1A1C"/>
                </a:solidFill>
              </a:rPr>
              <a:t/>
            </a:r>
            <a:br>
              <a:rPr lang="ru-RU" altLang="ru-RU" b="1" dirty="0" smtClean="0">
                <a:solidFill>
                  <a:srgbClr val="8A1A1C"/>
                </a:solidFill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71538" y="2428868"/>
            <a:ext cx="65008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Основные виды социальных услуг по 442-ФЗ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2136339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ru-RU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социально – бытовые,</a:t>
            </a:r>
          </a:p>
          <a:p>
            <a:pPr marL="457200" indent="-457200">
              <a:buFontTx/>
              <a:buAutoNum type="arabicPeriod"/>
            </a:pPr>
            <a:r>
              <a:rPr lang="ru-RU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социально – медицинские, </a:t>
            </a:r>
          </a:p>
          <a:p>
            <a:pPr marL="457200" indent="-457200">
              <a:buFontTx/>
              <a:buAutoNum type="arabicPeriod"/>
            </a:pPr>
            <a:r>
              <a:rPr lang="ru-RU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социально – психологические, </a:t>
            </a:r>
          </a:p>
          <a:p>
            <a:pPr marL="457200" indent="-457200">
              <a:buFontTx/>
              <a:buAutoNum type="arabicPeriod"/>
            </a:pPr>
            <a:r>
              <a:rPr lang="ru-RU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социально – трудовые,</a:t>
            </a:r>
          </a:p>
          <a:p>
            <a:pPr marL="457200" indent="-457200">
              <a:buFontTx/>
              <a:buAutoNum type="arabicPeriod"/>
            </a:pPr>
            <a:r>
              <a:rPr lang="ru-RU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социально – правовые, </a:t>
            </a:r>
          </a:p>
          <a:p>
            <a:pPr marL="457200" indent="-457200">
              <a:buFontTx/>
              <a:buAutoNum type="arabicPeriod"/>
            </a:pPr>
            <a:r>
              <a:rPr lang="ru-RU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услуги в целях повышения коммуникативного потенциала получателей социальных услуг, </a:t>
            </a:r>
          </a:p>
          <a:p>
            <a:pPr marL="457200" indent="-457200">
              <a:buFontTx/>
              <a:buAutoNum type="arabicPeriod"/>
            </a:pPr>
            <a:r>
              <a:rPr lang="ru-RU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срочные социальные услуги.</a:t>
            </a:r>
            <a:endParaRPr lang="ru-RU" alt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14348" y="1928802"/>
            <a:ext cx="7143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Оказание социальных услуг гражданам может предоставляться в платной форме, частично платной, либо бесплатной. </a:t>
            </a:r>
            <a:br>
              <a:rPr lang="ru-RU" alt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Бесплатные социальные услуги по Закону предоставляются несовершеннолетним детям, лицам, пострадавшим в результате чрезвычайных ситуаций, вооруженных межнациональных (межэтнических) конфликтов, а также, если размер предельной величины среднедушевого дохода ниже предельной величины или равен ей. Данный список не является исчерпывающим. </a:t>
            </a:r>
            <a:br>
              <a:rPr lang="ru-RU" alt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Нормативными правовыми актами субъектов РФ могут быть предусмотрены иные категории граждан.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2536448"/>
            <a:ext cx="4572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Каждый </a:t>
            </a:r>
            <a:r>
              <a:rPr lang="ru-RU" alt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из субъектов РФ </a:t>
            </a:r>
            <a:r>
              <a:rPr lang="ru-RU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ведет реестр поставщиков социальных услуг. Туда могут попадать как государственные, так некоммерческие и коммерческие организации, а также ИП. </a:t>
            </a:r>
            <a:br>
              <a:rPr lang="ru-RU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Rectangle 2"/>
          <p:cNvPicPr>
            <a:picLocks noGrp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-180975" y="188913"/>
            <a:ext cx="9324975" cy="7200900"/>
          </a:xfrm>
        </p:spPr>
      </p:pic>
      <p:sp>
        <p:nvSpPr>
          <p:cNvPr id="99331" name="Rectangle 4"/>
          <p:cNvSpPr>
            <a:spLocks noChangeArrowheads="1"/>
          </p:cNvSpPr>
          <p:nvPr/>
        </p:nvSpPr>
        <p:spPr bwMode="auto">
          <a:xfrm>
            <a:off x="-252413" y="7389813"/>
            <a:ext cx="9396413" cy="160337"/>
          </a:xfrm>
          <a:prstGeom prst="rect">
            <a:avLst/>
          </a:prstGeom>
          <a:solidFill>
            <a:srgbClr val="8A1A1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9332" name="Text Box 5"/>
          <p:cNvSpPr txBox="1">
            <a:spLocks noChangeArrowheads="1"/>
          </p:cNvSpPr>
          <p:nvPr/>
        </p:nvSpPr>
        <p:spPr bwMode="auto">
          <a:xfrm>
            <a:off x="1187450" y="6288088"/>
            <a:ext cx="648017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15000"/>
              </a:spcBef>
            </a:pPr>
            <a:r>
              <a:rPr lang="ru-RU" altLang="ru-RU" sz="1100" b="1">
                <a:solidFill>
                  <a:srgbClr val="FFFFFF"/>
                </a:solidFill>
              </a:rPr>
              <a:t>Ассоциация «Юристы за гражданское общество»</a:t>
            </a:r>
          </a:p>
          <a:p>
            <a:pPr eaLnBrk="1" hangingPunct="1">
              <a:spcBef>
                <a:spcPct val="15000"/>
              </a:spcBef>
            </a:pPr>
            <a:r>
              <a:rPr lang="en-US" altLang="ru-RU" sz="1100" b="1">
                <a:solidFill>
                  <a:srgbClr val="FFFFFF"/>
                </a:solidFill>
              </a:rPr>
              <a:t>www.lawcs.ru  |  e-mail: info@lawcs.ru</a:t>
            </a:r>
            <a:endParaRPr lang="ru-RU" altLang="ru-RU" sz="1100" b="1">
              <a:solidFill>
                <a:srgbClr val="FFFFFF"/>
              </a:solidFill>
            </a:endParaRPr>
          </a:p>
        </p:txBody>
      </p:sp>
      <p:sp>
        <p:nvSpPr>
          <p:cNvPr id="99333" name="Rectangle 6"/>
          <p:cNvSpPr>
            <a:spLocks noChangeArrowheads="1"/>
          </p:cNvSpPr>
          <p:nvPr/>
        </p:nvSpPr>
        <p:spPr bwMode="auto">
          <a:xfrm>
            <a:off x="1187450" y="5013325"/>
            <a:ext cx="734536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1113" y="1152525"/>
            <a:ext cx="9144001" cy="4375150"/>
          </a:xfrm>
        </p:spPr>
        <p:txBody>
          <a:bodyPr/>
          <a:lstStyle/>
          <a:p>
            <a:endParaRPr lang="ru-RU" altLang="ru-RU" sz="2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355" name="Rectangle 4"/>
          <p:cNvSpPr>
            <a:spLocks noChangeArrowheads="1"/>
          </p:cNvSpPr>
          <p:nvPr/>
        </p:nvSpPr>
        <p:spPr bwMode="auto">
          <a:xfrm>
            <a:off x="0" y="6165850"/>
            <a:ext cx="9144000" cy="692150"/>
          </a:xfrm>
          <a:prstGeom prst="rect">
            <a:avLst/>
          </a:prstGeom>
          <a:solidFill>
            <a:srgbClr val="8A1A1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0356" name="Text Box 5"/>
          <p:cNvSpPr txBox="1">
            <a:spLocks noChangeArrowheads="1"/>
          </p:cNvSpPr>
          <p:nvPr/>
        </p:nvSpPr>
        <p:spPr bwMode="auto">
          <a:xfrm>
            <a:off x="1187450" y="6288088"/>
            <a:ext cx="648017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15000"/>
              </a:spcBef>
            </a:pPr>
            <a:r>
              <a:rPr lang="ru-RU" altLang="ru-RU" sz="1100" b="1">
                <a:solidFill>
                  <a:srgbClr val="FFFFFF"/>
                </a:solidFill>
              </a:rPr>
              <a:t>Ассоциация «Юристы за гражданское общество»</a:t>
            </a:r>
          </a:p>
          <a:p>
            <a:pPr eaLnBrk="1" hangingPunct="1">
              <a:spcBef>
                <a:spcPct val="15000"/>
              </a:spcBef>
            </a:pPr>
            <a:r>
              <a:rPr lang="en-US" altLang="ru-RU" sz="1100" b="1">
                <a:solidFill>
                  <a:srgbClr val="FFFFFF"/>
                </a:solidFill>
              </a:rPr>
              <a:t>www.lawcs.ru  |  e-mail: info@lawcs.ru</a:t>
            </a:r>
            <a:endParaRPr lang="ru-RU" altLang="ru-RU" sz="1100" b="1">
              <a:solidFill>
                <a:srgbClr val="FFFFFF"/>
              </a:solidFill>
            </a:endParaRPr>
          </a:p>
        </p:txBody>
      </p:sp>
      <p:sp>
        <p:nvSpPr>
          <p:cNvPr id="100357" name="Rectangle 6"/>
          <p:cNvSpPr>
            <a:spLocks noChangeArrowheads="1"/>
          </p:cNvSpPr>
          <p:nvPr/>
        </p:nvSpPr>
        <p:spPr bwMode="auto">
          <a:xfrm>
            <a:off x="1187450" y="5000625"/>
            <a:ext cx="734536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100358" name="Изображение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775" y="260350"/>
            <a:ext cx="24003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5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124075" y="-1211263"/>
            <a:ext cx="12909550" cy="806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60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80975" y="476250"/>
            <a:ext cx="9509125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61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63" name="Picture 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684213" y="836613"/>
            <a:ext cx="10409238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4"/>
          <p:cNvSpPr>
            <a:spLocks noChangeArrowheads="1"/>
          </p:cNvSpPr>
          <p:nvPr/>
        </p:nvSpPr>
        <p:spPr bwMode="auto">
          <a:xfrm>
            <a:off x="0" y="6165850"/>
            <a:ext cx="9144000" cy="692150"/>
          </a:xfrm>
          <a:prstGeom prst="rect">
            <a:avLst/>
          </a:prstGeom>
          <a:solidFill>
            <a:srgbClr val="8A1A1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1380" name="Text Box 5"/>
          <p:cNvSpPr txBox="1">
            <a:spLocks noChangeArrowheads="1"/>
          </p:cNvSpPr>
          <p:nvPr/>
        </p:nvSpPr>
        <p:spPr bwMode="auto">
          <a:xfrm>
            <a:off x="1187450" y="6288088"/>
            <a:ext cx="648017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15000"/>
              </a:spcBef>
            </a:pPr>
            <a:r>
              <a:rPr lang="ru-RU" altLang="ru-RU" sz="1100" b="1">
                <a:solidFill>
                  <a:srgbClr val="FFFFFF"/>
                </a:solidFill>
              </a:rPr>
              <a:t>Ассоциация «Юристы за гражданское общество»</a:t>
            </a:r>
          </a:p>
          <a:p>
            <a:pPr eaLnBrk="1" hangingPunct="1">
              <a:spcBef>
                <a:spcPct val="15000"/>
              </a:spcBef>
            </a:pPr>
            <a:r>
              <a:rPr lang="en-US" altLang="ru-RU" sz="1100" b="1">
                <a:solidFill>
                  <a:srgbClr val="FFFFFF"/>
                </a:solidFill>
              </a:rPr>
              <a:t>www.lawcs.ru  |  e-mail: info@lawcs.ru</a:t>
            </a:r>
            <a:endParaRPr lang="ru-RU" altLang="ru-RU" sz="1100" b="1">
              <a:solidFill>
                <a:srgbClr val="FFFFFF"/>
              </a:solidFill>
            </a:endParaRPr>
          </a:p>
        </p:txBody>
      </p:sp>
      <p:sp>
        <p:nvSpPr>
          <p:cNvPr id="101381" name="Rectangle 6"/>
          <p:cNvSpPr>
            <a:spLocks noChangeArrowheads="1"/>
          </p:cNvSpPr>
          <p:nvPr/>
        </p:nvSpPr>
        <p:spPr bwMode="auto">
          <a:xfrm>
            <a:off x="1187450" y="5000625"/>
            <a:ext cx="734536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101382" name="Изображение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775" y="260350"/>
            <a:ext cx="24003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6" name="Picture 10"/>
          <p:cNvPicPr>
            <a:picLocks noChangeAspect="1" noChangeArrowheads="1"/>
          </p:cNvPicPr>
          <p:nvPr>
            <p:ph type="ctrTitle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-1765300" y="0"/>
            <a:ext cx="11161713" cy="70072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4"/>
          <p:cNvSpPr>
            <a:spLocks noChangeArrowheads="1"/>
          </p:cNvSpPr>
          <p:nvPr/>
        </p:nvSpPr>
        <p:spPr bwMode="auto">
          <a:xfrm>
            <a:off x="0" y="6165850"/>
            <a:ext cx="9144000" cy="692150"/>
          </a:xfrm>
          <a:prstGeom prst="rect">
            <a:avLst/>
          </a:prstGeom>
          <a:solidFill>
            <a:srgbClr val="8A1A1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61475" name="Text Box 5"/>
          <p:cNvSpPr txBox="1">
            <a:spLocks noChangeArrowheads="1"/>
          </p:cNvSpPr>
          <p:nvPr/>
        </p:nvSpPr>
        <p:spPr bwMode="auto">
          <a:xfrm>
            <a:off x="1187450" y="6288088"/>
            <a:ext cx="648017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15000"/>
              </a:spcBef>
            </a:pPr>
            <a:r>
              <a:rPr lang="ru-RU" altLang="ru-RU" sz="1100" b="1">
                <a:solidFill>
                  <a:srgbClr val="FFFFFF"/>
                </a:solidFill>
              </a:rPr>
              <a:t>Ассоциация «Юристы за гражданское общество»</a:t>
            </a:r>
          </a:p>
          <a:p>
            <a:pPr eaLnBrk="1" hangingPunct="1">
              <a:spcBef>
                <a:spcPct val="15000"/>
              </a:spcBef>
            </a:pPr>
            <a:r>
              <a:rPr lang="en-US" altLang="ru-RU" sz="1100" b="1">
                <a:solidFill>
                  <a:srgbClr val="FFFFFF"/>
                </a:solidFill>
              </a:rPr>
              <a:t>www.lawcs.ru  |  e-mail: info@lawcs.ru</a:t>
            </a:r>
            <a:endParaRPr lang="ru-RU" altLang="ru-RU" sz="1100" b="1">
              <a:solidFill>
                <a:srgbClr val="FFFFFF"/>
              </a:solidFill>
            </a:endParaRPr>
          </a:p>
        </p:txBody>
      </p:sp>
      <p:sp>
        <p:nvSpPr>
          <p:cNvPr id="361476" name="Rectangle 6"/>
          <p:cNvSpPr>
            <a:spLocks noChangeArrowheads="1"/>
          </p:cNvSpPr>
          <p:nvPr/>
        </p:nvSpPr>
        <p:spPr bwMode="auto">
          <a:xfrm>
            <a:off x="1187450" y="5000625"/>
            <a:ext cx="734536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361477" name="Изображение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775" y="260350"/>
            <a:ext cx="24003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47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773363" y="-1460500"/>
            <a:ext cx="14800263" cy="831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Rectangle 4"/>
          <p:cNvSpPr>
            <a:spLocks noChangeArrowheads="1"/>
          </p:cNvSpPr>
          <p:nvPr/>
        </p:nvSpPr>
        <p:spPr bwMode="auto">
          <a:xfrm>
            <a:off x="0" y="6165850"/>
            <a:ext cx="9144000" cy="692150"/>
          </a:xfrm>
          <a:prstGeom prst="rect">
            <a:avLst/>
          </a:prstGeom>
          <a:solidFill>
            <a:srgbClr val="8A1A1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65923" name="Text Box 5"/>
          <p:cNvSpPr txBox="1">
            <a:spLocks noChangeArrowheads="1"/>
          </p:cNvSpPr>
          <p:nvPr/>
        </p:nvSpPr>
        <p:spPr bwMode="auto">
          <a:xfrm>
            <a:off x="1187450" y="6288088"/>
            <a:ext cx="648017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15000"/>
              </a:spcBef>
            </a:pPr>
            <a:r>
              <a:rPr lang="ru-RU" altLang="ru-RU" sz="1100" b="1">
                <a:solidFill>
                  <a:srgbClr val="FFFFFF"/>
                </a:solidFill>
              </a:rPr>
              <a:t>Ассоциация «Юристы за гражданское общество»</a:t>
            </a:r>
          </a:p>
          <a:p>
            <a:pPr eaLnBrk="1" hangingPunct="1">
              <a:spcBef>
                <a:spcPct val="15000"/>
              </a:spcBef>
            </a:pPr>
            <a:r>
              <a:rPr lang="en-US" altLang="ru-RU" sz="1100" b="1">
                <a:solidFill>
                  <a:srgbClr val="FFFFFF"/>
                </a:solidFill>
              </a:rPr>
              <a:t>www.lawcs.ru  |  e-mail: info@lawcs.ru</a:t>
            </a:r>
            <a:endParaRPr lang="ru-RU" altLang="ru-RU" sz="1100" b="1">
              <a:solidFill>
                <a:srgbClr val="FFFFFF"/>
              </a:solidFill>
            </a:endParaRPr>
          </a:p>
        </p:txBody>
      </p:sp>
      <p:sp>
        <p:nvSpPr>
          <p:cNvPr id="465924" name="Rectangle 6"/>
          <p:cNvSpPr>
            <a:spLocks noChangeArrowheads="1"/>
          </p:cNvSpPr>
          <p:nvPr/>
        </p:nvSpPr>
        <p:spPr bwMode="auto">
          <a:xfrm>
            <a:off x="1187450" y="5000625"/>
            <a:ext cx="734536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465925" name="Изображение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775" y="260350"/>
            <a:ext cx="24003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592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773363" y="-1460500"/>
            <a:ext cx="14800263" cy="831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Rectangle 4"/>
          <p:cNvSpPr>
            <a:spLocks noChangeArrowheads="1"/>
          </p:cNvSpPr>
          <p:nvPr/>
        </p:nvSpPr>
        <p:spPr bwMode="auto">
          <a:xfrm>
            <a:off x="0" y="6165850"/>
            <a:ext cx="9144000" cy="692150"/>
          </a:xfrm>
          <a:prstGeom prst="rect">
            <a:avLst/>
          </a:prstGeom>
          <a:solidFill>
            <a:srgbClr val="8A1A1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67971" name="Text Box 5"/>
          <p:cNvSpPr txBox="1">
            <a:spLocks noChangeArrowheads="1"/>
          </p:cNvSpPr>
          <p:nvPr/>
        </p:nvSpPr>
        <p:spPr bwMode="auto">
          <a:xfrm>
            <a:off x="1187450" y="6288088"/>
            <a:ext cx="648017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15000"/>
              </a:spcBef>
            </a:pPr>
            <a:r>
              <a:rPr lang="ru-RU" altLang="ru-RU" sz="1100" b="1">
                <a:solidFill>
                  <a:srgbClr val="FFFFFF"/>
                </a:solidFill>
              </a:rPr>
              <a:t>Ассоциация «Юристы за гражданское общество»</a:t>
            </a:r>
          </a:p>
          <a:p>
            <a:pPr eaLnBrk="1" hangingPunct="1">
              <a:spcBef>
                <a:spcPct val="15000"/>
              </a:spcBef>
            </a:pPr>
            <a:r>
              <a:rPr lang="en-US" altLang="ru-RU" sz="1100" b="1">
                <a:solidFill>
                  <a:srgbClr val="FFFFFF"/>
                </a:solidFill>
              </a:rPr>
              <a:t>www.lawcs.ru  |  e-mail: info@lawcs.ru</a:t>
            </a:r>
            <a:endParaRPr lang="ru-RU" altLang="ru-RU" sz="1100" b="1">
              <a:solidFill>
                <a:srgbClr val="FFFFFF"/>
              </a:solidFill>
            </a:endParaRPr>
          </a:p>
        </p:txBody>
      </p:sp>
      <p:sp>
        <p:nvSpPr>
          <p:cNvPr id="467972" name="Rectangle 6"/>
          <p:cNvSpPr>
            <a:spLocks noChangeArrowheads="1"/>
          </p:cNvSpPr>
          <p:nvPr/>
        </p:nvSpPr>
        <p:spPr bwMode="auto">
          <a:xfrm>
            <a:off x="1187450" y="5000625"/>
            <a:ext cx="734536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467973" name="Изображение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775" y="260350"/>
            <a:ext cx="24003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797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773363" y="-1460500"/>
            <a:ext cx="14800263" cy="831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797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2928990" y="-928718"/>
            <a:ext cx="14833600" cy="811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Rectangle 4"/>
          <p:cNvSpPr>
            <a:spLocks noChangeArrowheads="1"/>
          </p:cNvSpPr>
          <p:nvPr/>
        </p:nvSpPr>
        <p:spPr bwMode="auto">
          <a:xfrm>
            <a:off x="0" y="6165850"/>
            <a:ext cx="9144000" cy="692150"/>
          </a:xfrm>
          <a:prstGeom prst="rect">
            <a:avLst/>
          </a:prstGeom>
          <a:solidFill>
            <a:srgbClr val="8A1A1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70019" name="Text Box 5"/>
          <p:cNvSpPr txBox="1">
            <a:spLocks noChangeArrowheads="1"/>
          </p:cNvSpPr>
          <p:nvPr/>
        </p:nvSpPr>
        <p:spPr bwMode="auto">
          <a:xfrm>
            <a:off x="1187450" y="6288088"/>
            <a:ext cx="648017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15000"/>
              </a:spcBef>
            </a:pPr>
            <a:r>
              <a:rPr lang="ru-RU" altLang="ru-RU" sz="1100" b="1">
                <a:solidFill>
                  <a:srgbClr val="FFFFFF"/>
                </a:solidFill>
              </a:rPr>
              <a:t>Ассоциация «Юристы за гражданское общество»</a:t>
            </a:r>
          </a:p>
          <a:p>
            <a:pPr eaLnBrk="1" hangingPunct="1">
              <a:spcBef>
                <a:spcPct val="15000"/>
              </a:spcBef>
            </a:pPr>
            <a:r>
              <a:rPr lang="en-US" altLang="ru-RU" sz="1100" b="1">
                <a:solidFill>
                  <a:srgbClr val="FFFFFF"/>
                </a:solidFill>
              </a:rPr>
              <a:t>www.lawcs.ru  |  e-mail: info@lawcs.ru</a:t>
            </a:r>
            <a:endParaRPr lang="ru-RU" altLang="ru-RU" sz="1100" b="1">
              <a:solidFill>
                <a:srgbClr val="FFFFFF"/>
              </a:solidFill>
            </a:endParaRPr>
          </a:p>
        </p:txBody>
      </p:sp>
      <p:sp>
        <p:nvSpPr>
          <p:cNvPr id="470020" name="Rectangle 6"/>
          <p:cNvSpPr>
            <a:spLocks noChangeArrowheads="1"/>
          </p:cNvSpPr>
          <p:nvPr/>
        </p:nvSpPr>
        <p:spPr bwMode="auto">
          <a:xfrm>
            <a:off x="1187450" y="5000625"/>
            <a:ext cx="734536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470021" name="Изображение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775" y="260350"/>
            <a:ext cx="24003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002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773363" y="-1460500"/>
            <a:ext cx="14800263" cy="831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0023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2844800" y="-171450"/>
            <a:ext cx="14833600" cy="811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0024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612775" y="-531813"/>
            <a:ext cx="12530138" cy="805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Rectangle 4"/>
          <p:cNvSpPr>
            <a:spLocks noChangeArrowheads="1"/>
          </p:cNvSpPr>
          <p:nvPr/>
        </p:nvSpPr>
        <p:spPr bwMode="auto">
          <a:xfrm>
            <a:off x="0" y="6165850"/>
            <a:ext cx="9144000" cy="692150"/>
          </a:xfrm>
          <a:prstGeom prst="rect">
            <a:avLst/>
          </a:prstGeom>
          <a:solidFill>
            <a:srgbClr val="8A1A1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74115" name="Text Box 5"/>
          <p:cNvSpPr txBox="1">
            <a:spLocks noChangeArrowheads="1"/>
          </p:cNvSpPr>
          <p:nvPr/>
        </p:nvSpPr>
        <p:spPr bwMode="auto">
          <a:xfrm>
            <a:off x="1187450" y="6288088"/>
            <a:ext cx="648017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15000"/>
              </a:spcBef>
            </a:pPr>
            <a:r>
              <a:rPr lang="ru-RU" altLang="ru-RU" sz="1100" b="1">
                <a:solidFill>
                  <a:srgbClr val="FFFFFF"/>
                </a:solidFill>
              </a:rPr>
              <a:t>Ассоциация «Юристы за гражданское общество»</a:t>
            </a:r>
          </a:p>
          <a:p>
            <a:pPr eaLnBrk="1" hangingPunct="1">
              <a:spcBef>
                <a:spcPct val="15000"/>
              </a:spcBef>
            </a:pPr>
            <a:r>
              <a:rPr lang="en-US" altLang="ru-RU" sz="1100" b="1">
                <a:solidFill>
                  <a:srgbClr val="FFFFFF"/>
                </a:solidFill>
              </a:rPr>
              <a:t>www.lawcs.ru  |  e-mail: info@lawcs.ru</a:t>
            </a:r>
            <a:endParaRPr lang="ru-RU" altLang="ru-RU" sz="1100" b="1">
              <a:solidFill>
                <a:srgbClr val="FFFFFF"/>
              </a:solidFill>
            </a:endParaRPr>
          </a:p>
        </p:txBody>
      </p:sp>
      <p:sp>
        <p:nvSpPr>
          <p:cNvPr id="474116" name="Rectangle 6"/>
          <p:cNvSpPr>
            <a:spLocks noChangeArrowheads="1"/>
          </p:cNvSpPr>
          <p:nvPr/>
        </p:nvSpPr>
        <p:spPr bwMode="auto">
          <a:xfrm>
            <a:off x="1187450" y="5000625"/>
            <a:ext cx="734536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r>
              <a:rPr lang="ru-RU" altLang="ru-RU" sz="1400">
                <a:solidFill>
                  <a:srgbClr val="000000"/>
                </a:solidFill>
              </a:rPr>
              <a:t/>
            </a:r>
            <a:br>
              <a:rPr lang="ru-RU" altLang="ru-RU" sz="1400">
                <a:solidFill>
                  <a:srgbClr val="000000"/>
                </a:solidFill>
              </a:rPr>
            </a:br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474117" name="Изображение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775" y="260350"/>
            <a:ext cx="24003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411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773363" y="-1460500"/>
            <a:ext cx="14800263" cy="831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4119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2844800" y="-171450"/>
            <a:ext cx="14833600" cy="811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4120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612775" y="-531813"/>
            <a:ext cx="12530138" cy="805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4121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612775" y="0"/>
            <a:ext cx="12530138" cy="632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28728" y="2967335"/>
            <a:ext cx="60007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ОКВЭД для осуществления деятельности в сфере оказания социальных услуг/общественно полезных услуг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71670" y="1857364"/>
            <a:ext cx="52864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2016 году применяются новые ОКВЭД:</a:t>
            </a:r>
          </a:p>
          <a:p>
            <a:r>
              <a:rPr lang="ru-RU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коды 87 раздела, которые прописаны в зависимости от видов оказываемой деятельности с обеспечением проживания, и (или) 88 раздел без обеспечения проживания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00100" y="2044006"/>
            <a:ext cx="642942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latin typeface="Arial" charset="0"/>
              </a:rPr>
              <a:t> </a:t>
            </a:r>
            <a:r>
              <a:rPr lang="ru-RU" altLang="ru-RU" b="1" dirty="0" smtClean="0">
                <a:solidFill>
                  <a:srgbClr val="8A1A1C"/>
                </a:solidFill>
              </a:rPr>
              <a:t>3 Шаг для признания СО НКО поставщиком социальных услуг –подача пакета документов в уполномоченный орган для включения в реестр</a:t>
            </a:r>
            <a:r>
              <a:rPr lang="ru-RU" altLang="ru-RU" b="1" dirty="0" smtClean="0">
                <a:solidFill>
                  <a:srgbClr val="8A1A1C"/>
                </a:solidFill>
              </a:rPr>
              <a:t>.</a:t>
            </a:r>
          </a:p>
          <a:p>
            <a:pPr algn="ctr"/>
            <a:endParaRPr lang="ru-RU" altLang="ru-RU" b="1" dirty="0" smtClean="0">
              <a:solidFill>
                <a:srgbClr val="8A1A1C"/>
              </a:solidFill>
            </a:endParaRPr>
          </a:p>
          <a:p>
            <a:pPr algn="ctr"/>
            <a:r>
              <a:rPr lang="ru-RU" altLang="ru-RU" sz="2400" b="1" dirty="0" smtClean="0">
                <a:latin typeface="Arial" charset="0"/>
              </a:rPr>
              <a:t> </a:t>
            </a:r>
            <a:r>
              <a:rPr lang="ru-RU" altLang="ru-RU" sz="2400" b="1" dirty="0" smtClean="0"/>
              <a:t>Вступление в реестр поставщиков осуществляется только на добровольной основе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42910" y="1357298"/>
            <a:ext cx="742955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dirty="0" smtClean="0">
                <a:solidFill>
                  <a:schemeClr val="accent2">
                    <a:lumMod val="75000"/>
                  </a:schemeClr>
                </a:solidFill>
              </a:rPr>
              <a:t>ПРАВА ПОСТАВЩИКА СОЦ. УСЛУГ</a:t>
            </a:r>
            <a:r>
              <a:rPr lang="ru-RU" altLang="ru-RU" dirty="0" smtClean="0">
                <a:solidFill>
                  <a:schemeClr val="hlink"/>
                </a:solidFill>
              </a:rPr>
              <a:t/>
            </a:r>
            <a:br>
              <a:rPr lang="ru-RU" altLang="ru-RU" dirty="0" smtClean="0">
                <a:solidFill>
                  <a:schemeClr val="hlink"/>
                </a:solidFill>
              </a:rPr>
            </a:br>
            <a:r>
              <a:rPr lang="ru-RU" altLang="ru-RU" dirty="0" smtClean="0">
                <a:latin typeface="Times New Roman" pitchFamily="18" charset="0"/>
              </a:rPr>
              <a:t>1) запрашивать  соответствующие органы государственной власти, а также органы местного самоуправления и получать от указанных органов информацию, необходимую для организации социального обслуживания;</a:t>
            </a:r>
            <a:br>
              <a:rPr lang="ru-RU" altLang="ru-RU" dirty="0" smtClean="0">
                <a:latin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</a:rPr>
              <a:t>2) отказать в предоставлении социальной услуги получателю социальных услуг в случае нарушения им условий договора о предоставлении социальных услуг, заключенного с получателем социальных услуг или его законным представителем, а также в случае, предусмотренном частью 3 статьи 18 Федерального закона</a:t>
            </a:r>
            <a:r>
              <a:rPr lang="en-US" altLang="ru-RU" dirty="0" smtClean="0">
                <a:latin typeface="Times New Roman" pitchFamily="18" charset="0"/>
              </a:rPr>
              <a:t> </a:t>
            </a:r>
            <a:r>
              <a:rPr lang="ru-RU" altLang="ru-RU" dirty="0" smtClean="0">
                <a:latin typeface="Times New Roman" pitchFamily="18" charset="0"/>
              </a:rPr>
              <a:t>№ </a:t>
            </a:r>
            <a:r>
              <a:rPr lang="en-US" altLang="ru-RU" dirty="0" smtClean="0">
                <a:latin typeface="Times New Roman" pitchFamily="18" charset="0"/>
              </a:rPr>
              <a:t>442</a:t>
            </a:r>
            <a:r>
              <a:rPr lang="ru-RU" altLang="ru-RU" dirty="0" smtClean="0">
                <a:latin typeface="Times New Roman" pitchFamily="18" charset="0"/>
              </a:rPr>
              <a:t>-ФЗ;</a:t>
            </a:r>
            <a:br>
              <a:rPr lang="ru-RU" altLang="ru-RU" dirty="0" smtClean="0">
                <a:latin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</a:rPr>
              <a:t>3) быть включенными в реестр поставщиков социальных услуг субъекта Российской Федерации;</a:t>
            </a:r>
            <a:br>
              <a:rPr lang="ru-RU" altLang="ru-RU" dirty="0" smtClean="0">
                <a:latin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</a:rPr>
              <a:t>4) получать в течение двух рабочих дней информацию о включении их в перечень рекомендуемых поставщиков социальных услуг;</a:t>
            </a:r>
            <a:br>
              <a:rPr lang="ru-RU" altLang="ru-RU" dirty="0" smtClean="0">
                <a:latin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</a:rPr>
              <a:t/>
            </a:r>
            <a:br>
              <a:rPr lang="ru-RU" altLang="ru-RU" dirty="0" smtClean="0">
                <a:latin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</a:rPr>
              <a:t>5) поставщики социальных услуг вправе предоставлять гражданам по их желанию, выраженному в письменной или электронной форме, дополнительные социальные услуги за плату.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1472" y="1225689"/>
            <a:ext cx="742955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dirty="0" smtClean="0">
                <a:solidFill>
                  <a:schemeClr val="accent2">
                    <a:lumMod val="75000"/>
                  </a:schemeClr>
                </a:solidFill>
              </a:rPr>
              <a:t>ОБЯЗАННОСТИ ПОСТАВЩИКА СОЦ. УСЛУГ</a:t>
            </a:r>
            <a:br>
              <a:rPr lang="ru-RU" altLang="ru-R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altLang="ru-RU" dirty="0" smtClean="0">
                <a:solidFill>
                  <a:schemeClr val="accent2">
                    <a:lumMod val="75000"/>
                  </a:schemeClr>
                </a:solidFill>
              </a:rPr>
              <a:t>ПРЕДУСМОТРЕНЫ В СТ. 12 </a:t>
            </a:r>
            <a:r>
              <a:rPr lang="ru-RU" altLang="ru-RU" dirty="0" smtClean="0">
                <a:solidFill>
                  <a:schemeClr val="accent2">
                    <a:lumMod val="75000"/>
                  </a:schemeClr>
                </a:solidFill>
              </a:rPr>
              <a:t>442-ФЗ ОСНОВНЫЕ </a:t>
            </a:r>
            <a:r>
              <a:rPr lang="ru-RU" altLang="ru-RU" dirty="0" smtClean="0">
                <a:solidFill>
                  <a:schemeClr val="accent2">
                    <a:lumMod val="75000"/>
                  </a:schemeClr>
                </a:solidFill>
              </a:rPr>
              <a:t>ИЗ НИХ:</a:t>
            </a:r>
            <a:r>
              <a:rPr lang="ru-RU" altLang="ru-RU" dirty="0" smtClean="0">
                <a:solidFill>
                  <a:schemeClr val="hlink"/>
                </a:solidFill>
              </a:rPr>
              <a:t/>
            </a:r>
            <a:br>
              <a:rPr lang="ru-RU" altLang="ru-RU" dirty="0" smtClean="0">
                <a:solidFill>
                  <a:schemeClr val="hlink"/>
                </a:solidFill>
              </a:rPr>
            </a:br>
            <a:r>
              <a:rPr lang="ru-RU" altLang="ru-RU" dirty="0" smtClean="0">
                <a:latin typeface="Times New Roman" pitchFamily="18" charset="0"/>
              </a:rPr>
              <a:t>1) осуществлять свою деятельность в соответствии действующим законодательством в сфере социального обслуживания; </a:t>
            </a:r>
            <a:br>
              <a:rPr lang="ru-RU" altLang="ru-RU" dirty="0" smtClean="0">
                <a:latin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</a:rPr>
              <a:t>2) предоставлять социальные услуги получателям социальных услуг в соответствии с индивидуальными программами и условиями договоров, заключенных с получателями социальных услуг или их законными представителями, на основании требований 442-ФЗ;</a:t>
            </a:r>
            <a:br>
              <a:rPr lang="ru-RU" altLang="ru-RU" dirty="0" smtClean="0">
                <a:latin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</a:rPr>
              <a:t>3) предоставлять бесплатно в доступной форме получателям социальных услуг или их законным представителям информацию об их правах и обязанностях, о видах социальных услуг, сроках, порядке и об условиях их предоставления, о тарифах на эти услуги и об их стоимости для получателя социальных услуг либо о возможности получать их бесплатно;</a:t>
            </a:r>
            <a:br>
              <a:rPr lang="ru-RU" altLang="ru-RU" dirty="0" smtClean="0">
                <a:latin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</a:rPr>
              <a:t>4) использовать информацию о получателях социальных услуг в соответствии с установленными законодательством Российской Федерации о персональных данных требованиями о защите персональных данных и другие обязанности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00100" y="1643050"/>
            <a:ext cx="6715172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/>
              <a:t>Порядок формирования реестра поставщиков социальных услуг определен каждым субъектом РФ самостоятельно</a:t>
            </a:r>
            <a:br>
              <a:rPr lang="ru-RU" altLang="ru-RU" sz="2400" b="1" dirty="0" smtClean="0"/>
            </a:br>
            <a:r>
              <a:rPr lang="ru-RU" altLang="ru-RU" sz="2400" b="1" dirty="0" smtClean="0"/>
              <a:t/>
            </a:r>
            <a:br>
              <a:rPr lang="ru-RU" altLang="ru-RU" sz="2400" b="1" dirty="0" smtClean="0"/>
            </a:br>
            <a:r>
              <a:rPr lang="ru-RU" altLang="ru-RU" dirty="0" smtClean="0"/>
              <a:t>ПОСТАНОВЛЕНИЕ</a:t>
            </a:r>
            <a:br>
              <a:rPr lang="ru-RU" altLang="ru-RU" dirty="0" smtClean="0"/>
            </a:br>
            <a:r>
              <a:rPr lang="ru-RU" altLang="ru-RU" dirty="0" smtClean="0"/>
              <a:t>ПРАВИТЕЛЬСТВА БЕЛГОРОДСКОЙ ОБЛАСТИ</a:t>
            </a:r>
            <a:br>
              <a:rPr lang="ru-RU" altLang="ru-RU" dirty="0" smtClean="0"/>
            </a:br>
            <a:r>
              <a:rPr lang="ru-RU" altLang="ru-RU" dirty="0" smtClean="0"/>
              <a:t> от 22 сентября 2014 г. N 353-пп</a:t>
            </a:r>
            <a:br>
              <a:rPr lang="ru-RU" altLang="ru-RU" dirty="0" smtClean="0"/>
            </a:br>
            <a:r>
              <a:rPr lang="ru-RU" altLang="ru-RU" dirty="0" smtClean="0"/>
              <a:t>«О ФОРМИРОВАНИИ И ВЕДЕНИИ РЕЕСТРА ПОСТАВЩИКОВ СОЦИАЛЬНЫХ</a:t>
            </a:r>
            <a:br>
              <a:rPr lang="ru-RU" altLang="ru-RU" dirty="0" smtClean="0"/>
            </a:br>
            <a:r>
              <a:rPr lang="ru-RU" altLang="ru-RU" dirty="0" smtClean="0"/>
              <a:t>УСЛУГ И РЕГИСТРА ПОЛУЧАТЕЛЕЙ СОЦИАЛЬНЫХ УСЛУГ»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14414" y="2071678"/>
            <a:ext cx="60007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dirty="0" smtClean="0"/>
              <a:t>1.	Управление социальной защиты населения Белгородской области размещает «Реестр поставщиков социальных услуг»  на своем официальном сайте. </a:t>
            </a:r>
            <a:br>
              <a:rPr lang="ru-RU" altLang="ru-RU" dirty="0" smtClean="0"/>
            </a:br>
            <a:r>
              <a:rPr lang="ru-RU" altLang="ru-RU" dirty="0" smtClean="0"/>
              <a:t/>
            </a:r>
            <a:br>
              <a:rPr lang="ru-RU" altLang="ru-RU" dirty="0" smtClean="0"/>
            </a:br>
            <a:r>
              <a:rPr lang="ru-RU" altLang="ru-RU" dirty="0" smtClean="0"/>
              <a:t>2.	Для включения в Реестр поставщики социальных услуг подают в Управление социальной защиты населения Белгородской области письменное заявление с приложением документов (копий, заверенных в установленном законом порядке)</a:t>
            </a:r>
            <a:r>
              <a:rPr lang="ru-RU" altLang="ru-RU" dirty="0" smtClean="0">
                <a:latin typeface="Arial" charset="0"/>
              </a:rPr>
              <a:t> - Приказ Управления социальной защиты населения Белгородской области от 30.05.2016 г.№115</a:t>
            </a:r>
            <a:r>
              <a:rPr lang="ru-RU" alt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71538" y="1142984"/>
            <a:ext cx="6858048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b="1" dirty="0" smtClean="0">
                <a:solidFill>
                  <a:srgbClr val="C00000"/>
                </a:solidFill>
              </a:rPr>
              <a:t>Общие документы </a:t>
            </a:r>
            <a:br>
              <a:rPr lang="ru-RU" altLang="ru-RU" sz="1400" b="1" dirty="0" smtClean="0">
                <a:solidFill>
                  <a:srgbClr val="C00000"/>
                </a:solidFill>
              </a:rPr>
            </a:br>
            <a:r>
              <a:rPr lang="ru-RU" altLang="ru-RU" sz="1400" b="1" dirty="0" smtClean="0"/>
              <a:t>1.	Копия свидетельства о государственной регистрации юридического лица.  	</a:t>
            </a:r>
            <a:br>
              <a:rPr lang="ru-RU" altLang="ru-RU" sz="1400" b="1" dirty="0" smtClean="0"/>
            </a:br>
            <a:r>
              <a:rPr lang="ru-RU" altLang="ru-RU" sz="1400" b="1" dirty="0" smtClean="0"/>
              <a:t>2.	Копия свидетельства о постановке  на учет в налоговом органе на территории Белгородской области. 	</a:t>
            </a:r>
            <a:br>
              <a:rPr lang="ru-RU" altLang="ru-RU" sz="1400" b="1" dirty="0" smtClean="0"/>
            </a:br>
            <a:r>
              <a:rPr lang="ru-RU" altLang="ru-RU" sz="1400" b="1" dirty="0" smtClean="0"/>
              <a:t>3.	Копии учредительного документа (устав)</a:t>
            </a:r>
            <a:br>
              <a:rPr lang="ru-RU" altLang="ru-RU" sz="1400" b="1" dirty="0" smtClean="0"/>
            </a:br>
            <a:r>
              <a:rPr lang="ru-RU" altLang="ru-RU" sz="1400" b="1" dirty="0" smtClean="0"/>
              <a:t>4. Копия документа о назначении руководителя поставщика социальных услуг. 	</a:t>
            </a:r>
            <a:br>
              <a:rPr lang="ru-RU" altLang="ru-RU" sz="1400" b="1" dirty="0" smtClean="0"/>
            </a:br>
            <a:r>
              <a:rPr lang="ru-RU" altLang="ru-RU" sz="1400" b="1" dirty="0" smtClean="0"/>
              <a:t>5.	Копия специальных разрешений, лицензий, сертификатов на осуществление деятельности (при наличии)</a:t>
            </a:r>
            <a:br>
              <a:rPr lang="ru-RU" altLang="ru-RU" sz="1400" b="1" dirty="0" smtClean="0"/>
            </a:br>
            <a:r>
              <a:rPr lang="ru-RU" altLang="ru-RU" sz="1400" b="1" dirty="0" smtClean="0"/>
              <a:t>6. 	</a:t>
            </a:r>
            <a:r>
              <a:rPr lang="ru-RU" sz="1400" b="1" dirty="0" smtClean="0"/>
              <a:t>Сведения о формах социального обслуживания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smtClean="0"/>
              <a:t>Социальное </a:t>
            </a:r>
            <a:r>
              <a:rPr lang="ru-RU" sz="1400" smtClean="0"/>
              <a:t>обслуживание </a:t>
            </a:r>
            <a:r>
              <a:rPr lang="ru-RU" sz="1400" dirty="0" smtClean="0"/>
              <a:t>на дому граждан пожилого возраста и инвалидов</a:t>
            </a:r>
            <a:br>
              <a:rPr lang="ru-RU" sz="1400" dirty="0" smtClean="0"/>
            </a:br>
            <a:r>
              <a:rPr lang="ru-RU" sz="1400" b="1" dirty="0" smtClean="0"/>
              <a:t>7. Перечень предоставляемых социальных услуг по формам социального обслуживания и видам социальных услуг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Социально-бытовые услуги</a:t>
            </a:r>
            <a:br>
              <a:rPr lang="ru-RU" sz="1400" dirty="0" smtClean="0"/>
            </a:br>
            <a:r>
              <a:rPr lang="ru-RU" sz="1400" dirty="0" smtClean="0"/>
              <a:t>Социально-психологические</a:t>
            </a:r>
            <a:br>
              <a:rPr lang="ru-RU" sz="1400" dirty="0" smtClean="0"/>
            </a:br>
            <a:r>
              <a:rPr lang="ru-RU" sz="1400" dirty="0" smtClean="0"/>
              <a:t>Социально-педагогические</a:t>
            </a:r>
            <a:br>
              <a:rPr lang="ru-RU" sz="1400" dirty="0" smtClean="0"/>
            </a:br>
            <a:r>
              <a:rPr lang="ru-RU" sz="1400" dirty="0" smtClean="0"/>
              <a:t>Социально-правовые</a:t>
            </a:r>
            <a:br>
              <a:rPr lang="ru-RU" sz="1400" dirty="0" smtClean="0"/>
            </a:br>
            <a:r>
              <a:rPr lang="ru-RU" sz="1400" dirty="0" smtClean="0"/>
              <a:t>Услуги в целях повышения коммуникативного потенциала получателей социальных услуг, имеющих ограничения жизнедеятельности, в том числе детей-инвалидов</a:t>
            </a:r>
            <a:br>
              <a:rPr lang="ru-RU" sz="1400" dirty="0" smtClean="0"/>
            </a:br>
            <a:r>
              <a:rPr lang="ru-RU" sz="1400" dirty="0" smtClean="0"/>
              <a:t>Срочные социальные услуги</a:t>
            </a:r>
            <a:br>
              <a:rPr lang="ru-RU" sz="1400" dirty="0" smtClean="0"/>
            </a:b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71538" y="1582341"/>
            <a:ext cx="678661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solidFill>
                  <a:srgbClr val="C00000"/>
                </a:solidFill>
              </a:rPr>
              <a:t>Общие документы </a:t>
            </a:r>
            <a:br>
              <a:rPr lang="ru-RU" altLang="ru-RU" b="1" dirty="0" smtClean="0">
                <a:solidFill>
                  <a:srgbClr val="C00000"/>
                </a:solidFill>
              </a:rPr>
            </a:br>
            <a:r>
              <a:rPr lang="ru-RU" altLang="ru-RU" b="1" dirty="0" smtClean="0">
                <a:solidFill>
                  <a:srgbClr val="C00000"/>
                </a:solidFill>
              </a:rPr>
              <a:t/>
            </a:r>
            <a:br>
              <a:rPr lang="ru-RU" altLang="ru-RU" b="1" dirty="0" smtClean="0">
                <a:solidFill>
                  <a:srgbClr val="C00000"/>
                </a:solidFill>
              </a:rPr>
            </a:br>
            <a:r>
              <a:rPr lang="ru-RU" altLang="ru-RU" b="1" dirty="0" smtClean="0"/>
              <a:t>	</a:t>
            </a:r>
            <a:r>
              <a:rPr lang="ru-RU" dirty="0" smtClean="0"/>
              <a:t> 8. </a:t>
            </a:r>
            <a:r>
              <a:rPr lang="ru-RU" b="1" dirty="0" smtClean="0"/>
              <a:t>Тарифы на предоставляемые социальные услуги по формам социального обслуживания и видам социальных услуг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9. </a:t>
            </a:r>
            <a:r>
              <a:rPr lang="ru-RU" b="1" dirty="0" smtClean="0"/>
              <a:t>Информация об опыте работы поставщика за последние пять лет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10. </a:t>
            </a:r>
            <a:r>
              <a:rPr lang="ru-RU" b="1" dirty="0" smtClean="0"/>
              <a:t>Иная информация, определенная Правительством Российской Федерации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14348" y="1428736"/>
            <a:ext cx="76438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solidFill>
                  <a:srgbClr val="C00000"/>
                </a:solidFill>
                <a:latin typeface="Arial" charset="0"/>
              </a:rPr>
              <a:t>Готовность СО НКО к условиям рыночной конкуренции</a:t>
            </a:r>
            <a:br>
              <a:rPr lang="ru-RU" altLang="ru-RU" b="1" dirty="0" smtClean="0">
                <a:solidFill>
                  <a:srgbClr val="C00000"/>
                </a:solidFill>
                <a:latin typeface="Arial" charset="0"/>
              </a:rPr>
            </a:br>
            <a:r>
              <a:rPr lang="ru-RU" altLang="ru-RU" b="1" dirty="0" smtClean="0">
                <a:solidFill>
                  <a:srgbClr val="C00000"/>
                </a:solidFill>
              </a:rPr>
              <a:t> </a:t>
            </a:r>
            <a:br>
              <a:rPr lang="ru-RU" altLang="ru-RU" b="1" dirty="0" smtClean="0">
                <a:solidFill>
                  <a:srgbClr val="C00000"/>
                </a:solidFill>
              </a:rPr>
            </a:br>
            <a:r>
              <a:rPr lang="ru-RU" altLang="ru-RU" b="1" dirty="0" smtClean="0">
                <a:solidFill>
                  <a:srgbClr val="C00000"/>
                </a:solidFill>
              </a:rPr>
              <a:t/>
            </a:r>
            <a:br>
              <a:rPr lang="ru-RU" altLang="ru-RU" b="1" dirty="0" smtClean="0">
                <a:solidFill>
                  <a:srgbClr val="C00000"/>
                </a:solidFill>
              </a:rPr>
            </a:br>
            <a:r>
              <a:rPr lang="ru-RU" altLang="ru-RU" b="1" dirty="0" smtClean="0"/>
              <a:t>	Многие СО НКО не готовы к получению статуса поставщика социальных услуг и компенсации от государства за оказанные социальные услуги. </a:t>
            </a:r>
            <a:br>
              <a:rPr lang="ru-RU" altLang="ru-RU" b="1" dirty="0" smtClean="0"/>
            </a:br>
            <a:r>
              <a:rPr lang="ru-RU" altLang="ru-RU" b="1" dirty="0" smtClean="0"/>
              <a:t>Связано это со следующими причинами:</a:t>
            </a:r>
            <a:br>
              <a:rPr lang="ru-RU" altLang="ru-RU" b="1" dirty="0" smtClean="0"/>
            </a:br>
            <a:r>
              <a:rPr lang="ru-RU" altLang="ru-RU" b="1" dirty="0" smtClean="0"/>
              <a:t/>
            </a:r>
            <a:br>
              <a:rPr lang="ru-RU" altLang="ru-RU" b="1" dirty="0" smtClean="0"/>
            </a:br>
            <a:r>
              <a:rPr lang="ru-RU" altLang="ru-RU" b="1" dirty="0" smtClean="0"/>
              <a:t>1. Отсутствие необходимого количества работников, которым нужно платить заработную плату;</a:t>
            </a:r>
            <a:br>
              <a:rPr lang="ru-RU" altLang="ru-RU" b="1" dirty="0" smtClean="0"/>
            </a:br>
            <a:r>
              <a:rPr lang="ru-RU" altLang="ru-RU" b="1" dirty="0" smtClean="0"/>
              <a:t>2. Отсутствие помещения/материального обеспечения;</a:t>
            </a:r>
            <a:br>
              <a:rPr lang="ru-RU" altLang="ru-RU" b="1" dirty="0" smtClean="0"/>
            </a:br>
            <a:r>
              <a:rPr lang="ru-RU" altLang="ru-RU" b="1" dirty="0" smtClean="0"/>
              <a:t/>
            </a:r>
            <a:br>
              <a:rPr lang="ru-RU" altLang="ru-RU" b="1" dirty="0" smtClean="0"/>
            </a:br>
            <a:r>
              <a:rPr lang="ru-RU" altLang="ru-RU" b="1" dirty="0" smtClean="0"/>
              <a:t>3. Необходимость приведения устава НКО в соответствии с утвержденным условиям оказания социальных услуг и </a:t>
            </a:r>
            <a:r>
              <a:rPr lang="ru-RU" altLang="ru-RU" b="1" dirty="0" err="1" smtClean="0"/>
              <a:t>ОКВЭДов</a:t>
            </a:r>
            <a:r>
              <a:rPr lang="ru-RU" altLang="ru-RU" b="1" dirty="0" smtClean="0"/>
              <a:t>.  </a:t>
            </a:r>
            <a:br>
              <a:rPr lang="ru-RU" altLang="ru-RU" b="1" dirty="0" smtClean="0"/>
            </a:br>
            <a:r>
              <a:rPr lang="ru-RU" altLang="ru-RU" b="1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00100" y="1357298"/>
            <a:ext cx="678661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solidFill>
                  <a:srgbClr val="C00000"/>
                </a:solidFill>
                <a:latin typeface="Arial" charset="0"/>
              </a:rPr>
              <a:t>Основные виды деятельности НКО, оказывающих (способных оказывать) социальные услуги </a:t>
            </a:r>
            <a:r>
              <a:rPr lang="ru-RU" altLang="ru-RU" b="1" dirty="0" smtClean="0">
                <a:solidFill>
                  <a:srgbClr val="C00000"/>
                </a:solidFill>
              </a:rPr>
              <a:t/>
            </a:r>
            <a:br>
              <a:rPr lang="ru-RU" altLang="ru-RU" b="1" dirty="0" smtClean="0">
                <a:solidFill>
                  <a:srgbClr val="C00000"/>
                </a:solidFill>
              </a:rPr>
            </a:br>
            <a:r>
              <a:rPr lang="ru-RU" altLang="ru-RU" b="1" dirty="0" smtClean="0">
                <a:solidFill>
                  <a:srgbClr val="C00000"/>
                </a:solidFill>
              </a:rPr>
              <a:t/>
            </a:r>
            <a:br>
              <a:rPr lang="ru-RU" altLang="ru-RU" b="1" dirty="0" smtClean="0">
                <a:solidFill>
                  <a:srgbClr val="C00000"/>
                </a:solidFill>
              </a:rPr>
            </a:br>
            <a:r>
              <a:rPr lang="ru-RU" altLang="ru-RU" b="1" dirty="0" smtClean="0"/>
              <a:t>	Это те виды социальных услуг, которые не предполагают особых материальных затрат. Например, оказание социальных услуг, не требующих получение лицензии.  </a:t>
            </a:r>
            <a:br>
              <a:rPr lang="ru-RU" altLang="ru-RU" b="1" dirty="0" smtClean="0"/>
            </a:br>
            <a:r>
              <a:rPr lang="ru-RU" altLang="ru-RU" b="1" dirty="0" smtClean="0"/>
              <a:t/>
            </a:r>
            <a:br>
              <a:rPr lang="ru-RU" altLang="ru-RU" b="1" dirty="0" smtClean="0"/>
            </a:br>
            <a:r>
              <a:rPr lang="ru-RU" altLang="ru-RU" b="1" dirty="0" smtClean="0"/>
              <a:t>  </a:t>
            </a:r>
            <a:r>
              <a:rPr lang="ru-RU" altLang="ru-RU" sz="2000" dirty="0" smtClean="0"/>
              <a:t/>
            </a:r>
            <a:br>
              <a:rPr lang="ru-RU" altLang="ru-RU" sz="2000" dirty="0" smtClean="0"/>
            </a:br>
            <a:r>
              <a:rPr lang="ru-RU" altLang="ru-RU" sz="2000" dirty="0" smtClean="0"/>
              <a:t>- </a:t>
            </a:r>
            <a:r>
              <a:rPr lang="ru-RU" altLang="ru-RU" dirty="0" smtClean="0"/>
              <a:t>социально-трудовые, направленные на оказание помощи в трудоустройстве и в решении других проблем, связанных с трудовой адаптацией;</a:t>
            </a:r>
            <a:br>
              <a:rPr lang="ru-RU" altLang="ru-RU" dirty="0" smtClean="0"/>
            </a:br>
            <a:r>
              <a:rPr lang="ru-RU" altLang="ru-RU" dirty="0" smtClean="0"/>
              <a:t>- социально-правовые, направленные на оказание помощи в получении юридических услуг, в том числе бесплатно, в защите прав и законных интересов получателей социальных услуг;</a:t>
            </a:r>
            <a:br>
              <a:rPr lang="ru-RU" altLang="ru-RU" dirty="0" smtClean="0"/>
            </a:br>
            <a:r>
              <a:rPr lang="ru-RU" altLang="ru-RU" dirty="0" smtClean="0"/>
              <a:t>-срочные </a:t>
            </a:r>
            <a:r>
              <a:rPr lang="ru-RU" altLang="ru-RU" dirty="0" smtClean="0"/>
              <a:t>социальные услуги.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28728" y="1428736"/>
            <a:ext cx="621510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solidFill>
                  <a:srgbClr val="C00000"/>
                </a:solidFill>
                <a:latin typeface="Arial" charset="0"/>
              </a:rPr>
              <a:t>Срочные социальные услуги</a:t>
            </a:r>
            <a:br>
              <a:rPr lang="ru-RU" altLang="ru-RU" b="1" dirty="0" smtClean="0">
                <a:solidFill>
                  <a:srgbClr val="C00000"/>
                </a:solidFill>
                <a:latin typeface="Arial" charset="0"/>
              </a:rPr>
            </a:br>
            <a:r>
              <a:rPr lang="ru-RU" altLang="ru-RU" b="1" dirty="0" smtClean="0">
                <a:solidFill>
                  <a:srgbClr val="C00000"/>
                </a:solidFill>
                <a:latin typeface="Arial" charset="0"/>
              </a:rPr>
              <a:t/>
            </a:r>
            <a:br>
              <a:rPr lang="ru-RU" altLang="ru-RU" b="1" dirty="0" smtClean="0">
                <a:solidFill>
                  <a:srgbClr val="C00000"/>
                </a:solidFill>
                <a:latin typeface="Arial" charset="0"/>
              </a:rPr>
            </a:br>
            <a:r>
              <a:rPr lang="ru-RU" altLang="ru-RU" b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altLang="ru-RU" b="1" dirty="0" smtClean="0">
                <a:solidFill>
                  <a:srgbClr val="C00000"/>
                </a:solidFill>
              </a:rPr>
              <a:t/>
            </a:r>
            <a:br>
              <a:rPr lang="ru-RU" altLang="ru-RU" b="1" dirty="0" smtClean="0">
                <a:solidFill>
                  <a:srgbClr val="C00000"/>
                </a:solidFill>
              </a:rPr>
            </a:br>
            <a:r>
              <a:rPr lang="ru-RU" altLang="ru-RU" b="1" dirty="0" smtClean="0"/>
              <a:t>1) обеспечение бесплатным горячим питанием или наборами продуктов;</a:t>
            </a:r>
            <a:br>
              <a:rPr lang="ru-RU" altLang="ru-RU" b="1" dirty="0" smtClean="0"/>
            </a:br>
            <a:r>
              <a:rPr lang="ru-RU" altLang="ru-RU" b="1" dirty="0" smtClean="0"/>
              <a:t>2) обеспечение одеждой, обувью и другими предметами первой необходимости;</a:t>
            </a:r>
            <a:br>
              <a:rPr lang="ru-RU" altLang="ru-RU" b="1" dirty="0" smtClean="0"/>
            </a:br>
            <a:r>
              <a:rPr lang="ru-RU" altLang="ru-RU" b="1" dirty="0" smtClean="0"/>
              <a:t>3) содействие в получении временного жилого помещения;</a:t>
            </a:r>
            <a:br>
              <a:rPr lang="ru-RU" altLang="ru-RU" b="1" dirty="0" smtClean="0"/>
            </a:br>
            <a:r>
              <a:rPr lang="ru-RU" altLang="ru-RU" b="1" dirty="0" smtClean="0"/>
              <a:t>4) содействие в получении юридической помощи в целях защиты прав и законных интересов получателей социальных услуг;</a:t>
            </a:r>
            <a:br>
              <a:rPr lang="ru-RU" altLang="ru-RU" b="1" dirty="0" smtClean="0"/>
            </a:br>
            <a:r>
              <a:rPr lang="ru-RU" altLang="ru-RU" b="1" dirty="0" smtClean="0"/>
              <a:t>5) содействие в получении экстренной психологической помощи с привлечением к этой работе психологов и священнослужителей;</a:t>
            </a:r>
            <a:br>
              <a:rPr lang="ru-RU" altLang="ru-RU" b="1" dirty="0" smtClean="0"/>
            </a:br>
            <a:r>
              <a:rPr lang="ru-RU" altLang="ru-RU" b="1" dirty="0" smtClean="0"/>
              <a:t>6) иные срочные социальные услуги.	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42976" y="2413338"/>
            <a:ext cx="57150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solidFill>
                  <a:srgbClr val="8A1A1C"/>
                </a:solidFill>
              </a:rPr>
              <a:t>Спасибо за внимание!</a:t>
            </a:r>
            <a:br>
              <a:rPr lang="ru-RU" altLang="ru-RU" b="1" dirty="0" smtClean="0">
                <a:solidFill>
                  <a:srgbClr val="8A1A1C"/>
                </a:solidFill>
              </a:rPr>
            </a:br>
            <a:r>
              <a:rPr lang="ru-RU" altLang="ru-RU" b="1" dirty="0" smtClean="0">
                <a:solidFill>
                  <a:srgbClr val="8A1A1C"/>
                </a:solidFill>
              </a:rPr>
              <a:t/>
            </a:r>
            <a:br>
              <a:rPr lang="ru-RU" altLang="ru-RU" b="1" dirty="0" smtClean="0">
                <a:solidFill>
                  <a:srgbClr val="8A1A1C"/>
                </a:solidFill>
              </a:rPr>
            </a:br>
            <a:r>
              <a:rPr lang="ru-RU" altLang="ru-RU" b="1" i="1" dirty="0" smtClean="0"/>
              <a:t>Юлия </a:t>
            </a:r>
            <a:r>
              <a:rPr lang="ru-RU" altLang="ru-RU" b="1" i="1" dirty="0" err="1" smtClean="0"/>
              <a:t>Дробот</a:t>
            </a:r>
            <a:r>
              <a:rPr lang="ru-RU" altLang="ru-RU" b="1" i="1" dirty="0" smtClean="0"/>
              <a:t>, ведущий юрист АЮГО</a:t>
            </a:r>
            <a:br>
              <a:rPr lang="ru-RU" altLang="ru-RU" b="1" i="1" dirty="0" smtClean="0"/>
            </a:br>
            <a:r>
              <a:rPr lang="ru-RU" altLang="ru-RU" b="1" i="1" dirty="0" smtClean="0"/>
              <a:t>Контакты: +7 (918) 188-00-60, </a:t>
            </a:r>
            <a:r>
              <a:rPr lang="ru-RU" altLang="ru-RU" b="1" i="1" dirty="0" err="1" smtClean="0"/>
              <a:t>ulvid.urist@gmail.com</a:t>
            </a:r>
            <a:r>
              <a:rPr lang="ru-RU" altLang="ru-RU" b="1" i="1" dirty="0" smtClean="0"/>
              <a:t/>
            </a:r>
            <a:br>
              <a:rPr lang="ru-RU" altLang="ru-RU" b="1" i="1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86116" y="142852"/>
            <a:ext cx="4500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РЕСУРСНЫЙ ЦЕНТР НКО</a:t>
            </a:r>
            <a:br>
              <a:rPr lang="ru-RU" sz="2400" b="1" dirty="0" smtClean="0"/>
            </a:br>
            <a:r>
              <a:rPr lang="ru-RU" sz="2400" b="1" dirty="0" smtClean="0"/>
              <a:t> БЕЛГОРОДСКОЙ ОБЛАСТИ</a:t>
            </a:r>
            <a:endParaRPr lang="ru-RU" sz="2400" b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412776"/>
            <a:ext cx="8208912" cy="4779264"/>
          </a:xfrm>
          <a:prstGeom prst="rect">
            <a:avLst/>
          </a:prstGeom>
        </p:spPr>
      </p:pic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498952" y="1628800"/>
            <a:ext cx="4001040" cy="423074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Белгородская региональная общественная организация «Центр социальных инициатив «Вера» (БРОО «ЦСИ «Вера»)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308033, г. Белгород, ул. Королева 2А, офис 530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11960" y="1700808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ru-RU" sz="2000" b="1" dirty="0"/>
              <a:t>Телефон/факс 8 (4722) 555-271, </a:t>
            </a:r>
          </a:p>
          <a:p>
            <a:pPr>
              <a:buNone/>
            </a:pPr>
            <a:r>
              <a:rPr lang="ru-RU" sz="2000" b="1" dirty="0"/>
              <a:t>	</a:t>
            </a:r>
            <a:r>
              <a:rPr lang="en-US" sz="2000" b="1" dirty="0"/>
              <a:t>E</a:t>
            </a:r>
            <a:r>
              <a:rPr lang="ru-RU" sz="2000" b="1" dirty="0"/>
              <a:t>-</a:t>
            </a:r>
            <a:r>
              <a:rPr lang="en-US" sz="2000" b="1" dirty="0"/>
              <a:t>mail</a:t>
            </a:r>
            <a:r>
              <a:rPr lang="ru-RU" sz="2000" b="1" dirty="0"/>
              <a:t>:  </a:t>
            </a:r>
            <a:r>
              <a:rPr lang="en-US" sz="2000" b="1" i="1" dirty="0" err="1">
                <a:hlinkClick r:id="rId4"/>
              </a:rPr>
              <a:t>broo</a:t>
            </a:r>
            <a:r>
              <a:rPr lang="ru-RU" sz="2000" b="1" i="1" dirty="0">
                <a:hlinkClick r:id="rId4"/>
              </a:rPr>
              <a:t>-</a:t>
            </a:r>
            <a:r>
              <a:rPr lang="en-US" sz="2000" b="1" i="1" dirty="0" err="1">
                <a:hlinkClick r:id="rId4"/>
              </a:rPr>
              <a:t>vera</a:t>
            </a:r>
            <a:r>
              <a:rPr lang="ru-RU" sz="2000" b="1" i="1" dirty="0">
                <a:hlinkClick r:id="rId4"/>
              </a:rPr>
              <a:t>@</a:t>
            </a:r>
            <a:r>
              <a:rPr lang="en-US" sz="2000" b="1" i="1" dirty="0">
                <a:hlinkClick r:id="rId4"/>
              </a:rPr>
              <a:t>mail</a:t>
            </a:r>
            <a:r>
              <a:rPr lang="ru-RU" sz="2000" b="1" i="1" dirty="0">
                <a:hlinkClick r:id="rId4"/>
              </a:rPr>
              <a:t>.</a:t>
            </a:r>
            <a:r>
              <a:rPr lang="en-US" sz="2000" b="1" i="1" dirty="0" err="1" smtClean="0">
                <a:hlinkClick r:id="rId4"/>
              </a:rPr>
              <a:t>ru</a:t>
            </a:r>
            <a:r>
              <a:rPr lang="ru-RU" sz="2000" b="1" i="1" dirty="0" smtClean="0"/>
              <a:t>  </a:t>
            </a:r>
            <a:endParaRPr lang="ru-RU" sz="2000" b="1" dirty="0"/>
          </a:p>
          <a:p>
            <a:pPr>
              <a:buNone/>
            </a:pPr>
            <a:r>
              <a:rPr lang="ru-RU" sz="2000" b="1" i="1" dirty="0"/>
              <a:t>	</a:t>
            </a:r>
            <a:r>
              <a:rPr lang="ru-RU" sz="2000" b="1" dirty="0"/>
              <a:t>сайт</a:t>
            </a:r>
            <a:r>
              <a:rPr lang="ru-RU" sz="2000" b="1" i="1" dirty="0"/>
              <a:t>  </a:t>
            </a:r>
            <a:r>
              <a:rPr lang="en-US" sz="2000" b="1" i="1" dirty="0">
                <a:hlinkClick r:id="rId5"/>
              </a:rPr>
              <a:t>http</a:t>
            </a:r>
            <a:r>
              <a:rPr lang="ru-RU" sz="2000" b="1" i="1" dirty="0">
                <a:hlinkClick r:id="rId5"/>
              </a:rPr>
              <a:t>://</a:t>
            </a:r>
            <a:r>
              <a:rPr lang="en-US" sz="2000" b="1" i="1" dirty="0" err="1">
                <a:hlinkClick r:id="rId5"/>
              </a:rPr>
              <a:t>csi</a:t>
            </a:r>
            <a:r>
              <a:rPr lang="ru-RU" sz="2000" b="1" i="1" dirty="0">
                <a:hlinkClick r:id="rId5"/>
              </a:rPr>
              <a:t>-</a:t>
            </a:r>
            <a:r>
              <a:rPr lang="en-US" sz="2000" b="1" i="1" dirty="0" err="1">
                <a:hlinkClick r:id="rId5"/>
              </a:rPr>
              <a:t>vera</a:t>
            </a:r>
            <a:r>
              <a:rPr lang="ru-RU" sz="2000" b="1" i="1" dirty="0">
                <a:hlinkClick r:id="rId5"/>
              </a:rPr>
              <a:t>.</a:t>
            </a:r>
            <a:r>
              <a:rPr lang="en-US" sz="2000" b="1" i="1" dirty="0" err="1">
                <a:hlinkClick r:id="rId5"/>
              </a:rPr>
              <a:t>ru</a:t>
            </a:r>
            <a:r>
              <a:rPr lang="ru-RU" sz="2000" b="1" i="1" dirty="0" smtClean="0">
                <a:hlinkClick r:id="rId5"/>
              </a:rPr>
              <a:t>/</a:t>
            </a:r>
            <a:r>
              <a:rPr lang="ru-RU" sz="2000" b="1" i="1" dirty="0" smtClean="0"/>
              <a:t>  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953</TotalTime>
  <Words>580</Words>
  <Application>Microsoft Office PowerPoint</Application>
  <PresentationFormat>Экран (4:3)</PresentationFormat>
  <Paragraphs>131</Paragraphs>
  <Slides>41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Грань</vt:lpstr>
      <vt:lpstr> «Участие СОНКО в оказании социальных услуг в социальной сфере с помощью финансирования, получаемого из бюджета»   Юлия Викторовна Дробот,  юрист, член ассоциации «Юристы за гражданское общество» 25 сентября 2018 г. г. Белгород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</dc:title>
  <dc:creator>user</dc:creator>
  <cp:lastModifiedBy>USER</cp:lastModifiedBy>
  <cp:revision>110</cp:revision>
  <dcterms:created xsi:type="dcterms:W3CDTF">2014-05-26T09:44:45Z</dcterms:created>
  <dcterms:modified xsi:type="dcterms:W3CDTF">2018-09-24T08:55:44Z</dcterms:modified>
</cp:coreProperties>
</file>