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19"/>
  </p:notesMasterIdLst>
  <p:handoutMasterIdLst>
    <p:handoutMasterId r:id="rId20"/>
  </p:handoutMasterIdLst>
  <p:sldIdLst>
    <p:sldId id="354" r:id="rId2"/>
    <p:sldId id="365" r:id="rId3"/>
    <p:sldId id="367" r:id="rId4"/>
    <p:sldId id="366" r:id="rId5"/>
    <p:sldId id="355" r:id="rId6"/>
    <p:sldId id="356" r:id="rId7"/>
    <p:sldId id="357" r:id="rId8"/>
    <p:sldId id="358" r:id="rId9"/>
    <p:sldId id="368" r:id="rId10"/>
    <p:sldId id="369" r:id="rId11"/>
    <p:sldId id="370" r:id="rId12"/>
    <p:sldId id="360" r:id="rId13"/>
    <p:sldId id="361" r:id="rId14"/>
    <p:sldId id="362" r:id="rId15"/>
    <p:sldId id="363" r:id="rId16"/>
    <p:sldId id="372" r:id="rId17"/>
    <p:sldId id="371" r:id="rId18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27" autoAdjust="0"/>
    <p:restoredTop sz="92752" autoAdjust="0"/>
  </p:normalViewPr>
  <p:slideViewPr>
    <p:cSldViewPr>
      <p:cViewPr varScale="1">
        <p:scale>
          <a:sx n="100" d="100"/>
          <a:sy n="100" d="100"/>
        </p:scale>
        <p:origin x="-2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3251"/>
            <a:ext cx="5409562" cy="447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krivolapova@irkp31.ru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belnko31@mail.ru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ko31.ru/" TargetMode="External"/><Relationship Id="rId4" Type="http://schemas.openxmlformats.org/officeDocument/2006/relationships/hyperlink" Target="http://csi-ver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282" y="1500174"/>
            <a:ext cx="7816382" cy="314327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Отчетность о целевом использовании средств региональной субсидии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Меры поддержки СО 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514350" lvl="0" indent="-514350" defTabSz="457200" fontAlgn="auto">
              <a:spcAft>
                <a:spcPts val="0"/>
              </a:spcAft>
              <a:defRPr/>
            </a:pPr>
            <a:r>
              <a:rPr lang="ru-RU" sz="2800" b="1" dirty="0" smtClean="0"/>
              <a:t>- Перенесены сроки отчетности в Минюст </a:t>
            </a:r>
            <a:br>
              <a:rPr lang="ru-RU" sz="2800" b="1" dirty="0" smtClean="0"/>
            </a:br>
            <a:r>
              <a:rPr lang="ru-RU" sz="2800" b="1" smtClean="0"/>
              <a:t>до </a:t>
            </a:r>
            <a:r>
              <a:rPr lang="ru-RU" sz="2800" b="1" smtClean="0"/>
              <a:t>01.07.2020</a:t>
            </a:r>
            <a:endParaRPr lang="ru-RU" sz="2800" b="1" dirty="0" smtClean="0"/>
          </a:p>
          <a:p>
            <a:pPr marL="514350" lvl="0" indent="-514350" defTabSz="457200" fontAlgn="auto">
              <a:spcAft>
                <a:spcPts val="0"/>
              </a:spcAft>
              <a:defRPr/>
            </a:pPr>
            <a:endParaRPr lang="ru-RU" sz="2800" b="1" dirty="0" smtClean="0"/>
          </a:p>
          <a:p>
            <a:pPr marL="514350" lvl="0" indent="-51435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/>
              <a:t>Отменены проверки Минюста для ряда НКО</a:t>
            </a:r>
          </a:p>
          <a:p>
            <a:pPr marL="514350" lvl="0" indent="-514350" defTabSz="457200" fontAlgn="auto">
              <a:spcAft>
                <a:spcPts val="0"/>
              </a:spcAft>
              <a:defRPr/>
            </a:pPr>
            <a:endParaRPr lang="ru-RU" sz="2800" b="1" dirty="0" smtClean="0"/>
          </a:p>
          <a:p>
            <a:pPr marL="514350" lvl="0" indent="-514350" defTabSz="457200" fontAlgn="auto">
              <a:spcAft>
                <a:spcPts val="0"/>
              </a:spcAft>
              <a:defRPr/>
            </a:pPr>
            <a:r>
              <a:rPr lang="ru-RU" sz="2800" b="1" dirty="0" smtClean="0"/>
              <a:t>- Постановление Правительства РФ от 03.04.2020 № 439 «Об установлении требований к условиям и срокам отсрочки уплаты арендной платы по договорам аренды недвижимого имущества»</a:t>
            </a:r>
          </a:p>
          <a:p>
            <a:pPr marL="514350" lvl="0" indent="-514350" algn="ctr" defTabSz="457200" fontAlgn="auto">
              <a:spcAft>
                <a:spcPts val="0"/>
              </a:spcAft>
              <a:buAutoNum type="arabicPeriod"/>
              <a:defRPr/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endParaRPr lang="ru-RU" sz="28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Меры поддержки СО 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2800" b="1" u="sng" dirty="0" smtClean="0"/>
              <a:t>Постановление Правительства РФ от 02.04.2020 N 409 (ред. от 16.05.2020) "О мерах по обеспечению устойчивого развития экономики"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(вместе с </a:t>
            </a:r>
            <a:r>
              <a:rPr lang="ru-RU" sz="2800" b="1" u="sng" dirty="0" smtClean="0">
                <a:solidFill>
                  <a:srgbClr val="FF0000"/>
                </a:solidFill>
              </a:rPr>
              <a:t>"Правилами предоставления отсрочки (рассрочки) по уплате налогов, авансовых платежей по налогам и страховых взносов"</a:t>
            </a:r>
            <a:r>
              <a:rPr lang="ru-RU" sz="2800" dirty="0" smtClean="0"/>
              <a:t>) (с </a:t>
            </a:r>
            <a:r>
              <a:rPr lang="ru-RU" sz="2800" dirty="0" err="1" smtClean="0"/>
              <a:t>изм</a:t>
            </a:r>
            <a:r>
              <a:rPr lang="ru-RU" sz="2800" dirty="0" smtClean="0"/>
              <a:t>. и доп., вступ. в силу с 23.05.2020) Внимание! Отсрочка (рассрочка) по заявлениям, </a:t>
            </a:r>
            <a:br>
              <a:rPr lang="ru-RU" sz="2800" dirty="0" smtClean="0"/>
            </a:br>
            <a:r>
              <a:rPr lang="ru-RU" sz="2800" dirty="0" smtClean="0"/>
              <a:t>поданным до 24.04.2020, предоставляется </a:t>
            </a:r>
            <a:br>
              <a:rPr lang="ru-RU" sz="2800" dirty="0" smtClean="0"/>
            </a:br>
            <a:r>
              <a:rPr lang="ru-RU" sz="2800" dirty="0" smtClean="0"/>
              <a:t>в соответствии с редакцией Правил, </a:t>
            </a:r>
            <a:br>
              <a:rPr lang="ru-RU" sz="2800" dirty="0" smtClean="0"/>
            </a:br>
            <a:r>
              <a:rPr lang="ru-RU" sz="2800" dirty="0" smtClean="0"/>
              <a:t>действовавшей до указанной даты.   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Меры поддержки СО НКО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0" y="1357298"/>
            <a:ext cx="9144000" cy="450059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2800" dirty="0" smtClean="0"/>
              <a:t> 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законопроект № 959325-7</a:t>
            </a:r>
          </a:p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(в стадии принятия)</a:t>
            </a:r>
          </a:p>
          <a:p>
            <a:pPr marL="514350" lvl="0" indent="-514350" defTabSz="457200" fontAlgn="auto">
              <a:spcAft>
                <a:spcPts val="0"/>
              </a:spcAft>
              <a:buAutoNum type="arabicPeriod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Утвердят принцип формирования реестра СОНКО</a:t>
            </a:r>
          </a:p>
          <a:p>
            <a:pPr marL="514350" lvl="0" indent="-514350" defTabSz="457200" fontAlgn="auto">
              <a:spcAft>
                <a:spcPts val="0"/>
              </a:spcAft>
              <a:buAutoNum type="arabicPeriod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Обнуление страховых взносов за 2 квартал 2020 года (ПФ РФ, ОМС, ФСС)</a:t>
            </a:r>
          </a:p>
          <a:p>
            <a:pPr marL="514350" lvl="0" indent="-514350" defTabSz="457200" fontAlgn="auto">
              <a:spcAft>
                <a:spcPts val="0"/>
              </a:spcAft>
              <a:buAutoNum type="arabicPeriod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Снижение налоговой базы для бизнеса, помогающего СОНКО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(в размере не более 1% выручки)</a:t>
            </a:r>
          </a:p>
          <a:p>
            <a:pPr marL="514350" lvl="0" indent="-514350" defTabSz="457200" fontAlgn="auto">
              <a:spcAft>
                <a:spcPts val="0"/>
              </a:spcAft>
              <a:buAutoNum type="arabicPeriod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Освобождение от налогов за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 квартал 2020 года </a:t>
            </a:r>
          </a:p>
          <a:p>
            <a:pPr lvl="0" algn="ctr" defTabSz="457200" fontAlgn="auto">
              <a:spcAft>
                <a:spcPts val="0"/>
              </a:spcAft>
              <a:defRPr/>
            </a:pP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Финансовая отчетность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71612"/>
            <a:ext cx="8102134" cy="42862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Состав финансовой отчетности: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sng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ОТЧЕТ о расходах, источником финансового обеспечения которых является Субсидия;</a:t>
            </a:r>
          </a:p>
          <a:p>
            <a:endParaRPr lang="ru-RU" sz="1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Реестр расходов на реализацию мероприятий социально значимого проекта + копии бухгалтерских документов</a:t>
            </a:r>
          </a:p>
          <a:p>
            <a:pPr>
              <a:buFontTx/>
              <a:buChar char="-"/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Срок предоставления отчетности: 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7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числа месяца, следующего за отчетным кварталом (по графику от ДВКП)</a:t>
            </a:r>
          </a:p>
          <a:p>
            <a:pPr>
              <a:buFontTx/>
              <a:buChar char="-"/>
            </a:pPr>
            <a:endParaRPr lang="ru-RU" sz="28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налитически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5316" y="0"/>
            <a:ext cx="637336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ест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0"/>
            <a:ext cx="66218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омашка реест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150" y="0"/>
            <a:ext cx="63016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5715040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ОТЧЁТ об исполнении бюджета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00174"/>
            <a:ext cx="8102134" cy="5214974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Ежемесячно до 6 числа месяца, следующего за отчетным</a:t>
            </a:r>
          </a:p>
          <a:p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Подпись руководителя и печать</a:t>
            </a:r>
          </a:p>
          <a:p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Отправляем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  <a:hlinkClick r:id="rId4"/>
              </a:rPr>
              <a:t>krivolapova@irkp31.ru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endParaRPr lang="en-US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u="sng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контактное лицо: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Криволапова Татьяна Григорьевна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(4722) 32-73-04</a:t>
            </a:r>
            <a:endParaRPr lang="ru-RU" sz="28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endParaRPr lang="ru-RU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 descr="Отчет ежемесячны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8640"/>
            <a:ext cx="8448675" cy="6467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тчет жемесячный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5852" y="0"/>
            <a:ext cx="715229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ВАЖНО!!!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71612"/>
            <a:ext cx="8102134" cy="42862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Предоставить ВСЕ копии подтверждающих документов по Реестру;</a:t>
            </a:r>
          </a:p>
          <a:p>
            <a:pPr marL="0" lvl="2"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Подтверждающие документы: «копия верна», подпись/расшифровка, печать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Все расчеты в безналичной форме;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Все расходы за счет субсидии – отдельные документы (раздельный учёт);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Никаких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предоплат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и оплат долгов за счет субсидии;</a:t>
            </a:r>
          </a:p>
          <a:p>
            <a:pPr lvl="2"/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2"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Расходование средств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 соответствии со СМЕТОЙ!!!</a:t>
            </a:r>
          </a:p>
          <a:p>
            <a:endParaRPr lang="ru-RU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Аналитическая отчетность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71612"/>
            <a:ext cx="8102134" cy="42862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Состав аналитической отчетности: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sng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Отчет о достижении значений показателей реализации мероприятий проекта (согласно </a:t>
            </a:r>
            <a:r>
              <a:rPr lang="ru-RU" sz="2800" b="1" dirty="0" smtClean="0"/>
              <a:t>Приложению 2 «Показатели результативности (результатов) предоставления субсидии)»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Подтверждающие документы</a:t>
            </a:r>
          </a:p>
          <a:p>
            <a:pPr>
              <a:buFontTx/>
              <a:buChar char="-"/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Срок предоставления отчетности: 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До </a:t>
            </a:r>
            <a:r>
              <a:rPr lang="ru-RU" sz="2800" b="1" dirty="0" smtClean="0">
                <a:solidFill>
                  <a:srgbClr val="FF0000"/>
                </a:solidFill>
              </a:rPr>
              <a:t>7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числа месяца, следующего за отчетным кварталом (по графику от ДВКП)</a:t>
            </a:r>
          </a:p>
          <a:p>
            <a:pPr>
              <a:buFontTx/>
              <a:buChar char="-"/>
            </a:pPr>
            <a:endParaRPr lang="ru-RU" sz="28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налитически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83468"/>
            <a:ext cx="9144000" cy="3891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ВАЖНО!!!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71612"/>
            <a:ext cx="8102134" cy="42862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Предоставить ВСЕ копии подтверждающих документов;</a:t>
            </a:r>
          </a:p>
          <a:p>
            <a:endParaRPr lang="ru-RU" sz="1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Подтверждающие документы: «копия верна», подпись/расшифровка, печать</a:t>
            </a:r>
          </a:p>
          <a:p>
            <a:endParaRPr lang="ru-RU" sz="1000" b="1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Мероприятия в 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 соответствии с Планом!!!</a:t>
            </a:r>
          </a:p>
          <a:p>
            <a:endParaRPr lang="ru-RU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419872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Куда обращаться?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71612"/>
            <a:ext cx="8102134" cy="42862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Департамент внутренней и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кадровой политики -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Управление информации и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социальных коммуникаций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Отдел по работе с общественными организациями</a:t>
            </a:r>
          </a:p>
          <a:p>
            <a:pPr algn="ctr"/>
            <a:endParaRPr lang="en-US" sz="28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(4722) 32-95-12</a:t>
            </a:r>
            <a:endParaRPr lang="en-US" sz="28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  <a:hlinkClick r:id="rId4"/>
              </a:rPr>
              <a:t>belnko31@mail.ru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endParaRPr lang="ru-RU" sz="28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endParaRPr lang="ru-RU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412776"/>
            <a:ext cx="4572000" cy="193899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ru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2000" smtClean="0">
                <a:hlinkClick r:id="rId5"/>
              </a:rPr>
              <a:t>https</a:t>
            </a:r>
            <a:r>
              <a:rPr lang="en-US" sz="2000" dirty="0" smtClean="0">
                <a:hlinkClick r:id="rId5"/>
              </a:rPr>
              <a:t>://nko31.ru/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2553</TotalTime>
  <Words>257</Words>
  <Application>Microsoft Office PowerPoint</Application>
  <PresentationFormat>Экран (4:3)</PresentationFormat>
  <Paragraphs>76</Paragraphs>
  <Slides>17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Грань</vt:lpstr>
      <vt:lpstr> Отчетность о целевом использовании средств региональной субсидии</vt:lpstr>
      <vt:lpstr>Меры поддержки СО НКО</vt:lpstr>
      <vt:lpstr>Меры поддержки СО НКО</vt:lpstr>
      <vt:lpstr>Меры поддержки СО НКО</vt:lpstr>
      <vt:lpstr>Финансовая отчетность</vt:lpstr>
      <vt:lpstr>Слайд 6</vt:lpstr>
      <vt:lpstr>Слайд 7</vt:lpstr>
      <vt:lpstr>Слайд 8</vt:lpstr>
      <vt:lpstr>ОТЧЁТ об исполнении бюджета</vt:lpstr>
      <vt:lpstr>Слайд 10</vt:lpstr>
      <vt:lpstr>Слайд 11</vt:lpstr>
      <vt:lpstr>ВАЖНО!!!</vt:lpstr>
      <vt:lpstr>Аналитическая отчетность</vt:lpstr>
      <vt:lpstr>Слайд 14</vt:lpstr>
      <vt:lpstr>ВАЖНО!!!</vt:lpstr>
      <vt:lpstr>Куда обращаться?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Пользователь Windows</cp:lastModifiedBy>
  <cp:revision>279</cp:revision>
  <dcterms:created xsi:type="dcterms:W3CDTF">2014-05-26T09:44:45Z</dcterms:created>
  <dcterms:modified xsi:type="dcterms:W3CDTF">2020-05-29T12:29:55Z</dcterms:modified>
</cp:coreProperties>
</file>