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55"/>
  </p:notesMasterIdLst>
  <p:handoutMasterIdLst>
    <p:handoutMasterId r:id="rId56"/>
  </p:handoutMasterIdLst>
  <p:sldIdLst>
    <p:sldId id="256" r:id="rId2"/>
    <p:sldId id="306" r:id="rId3"/>
    <p:sldId id="329" r:id="rId4"/>
    <p:sldId id="307" r:id="rId5"/>
    <p:sldId id="308" r:id="rId6"/>
    <p:sldId id="330" r:id="rId7"/>
    <p:sldId id="343" r:id="rId8"/>
    <p:sldId id="342" r:id="rId9"/>
    <p:sldId id="280" r:id="rId10"/>
    <p:sldId id="276" r:id="rId11"/>
    <p:sldId id="331" r:id="rId12"/>
    <p:sldId id="275" r:id="rId13"/>
    <p:sldId id="336" r:id="rId14"/>
    <p:sldId id="334" r:id="rId15"/>
    <p:sldId id="333" r:id="rId16"/>
    <p:sldId id="316" r:id="rId17"/>
    <p:sldId id="317" r:id="rId18"/>
    <p:sldId id="337" r:id="rId19"/>
    <p:sldId id="319" r:id="rId20"/>
    <p:sldId id="284" r:id="rId21"/>
    <p:sldId id="335" r:id="rId22"/>
    <p:sldId id="318" r:id="rId23"/>
    <p:sldId id="320" r:id="rId24"/>
    <p:sldId id="289" r:id="rId25"/>
    <p:sldId id="292" r:id="rId26"/>
    <p:sldId id="299" r:id="rId27"/>
    <p:sldId id="344" r:id="rId28"/>
    <p:sldId id="345" r:id="rId29"/>
    <p:sldId id="346" r:id="rId30"/>
    <p:sldId id="347" r:id="rId31"/>
    <p:sldId id="348" r:id="rId32"/>
    <p:sldId id="325" r:id="rId33"/>
    <p:sldId id="326" r:id="rId34"/>
    <p:sldId id="338" r:id="rId35"/>
    <p:sldId id="341" r:id="rId36"/>
    <p:sldId id="352" r:id="rId37"/>
    <p:sldId id="349" r:id="rId38"/>
    <p:sldId id="350" r:id="rId39"/>
    <p:sldId id="353" r:id="rId40"/>
    <p:sldId id="351" r:id="rId41"/>
    <p:sldId id="354" r:id="rId42"/>
    <p:sldId id="355" r:id="rId43"/>
    <p:sldId id="356" r:id="rId44"/>
    <p:sldId id="357" r:id="rId45"/>
    <p:sldId id="358" r:id="rId46"/>
    <p:sldId id="360" r:id="rId47"/>
    <p:sldId id="361" r:id="rId48"/>
    <p:sldId id="362" r:id="rId49"/>
    <p:sldId id="363" r:id="rId50"/>
    <p:sldId id="364" r:id="rId51"/>
    <p:sldId id="365" r:id="rId52"/>
    <p:sldId id="366" r:id="rId53"/>
    <p:sldId id="270" r:id="rId54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27" autoAdjust="0"/>
    <p:restoredTop sz="94472" autoAdjust="0"/>
  </p:normalViewPr>
  <p:slideViewPr>
    <p:cSldViewPr>
      <p:cViewPr varScale="1">
        <p:scale>
          <a:sx n="102" d="100"/>
          <a:sy n="102" d="100"/>
        </p:scale>
        <p:origin x="-228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202" y="-96"/>
      </p:cViewPr>
      <p:guideLst>
        <p:guide orient="horz" pos="3131"/>
        <p:guide pos="212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broo-vera@mail.ru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ru.wikipedia.org/wiki/%D0%A0%D0%B5%D1%86%D0%B8%D0%BF%D0%B8%D0%B5%D0%BD%D1%82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8%D0%BD%D1%82%D0%B5%D1%80%D0%BD%D0%B5%D1%82" TargetMode="External"/><Relationship Id="rId5" Type="http://schemas.openxmlformats.org/officeDocument/2006/relationships/hyperlink" Target="https://ru.wikipedia.org/wiki/%D0%94%D0%BE%D0%BD%D0%BE%D1%80" TargetMode="External"/><Relationship Id="rId4" Type="http://schemas.openxmlformats.org/officeDocument/2006/relationships/hyperlink" Target="https://ru.wikipedia.org/wiki/%D0%90%D0%BD%D0%B3%D0%BB%D0%B8%D0%B9%D1%81%D0%BA%D0%B8%D0%B9_%D1%8F%D0%B7%D1%8B%D0%BA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500034" y="1571612"/>
            <a:ext cx="7816382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Специальный конкурс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Фонда президентских грантов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 дополнительные источники финансирования для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на сайте: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https://</a:t>
            </a:r>
            <a:r>
              <a:rPr lang="ru-RU" sz="3800" b="1" dirty="0" err="1" smtClean="0">
                <a:solidFill>
                  <a:schemeClr val="accent2">
                    <a:lumMod val="75000"/>
                  </a:schemeClr>
                </a:solidFill>
              </a:rPr>
              <a:t>президентскиегранты.рф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Заявки в Фонд президентских грантов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16 июня – 15 июля(23:30)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рекомендовано подать не позднее 08.07.2020 г.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начало: не ранее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1 сентября 2020 г.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окончание: не позднее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31 декабря 2021 года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Зарегистрированы не позднее 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>15 июля 2019 года ;</a:t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При запросе грантов менее 500 тыс. рублей (кроме поддержки НКО) –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 позднее 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>15 января 2020 года;</a:t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находятся в процессе ликвидации, банкротства, по действием решения суда о приостановлении деятельности;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имеющие просроченной задолженности по налогам и иным платежам в бюджет более 1000 рублей;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имеют в учредителях государственные органы и органы местного самоуправления.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340768"/>
            <a:ext cx="84969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Организации, созданные государством, регионами, муниципальными образованиями, государственными органами и органами местного самоуправления;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Потребительские кооперативы и их объединения;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Политические партии;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Саморегулируемые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 (СРО);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Объединения работодателей;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Торгово-промышленные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Товарищества собственников жилья;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Адвокатские палаты, адвокатские образования;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Нотариальные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Общественно-государственные организации;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Микрофинансовые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</a:rPr>
              <a:t>Направления поддержки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6" descr="Направлен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857364"/>
            <a:ext cx="8124825" cy="430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Организация осуществляет в соответствии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 УСТАВОМ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один или несколько видов деятельности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соответствующих направлениям данного конкурса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ВАЖНО!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500042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</a:rPr>
              <a:t>Целевые группы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 descr="Целевые групп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1500174"/>
            <a:ext cx="7000875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428596" y="1142984"/>
            <a:ext cx="7456342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ТРЕБОВАНИЯ К ПРОЕКТУ: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1785926"/>
            <a:ext cx="7777163" cy="1211262"/>
          </a:xfrm>
          <a:prstGeom prst="roundRect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АКТУАЛЬНОСТЬ - причина, основания реализации проекта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3071810"/>
            <a:ext cx="7777163" cy="1211263"/>
          </a:xfrm>
          <a:prstGeom prst="roundRect">
            <a:avLst/>
          </a:prstGeom>
          <a:solidFill>
            <a:srgbClr val="74C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ВРЕМЯ – проект должен быть ограниченным по времени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357694"/>
            <a:ext cx="7802563" cy="1211263"/>
          </a:xfrm>
          <a:prstGeom prst="roundRect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РЕСУРСЫ – проект должен иметь четкое описание потребностей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98" y="5643578"/>
            <a:ext cx="7786688" cy="1211263"/>
          </a:xfrm>
          <a:prstGeom prst="roundRect">
            <a:avLst/>
          </a:prstGeom>
          <a:solidFill>
            <a:srgbClr val="3E7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ОЦЕНКА – четкие результаты, поддающимися анализу и осмыслению.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785926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ОБОСНОВАНИЕ СОЦИАЛЬНОЙ ЗНАЧИМОСТИ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2643182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 И ЗАДАЧИ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500438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МЕРОПРИЯТИЯ (МЕТОДЫ)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351349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521495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РЕЗУЛЬТАТЫ И КРИТЕРИИ ОЦЕНКИ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606586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(СМЕТА)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14422"/>
            <a:ext cx="2214578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21442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214686"/>
            <a:ext cx="2500330" cy="785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5214950"/>
            <a:ext cx="2714644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57884" y="6065837"/>
            <a:ext cx="2286016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4414" y="6065837"/>
            <a:ext cx="227960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357422" y="1571612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2279648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86116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500562" y="200024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255499">
            <a:off x="5713948" y="1835456"/>
            <a:ext cx="65259" cy="550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593618">
            <a:off x="3030376" y="1801255"/>
            <a:ext cx="45719" cy="59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143380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1.2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3214686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4143380"/>
            <a:ext cx="242889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29322" y="3214686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214546" y="4929198"/>
            <a:ext cx="2071702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896510" y="4610900"/>
            <a:ext cx="12081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3" idx="2"/>
          </p:cNvCxnSpPr>
          <p:nvPr/>
        </p:nvCxnSpPr>
        <p:spPr>
          <a:xfrm rot="5400000">
            <a:off x="6039653" y="4039396"/>
            <a:ext cx="279407" cy="20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2"/>
            <a:endCxn id="9" idx="0"/>
          </p:cNvCxnSpPr>
          <p:nvPr/>
        </p:nvCxnSpPr>
        <p:spPr>
          <a:xfrm rot="5400000">
            <a:off x="1875216" y="3089670"/>
            <a:ext cx="142876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  <a:endCxn id="21" idx="0"/>
          </p:cNvCxnSpPr>
          <p:nvPr/>
        </p:nvCxnSpPr>
        <p:spPr>
          <a:xfrm rot="5400000">
            <a:off x="1821637" y="4071941"/>
            <a:ext cx="1428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2"/>
            <a:endCxn id="22" idx="0"/>
          </p:cNvCxnSpPr>
          <p:nvPr/>
        </p:nvCxnSpPr>
        <p:spPr>
          <a:xfrm rot="16200000" flipH="1">
            <a:off x="4432296" y="3074982"/>
            <a:ext cx="1365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2"/>
            <a:endCxn id="24" idx="0"/>
          </p:cNvCxnSpPr>
          <p:nvPr/>
        </p:nvCxnSpPr>
        <p:spPr>
          <a:xfrm rot="16200000" flipH="1">
            <a:off x="6950485" y="2985684"/>
            <a:ext cx="136532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4" idx="2"/>
            <a:endCxn id="23" idx="0"/>
          </p:cNvCxnSpPr>
          <p:nvPr/>
        </p:nvCxnSpPr>
        <p:spPr>
          <a:xfrm rot="16200000" flipH="1">
            <a:off x="7129081" y="4057254"/>
            <a:ext cx="136531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0" idx="1"/>
            <a:endCxn id="12" idx="0"/>
          </p:cNvCxnSpPr>
          <p:nvPr/>
        </p:nvCxnSpPr>
        <p:spPr>
          <a:xfrm rot="10800000" flipV="1">
            <a:off x="2354218" y="5611031"/>
            <a:ext cx="931898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0" idx="3"/>
            <a:endCxn id="11" idx="0"/>
          </p:cNvCxnSpPr>
          <p:nvPr/>
        </p:nvCxnSpPr>
        <p:spPr>
          <a:xfrm>
            <a:off x="6000760" y="5611032"/>
            <a:ext cx="1000132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86116" y="4143380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ОБОСНОВАНИЕ СОЦИАЛЬНОЙ ЗНАЧИМОСТИ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14282" y="2214554"/>
            <a:ext cx="8501122" cy="3801745"/>
            <a:chOff x="214282" y="2214554"/>
            <a:chExt cx="8501122" cy="38017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14282" y="2214554"/>
              <a:ext cx="850112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1. Опишите проблему или ситуацию, которую нужно решить (снизить остроту)</a:t>
              </a:r>
              <a:endParaRPr lang="ru-RU" sz="2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4282" y="3071810"/>
              <a:ext cx="764386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2. Включите в описание данные статистики, социологических и других исследований, цитаты и официальную информацию, подтверждающие актуальность проблемы.</a:t>
              </a:r>
              <a:endParaRPr lang="ru-RU" sz="20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14282" y="4286256"/>
              <a:ext cx="68956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 smtClean="0"/>
                <a:t>3. Излагайте любую проблему просто, будьте конкретны</a:t>
              </a:r>
              <a:endParaRPr lang="ru-RU" sz="20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85720" y="5000636"/>
              <a:ext cx="750099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4. Укажите другие организации, которые уже занимались решением данной проблемы, и объясните, почему их усилия недостаточны для ее решения</a:t>
              </a:r>
              <a:endParaRPr lang="ru-RU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ОБОСНОВАНИЕ СОЦИАЛЬНОЙ ЗНАЧИМОСТИ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Безымянны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2984"/>
            <a:ext cx="9144000" cy="5103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Целевые группы</a:t>
            </a:r>
          </a:p>
        </p:txBody>
      </p:sp>
      <p:pic>
        <p:nvPicPr>
          <p:cNvPr id="9" name="Рисунок 8" descr="Целевые групп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571612"/>
            <a:ext cx="9144000" cy="4424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Цели Задач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957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РЕЗУЛЬТАТЫ (КРИТЕРИИ ОЦЕНКИ)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143116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 Перечислите ожидаемые результаты проекта с указанием их количественных и качественных характеристик, в т.ч. для Вашей НКО.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3929066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2. Индикаторы оценки могут быть субъективными и объективными. Субъективные - не поддающиеся количественному выражению, объективные - те, которые можно подсчитать.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КРИТЕРИИ ОЦЕНКИ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14488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Все приросты, которые можно посчитать </a:t>
            </a:r>
          </a:p>
          <a:p>
            <a:pPr marL="342900" indent="-342900"/>
            <a:r>
              <a:rPr lang="ru-RU" sz="2400" dirty="0" smtClean="0"/>
              <a:t>	(тиражи изданий, публикации в СМИ, проценты здоровых детей, число учебных часов, объем финансирования на определенные типы программ, число персонала, получившего дополнительное образование или квалификацию и т.п.)</a:t>
            </a:r>
          </a:p>
          <a:p>
            <a:pPr marL="342900" indent="-342900"/>
            <a:endParaRPr lang="ru-RU" sz="2400" dirty="0" smtClean="0"/>
          </a:p>
          <a:p>
            <a:pPr marL="342900" indent="-342900">
              <a:buAutoNum type="arabicPeriod" startAt="2"/>
            </a:pPr>
            <a:r>
              <a:rPr lang="ru-RU" sz="2400" dirty="0" smtClean="0"/>
              <a:t>Все снижения, которые можно подсчитать </a:t>
            </a:r>
          </a:p>
          <a:p>
            <a:pPr marL="342900" indent="-342900"/>
            <a:r>
              <a:rPr lang="ru-RU" sz="2400" dirty="0" smtClean="0"/>
              <a:t>	(сокращение числа семей, состоящих на учете как неблагополучные, снижение показателей заболеваемости, снижение темпов распространения социально обусловленных заболеваний и т.п.)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Форма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84167"/>
            <a:ext cx="9144000" cy="3289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КТО?</a:t>
            </a:r>
          </a:p>
          <a:p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ЧТО?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ДЛЯ КОГО?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ПОЧЕМУ ИМЕННО ТАК? </a:t>
            </a:r>
          </a:p>
        </p:txBody>
      </p:sp>
      <p:pic>
        <p:nvPicPr>
          <p:cNvPr id="8" name="Рисунок 7" descr="FA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307686"/>
            <a:ext cx="3643306" cy="2550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142852"/>
            <a:ext cx="2738785" cy="968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ОБРАТИТЕ ВНИМАНИЕ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142984"/>
            <a:ext cx="37861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1 цель – </a:t>
            </a:r>
            <a:br>
              <a:rPr lang="ru-RU" sz="2400" dirty="0" smtClean="0"/>
            </a:br>
            <a:r>
              <a:rPr lang="ru-RU" sz="2400" dirty="0" smtClean="0"/>
              <a:t>не более 5 задач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43372" y="1142984"/>
            <a:ext cx="4786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1 задачу – </a:t>
            </a:r>
            <a:br>
              <a:rPr lang="ru-RU" sz="2400" dirty="0" smtClean="0"/>
            </a:br>
            <a:r>
              <a:rPr lang="ru-RU" sz="2400" dirty="0" smtClean="0"/>
              <a:t>не менее 2 мероприятий</a:t>
            </a:r>
            <a:endParaRPr lang="ru-RU" sz="2400" dirty="0"/>
          </a:p>
        </p:txBody>
      </p:sp>
      <p:pic>
        <p:nvPicPr>
          <p:cNvPr id="13" name="Рисунок 12" descr="Мероприят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36050"/>
            <a:ext cx="9144000" cy="4921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ОБЩИЙ РЕЗУЛЬТАТ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1" y="4143380"/>
            <a:ext cx="338137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28662" y="1214422"/>
            <a:ext cx="866773" cy="80644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900" dirty="0"/>
          </a:p>
        </p:txBody>
      </p:sp>
      <p:grpSp>
        <p:nvGrpSpPr>
          <p:cNvPr id="2" name="Группа 4"/>
          <p:cNvGrpSpPr/>
          <p:nvPr/>
        </p:nvGrpSpPr>
        <p:grpSpPr>
          <a:xfrm>
            <a:off x="1071538" y="1285860"/>
            <a:ext cx="619630" cy="618787"/>
            <a:chOff x="-2844824" y="976722"/>
            <a:chExt cx="1224136" cy="1224136"/>
          </a:xfrm>
          <a:solidFill>
            <a:schemeClr val="bg1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2844824" y="1484784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>
            <a:xfrm rot="16200000">
              <a:off x="-2844824" y="1480778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000232" y="1142984"/>
            <a:ext cx="33218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КОМПЛЕКСНОГО </a:t>
            </a:r>
          </a:p>
          <a:p>
            <a:r>
              <a:rPr lang="ru-RU" sz="2800" b="1" dirty="0"/>
              <a:t>БЮДЖЕТА</a:t>
            </a:r>
          </a:p>
        </p:txBody>
      </p:sp>
      <p:sp>
        <p:nvSpPr>
          <p:cNvPr id="13" name="Пятиугольник 12"/>
          <p:cNvSpPr/>
          <p:nvPr/>
        </p:nvSpPr>
        <p:spPr>
          <a:xfrm rot="10800000">
            <a:off x="142844" y="2285992"/>
            <a:ext cx="8515350" cy="865187"/>
          </a:xfrm>
          <a:prstGeom prst="homePlate">
            <a:avLst/>
          </a:prstGeom>
          <a:solidFill>
            <a:schemeClr val="bg1">
              <a:alpha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 rot="10800000">
            <a:off x="142844" y="3357562"/>
            <a:ext cx="8515350" cy="1306513"/>
          </a:xfrm>
          <a:prstGeom prst="homePlate">
            <a:avLst>
              <a:gd name="adj" fmla="val 35764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5720" y="2143116"/>
            <a:ext cx="8358246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 rot="10800000">
            <a:off x="142844" y="4857760"/>
            <a:ext cx="8572560" cy="1646238"/>
          </a:xfrm>
          <a:prstGeom prst="homePlate">
            <a:avLst>
              <a:gd name="adj" fmla="val 30116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71472" y="2285992"/>
            <a:ext cx="79867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демонстрирует партнеру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продуманность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концепции проекта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42910" y="3429000"/>
            <a:ext cx="7848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показывает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прозрачность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вашей работы, отсутствие в проекте «двойного финансирования» и прочих нарушений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42910" y="4786322"/>
            <a:ext cx="80010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наличие нескольких источников финансирования доказывает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серьезность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вашего подхода к осуществлению проекта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( если вам удалось найти несколько партнеров для поддержки проекта, это значит, что вы фактически уже получили несколько рекомендаций, и не словах, а на деле)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928662" y="1214422"/>
            <a:ext cx="7119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БЮДЖЕТ СОСТАВЛЕН </a:t>
            </a:r>
            <a:r>
              <a:rPr lang="ru-RU" sz="3200" b="1" dirty="0">
                <a:solidFill>
                  <a:srgbClr val="00B050"/>
                </a:solidFill>
              </a:rPr>
              <a:t>ГРАМОТНО</a:t>
            </a:r>
            <a:r>
              <a:rPr lang="ru-RU" sz="2400" b="1" dirty="0"/>
              <a:t>, ЕСЛИ</a:t>
            </a:r>
            <a:r>
              <a:rPr lang="ru-RU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1857364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СООТВЕТСТВУЕТ ОПИСАТЕЛЬНОЙ ЧАСТИ ЗАЯВКИ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1857364"/>
            <a:ext cx="3952875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СУММА ДОСТАТОЧНА ДЛЯ ОБЕСПЕЧЕНИЯ ВСЕХ ВИДОВ РАБОТ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3143248"/>
            <a:ext cx="26638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ПОДРОБЕН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3143248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ДОНОРОМ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143248"/>
            <a:ext cx="28797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ИЗ ДРУГИХ ИСТОЧНИКОВ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4810" y="4357694"/>
            <a:ext cx="395287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ВИДЫ </a:t>
            </a:r>
            <a:r>
              <a:rPr lang="ru-RU" sz="1600" b="1" dirty="0" smtClean="0"/>
              <a:t>РАБОТ </a:t>
            </a:r>
            <a:r>
              <a:rPr lang="ru-RU" sz="1600" b="1" dirty="0"/>
              <a:t>НА БЕЗВОЗМЕЗДНОЙ ОСНОВЕ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4357694"/>
            <a:ext cx="3024188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УЧИТЫВАЕТ НАЛОГИ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57554" y="5500702"/>
            <a:ext cx="3024187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ОТДЕЛЕНА ОПЛАТА ТРУДА ОТ ПРОЧИХ ПРЯМЫХ РАСХОДОВ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3024187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НЕПРЯМЫЕ РАСХОДЫ, ЕСЛИ НУЖНО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00826" y="5500702"/>
            <a:ext cx="2447925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УЧИТЫВАЕТ ТЕКУЩИЙ УРОВЕНЬ ИНФЛЯЦИИ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86116" y="142852"/>
            <a:ext cx="4714908" cy="100013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НЕ ДОПУСКАЕТСЯ </a:t>
            </a:r>
            <a:br>
              <a:rPr lang="ru-RU" sz="3600" b="1" u="sng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осуществление за счет гранта следующих расходов: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44" y="1285860"/>
            <a:ext cx="90011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расходов, непосредственно не связанных с реализацией проекта;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приобретение недвижимого имущества (включая земельные участки); 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капитальное строительство новых зданий; 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приобретение алкогольной и табачной продукции, а также товаров, которые являются предметами роскоши; 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расходов, предусматривающих финансирование политических партий, кампаний и акций, подготовку и проведение митингов, демонстраций, пикетирований; 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погашение задолженности 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организации; 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уплату штрафов, пеней</a:t>
            </a:r>
          </a:p>
        </p:txBody>
      </p:sp>
      <p:pic>
        <p:nvPicPr>
          <p:cNvPr id="8" name="Рисунок 7" descr="bad-2282512_12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4714884"/>
            <a:ext cx="3208029" cy="2005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86116" y="142852"/>
            <a:ext cx="4714908" cy="100013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НЕ РЕКОМЕНДУЕТСЯ </a:t>
            </a:r>
            <a:br>
              <a:rPr lang="ru-RU" sz="3600" b="1" u="sng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осуществление за счет гранта следующих расходов: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44" y="1285860"/>
            <a:ext cx="75724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расходов на «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регрантинг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», в том числе благотворительные пожертвования в денежной форме; 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научные исследования; 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создание новых памятников, монументов; 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непредвиденных расходов, а также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недетализированных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«прочих расходов»; 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расходов на издание рукописей (при 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фактическом отсутствии иной деятельности 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 проекту).</a:t>
            </a:r>
          </a:p>
        </p:txBody>
      </p:sp>
      <p:pic>
        <p:nvPicPr>
          <p:cNvPr id="9" name="Рисунок 8" descr="2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3857636"/>
            <a:ext cx="3000364" cy="3000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86116" y="142852"/>
            <a:ext cx="4714908" cy="10001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Обратите внимание</a:t>
            </a:r>
            <a:endParaRPr lang="ru-RU" sz="3600" b="1" dirty="0" smtClean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44" y="1285860"/>
            <a:ext cx="75724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При заключении гражданско-правовых договоров </a:t>
            </a:r>
            <a:r>
              <a:rPr lang="ru-RU" sz="2000" b="1" u="sng" dirty="0" smtClean="0">
                <a:solidFill>
                  <a:schemeClr val="accent2">
                    <a:lumMod val="50000"/>
                  </a:schemeClr>
                </a:solidFill>
              </a:rPr>
              <a:t>можно включать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в сумму выплат:</a:t>
            </a: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компенсацию расходов на страхование жизни и здоровья исполнителя, 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проведение медицинских осмотров, исследований.</a:t>
            </a:r>
          </a:p>
        </p:txBody>
      </p:sp>
      <p:pic>
        <p:nvPicPr>
          <p:cNvPr id="8" name="Рисунок 7" descr="wlHprwFZ-Q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4286256"/>
            <a:ext cx="3518998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86116" y="142852"/>
            <a:ext cx="4714908" cy="10001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Обратите внимание</a:t>
            </a:r>
            <a:endParaRPr lang="ru-RU" sz="3600" b="1" dirty="0" smtClean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44" y="1285860"/>
            <a:ext cx="90011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В статью «Расходы на проведение мероприятий» можно включать:</a:t>
            </a: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приобретение</a:t>
            </a:r>
            <a:r>
              <a:rPr lang="ru-RU" sz="2000" dirty="0" smtClean="0"/>
              <a:t> </a:t>
            </a:r>
            <a:r>
              <a:rPr lang="ru-RU" sz="2000" b="1" u="sng" dirty="0" smtClean="0">
                <a:solidFill>
                  <a:srgbClr val="FF0000"/>
                </a:solidFill>
              </a:rPr>
              <a:t>средств индивидуальной защиты</a:t>
            </a:r>
            <a:r>
              <a:rPr lang="ru-RU" sz="2000" dirty="0" smtClean="0"/>
              <a:t>,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специальной одежды и обуви для обеспечения эпидемиологической безопасности при проведении мероприятий. 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Если в деятельности по проекту есть оказание прямой материальной помощи, такие расходы нужно учесть в этой статье.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u="sng" dirty="0" smtClean="0">
                <a:solidFill>
                  <a:schemeClr val="accent2">
                    <a:lumMod val="50000"/>
                  </a:schemeClr>
                </a:solidFill>
              </a:rPr>
              <a:t>В их числе расходы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на обеспечение бесплатным горячим питанием,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продуктовыми наборами,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одеждой, обувью,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предметами первой необходимости.</a:t>
            </a:r>
          </a:p>
        </p:txBody>
      </p:sp>
      <p:pic>
        <p:nvPicPr>
          <p:cNvPr id="9" name="Рисунок 8" descr="6b53533f840087e1c9f29dcd52757f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32" y="4429132"/>
            <a:ext cx="2428868" cy="2428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86116" y="142852"/>
            <a:ext cx="4714908" cy="10001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Обратите внимание</a:t>
            </a:r>
            <a:endParaRPr lang="ru-RU" sz="3600" b="1" dirty="0" smtClean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44" y="1285860"/>
            <a:ext cx="90011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В раздел бюджета «Прочие прямые расходы» можно включить: </a:t>
            </a: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страхование жизни и здоровья работников и добровольцев (волонтеров); 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проведение медицинских осмотров, исследований для команды проекта, добровольцев (волонтеров), привлеченных специалистов;</a:t>
            </a: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приобретение средств индивидуальной защиты, специальной одежды и обуви для команды проекта, добровольцев (волонтеров), привлеченных специалистов (если такие 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расходы не включены в раздел 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«Расходы на проведение мероприятий».</a:t>
            </a:r>
          </a:p>
        </p:txBody>
      </p:sp>
      <p:pic>
        <p:nvPicPr>
          <p:cNvPr id="8" name="Рисунок 7" descr="covi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4738694"/>
            <a:ext cx="3178959" cy="2119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и социальная значимость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Логическая связность и реализуемость проекта, соответствие мероприятий проекта его целям, задачам и результатам;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Инновационность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, уникальность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Соотношение планируемых расходов на реализацию проекта и его ожидаемых результатов, адекватность, измеримость и достижимость таких результатов;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Реалистичность бюджета проекта и обоснованность планируемых расходов на реализацию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Масштаб реализации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Собственный вклад организации и дополнительные ресурсы, привлекаемые на реализацию проекта, перспективы дальнейшего развития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Опыт организации по успешной реализации программ и проектов по соответствующему направлению деятельности;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Соответствие опыта и компетенций команды проекта планируемой деятельности;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Информационная открытость организации.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44" y="0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pic>
        <p:nvPicPr>
          <p:cNvPr id="7" name="Рисунок 6" descr="Критери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2162185"/>
            <a:ext cx="6286500" cy="2695575"/>
          </a:xfrm>
          <a:prstGeom prst="rect">
            <a:avLst/>
          </a:prstGeom>
        </p:spPr>
      </p:pic>
      <p:pic>
        <p:nvPicPr>
          <p:cNvPr id="9" name="Рисунок 8" descr="Критерии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4857774"/>
            <a:ext cx="6315075" cy="20002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Рисунок 14" descr="Шапк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43392" y="1128704"/>
            <a:ext cx="2857500" cy="1085850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4143372" y="5500702"/>
            <a:ext cx="2857520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4143372" y="3214686"/>
            <a:ext cx="2214578" cy="2143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4071934" y="3286124"/>
            <a:ext cx="2286016" cy="1428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071934" y="4643446"/>
            <a:ext cx="2214578" cy="2143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000496" y="4714884"/>
            <a:ext cx="2286016" cy="1428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3751257" y="5178437"/>
            <a:ext cx="500066" cy="15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4143372" y="6572272"/>
            <a:ext cx="571504" cy="285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Как показать опыт организации</a:t>
            </a:r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107504" y="1525429"/>
            <a:ext cx="849694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Правильно заполнять раздел </a:t>
            </a:r>
            <a:r>
              <a:rPr lang="ru-RU" sz="2000" b="1" u="sng" dirty="0" smtClean="0">
                <a:solidFill>
                  <a:schemeClr val="accent2">
                    <a:lumMod val="50000"/>
                  </a:schemeClr>
                </a:solidFill>
              </a:rPr>
              <a:t>«Организация-заявитель»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: виды деятельности, целевые группы, реализованные проекты, ресурсы, доходы, публикации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Правильно заполнять разделы </a:t>
            </a:r>
            <a:r>
              <a:rPr lang="ru-RU" sz="2000" b="1" u="sng" dirty="0" smtClean="0">
                <a:solidFill>
                  <a:schemeClr val="accent2">
                    <a:lumMod val="50000"/>
                  </a:schemeClr>
                </a:solidFill>
              </a:rPr>
              <a:t>«Руководитель проекта»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2000" b="1" u="sng" dirty="0" smtClean="0">
                <a:solidFill>
                  <a:schemeClr val="accent2">
                    <a:lumMod val="50000"/>
                  </a:schemeClr>
                </a:solidFill>
              </a:rPr>
              <a:t>«Команда проекта»: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опыт работы, дополнительные сведения, социальные сети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Вести </a:t>
            </a:r>
            <a:r>
              <a:rPr lang="ru-RU" sz="2000" b="1" u="sng" dirty="0" smtClean="0">
                <a:solidFill>
                  <a:schemeClr val="accent2">
                    <a:lumMod val="50000"/>
                  </a:schemeClr>
                </a:solidFill>
              </a:rPr>
              <a:t>сайт и социальные сети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: отражать деятельность, созвучную теме проекта на постоянной основе</a:t>
            </a:r>
          </a:p>
          <a:p>
            <a:pPr marL="457200" indent="-457200">
              <a:buFont typeface="+mj-lt"/>
              <a:buAutoNum type="arabicPeriod" startAt="3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 startAt="3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ctr"/>
            <a:r>
              <a:rPr lang="ru-RU" sz="2000" b="1" u="sng" dirty="0" smtClean="0">
                <a:solidFill>
                  <a:srgbClr val="FF0000"/>
                </a:solidFill>
              </a:rPr>
              <a:t>Заявка на бесплатный сайт: 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pPr marL="457200" indent="-457200"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broo-vera@mail.ru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Избегайте технических ошибок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1643050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Прикрепляйте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ПРАВИЛЬНЫЙ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48" y="3143248"/>
            <a:ext cx="3357586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Подписывает заявку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Руководитель из ЕГРЮЛ + печать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6248" y="1643050"/>
            <a:ext cx="350046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Заполните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ВСЕ-ВСЕ ОБЯЗАТЕЛЬНЫЕ Разделы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9124" y="4000504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заполняется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РУБЛЯХ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14480" y="5643578"/>
            <a:ext cx="507209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Проверьте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ОРФОГРАФИЮ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Меры поддержки СО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514350" lvl="0" indent="-514350" defTabSz="457200" fontAlgn="auto">
              <a:spcAft>
                <a:spcPts val="0"/>
              </a:spcAft>
              <a:defRPr/>
            </a:pPr>
            <a:r>
              <a:rPr lang="ru-RU" sz="2800" b="1" dirty="0" smtClean="0"/>
              <a:t>- Перенесены сроки отчетности в Минюст </a:t>
            </a:r>
            <a:br>
              <a:rPr lang="ru-RU" sz="2800" b="1" dirty="0" smtClean="0"/>
            </a:br>
            <a:r>
              <a:rPr lang="ru-RU" sz="2800" b="1" dirty="0" smtClean="0"/>
              <a:t>до 01.07.2020</a:t>
            </a:r>
          </a:p>
          <a:p>
            <a:pPr marL="514350" lvl="0" indent="-514350" defTabSz="457200" fontAlgn="auto">
              <a:spcAft>
                <a:spcPts val="0"/>
              </a:spcAft>
              <a:defRPr/>
            </a:pPr>
            <a:endParaRPr lang="ru-RU" sz="2800" b="1" dirty="0" smtClean="0"/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/>
              <a:t>Отменены проверки Минюста для ряда НКО</a:t>
            </a:r>
          </a:p>
          <a:p>
            <a:pPr marL="514350" lvl="0" indent="-514350" defTabSz="457200" fontAlgn="auto">
              <a:spcAft>
                <a:spcPts val="0"/>
              </a:spcAft>
              <a:defRPr/>
            </a:pPr>
            <a:endParaRPr lang="ru-RU" sz="2800" b="1" dirty="0" smtClean="0"/>
          </a:p>
          <a:p>
            <a:pPr marL="514350" lvl="0" indent="-514350" defTabSz="457200" fontAlgn="auto">
              <a:spcAft>
                <a:spcPts val="0"/>
              </a:spcAft>
              <a:defRPr/>
            </a:pPr>
            <a:r>
              <a:rPr lang="ru-RU" sz="2800" b="1" dirty="0" smtClean="0"/>
              <a:t>- Постановление Правительства РФ от 03.04.2020 № 439 «Об установлении требований к условиям и срокам отсрочки уплаты арендной платы по договорам аренды недвижимого имущества»</a:t>
            </a:r>
            <a:r>
              <a:rPr lang="en-US" sz="2800" b="1" dirty="0" smtClean="0"/>
              <a:t> (</a:t>
            </a:r>
            <a:r>
              <a:rPr lang="ru-RU" sz="2800" u="sng" dirty="0" smtClean="0"/>
              <a:t>заявление на сайте </a:t>
            </a:r>
            <a:r>
              <a:rPr lang="ru-RU" sz="2800" u="sng" dirty="0" err="1" smtClean="0"/>
              <a:t>Росимущества</a:t>
            </a:r>
            <a:r>
              <a:rPr lang="en-US" sz="2800" u="sng" dirty="0" smtClean="0"/>
              <a:t>)</a:t>
            </a:r>
            <a:endParaRPr lang="ru-RU" sz="2800" b="1" u="sng" dirty="0" smtClean="0"/>
          </a:p>
          <a:p>
            <a:pPr marL="514350" lvl="0" indent="-514350" algn="ctr" defTabSz="457200" fontAlgn="auto">
              <a:spcAft>
                <a:spcPts val="0"/>
              </a:spcAft>
              <a:buAutoNum type="arabicPeriod"/>
              <a:defRPr/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Меры поддержки СО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2800" b="1" u="sng" dirty="0" smtClean="0"/>
              <a:t>Постановление Правительства РФ от 02.04.2020 N 409 (ред. от 16.05.2020) "О мерах по обеспечению устойчивого развития экономики"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(вместе с </a:t>
            </a:r>
            <a:r>
              <a:rPr lang="ru-RU" sz="2800" b="1" u="sng" dirty="0" smtClean="0">
                <a:solidFill>
                  <a:srgbClr val="FF0000"/>
                </a:solidFill>
              </a:rPr>
              <a:t>"Правилами предоставления отсрочки (рассрочки) по уплате налогов, авансовых платежей по налогам и страховых взносов"</a:t>
            </a:r>
            <a:r>
              <a:rPr lang="ru-RU" sz="2800" dirty="0" smtClean="0"/>
              <a:t>) (с </a:t>
            </a:r>
            <a:r>
              <a:rPr lang="ru-RU" sz="2800" dirty="0" err="1" smtClean="0"/>
              <a:t>изм</a:t>
            </a:r>
            <a:r>
              <a:rPr lang="ru-RU" sz="2800" dirty="0" smtClean="0"/>
              <a:t>. и доп., вступ. в силу с 23.05.2020) Внимание! Отсрочка (рассрочка) по заявлениям, </a:t>
            </a:r>
            <a:br>
              <a:rPr lang="ru-RU" sz="2800" dirty="0" smtClean="0"/>
            </a:br>
            <a:r>
              <a:rPr lang="ru-RU" sz="2800" dirty="0" smtClean="0"/>
              <a:t>поданным до 24.04.2020, предоставляется </a:t>
            </a:r>
            <a:br>
              <a:rPr lang="ru-RU" sz="2800" dirty="0" smtClean="0"/>
            </a:br>
            <a:r>
              <a:rPr lang="ru-RU" sz="2800" dirty="0" smtClean="0"/>
              <a:t>в соответствии с редакцией Правил, </a:t>
            </a:r>
            <a:br>
              <a:rPr lang="ru-RU" sz="2800" dirty="0" smtClean="0"/>
            </a:br>
            <a:r>
              <a:rPr lang="ru-RU" sz="2800" dirty="0" smtClean="0"/>
              <a:t>действовавшей до указанной даты.   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Меры поддержки СО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514350" lvl="0" indent="-514350" algn="ctr" defTabSz="457200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Утвержден </a:t>
            </a:r>
            <a:r>
              <a:rPr lang="ru-RU" sz="2800" b="1" u="sng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принцип формирования </a:t>
            </a:r>
            <a:br>
              <a:rPr lang="ru-RU" sz="2800" b="1" u="sng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ru-RU" sz="2800" b="1" u="sng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реестра СОНКО </a:t>
            </a:r>
          </a:p>
          <a:p>
            <a:pPr marL="514350" lvl="0" indent="-514350" algn="ctr" defTabSz="457200" fontAlgn="auto">
              <a:spcAft>
                <a:spcPts val="0"/>
              </a:spcAft>
              <a:defRPr/>
            </a:pPr>
            <a:r>
              <a:rPr lang="ru-RU" sz="2800" dirty="0" smtClean="0"/>
              <a:t>(Постановление правительства РФ </a:t>
            </a:r>
            <a:br>
              <a:rPr lang="ru-RU" sz="2800" dirty="0" smtClean="0"/>
            </a:br>
            <a:r>
              <a:rPr lang="ru-RU" sz="2800" dirty="0" smtClean="0"/>
              <a:t>от 11 июня 2020 г. № 847)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Получатели грантов и субсидий;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Поставщики социальных услуг и ИОПУ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Религиозные организации (до 20.06.2020)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Образовательные организации (лицензия)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Благотворительные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Применяющие пониженный тариф страховых взносов</a:t>
            </a:r>
          </a:p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Меры поддержки СО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514350" lvl="0" indent="-514350" algn="ctr" defTabSz="457200" fontAlgn="auto">
              <a:spcAft>
                <a:spcPts val="0"/>
              </a:spcAft>
              <a:defRPr/>
            </a:pPr>
            <a:r>
              <a:rPr lang="ru-RU" sz="2800" dirty="0" smtClean="0"/>
              <a:t>Федеральный закон №172-ФЗ, </a:t>
            </a:r>
            <a:br>
              <a:rPr lang="ru-RU" sz="2800" dirty="0" smtClean="0"/>
            </a:br>
            <a:r>
              <a:rPr lang="ru-RU" sz="2800" dirty="0" smtClean="0"/>
              <a:t>вступил в силу с 08.06.2020 года</a:t>
            </a:r>
          </a:p>
          <a:p>
            <a:pPr marL="514350" lvl="0" indent="-514350" defTabSz="457200" fontAlgn="auto">
              <a:spcAft>
                <a:spcPts val="0"/>
              </a:spcAft>
              <a:defRPr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514350" lvl="0" indent="-514350" defTabSz="457200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- Обнуление страховых взносов за 2 квартал 2020 года (ПФ РФ, ОМС, ФСС)</a:t>
            </a:r>
          </a:p>
          <a:p>
            <a:pPr marL="514350" lvl="0" indent="-514350" defTabSz="457200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- Снижение налоговой базы для бизнеса, помогающего СОНКО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(в размере не более 1% выручки)</a:t>
            </a:r>
          </a:p>
          <a:p>
            <a:pPr marL="514350" lvl="0" indent="-514350" defTabSz="457200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- Освобождение от налогов за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 квартал 2020 года </a:t>
            </a:r>
          </a:p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Льготные кредиты СОНКО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sz="2800" dirty="0" smtClean="0"/>
              <a:t>Постановление Правительства РФ </a:t>
            </a:r>
            <a:br>
              <a:rPr lang="ru-RU" sz="2800" dirty="0" smtClean="0"/>
            </a:br>
            <a:r>
              <a:rPr lang="ru-RU" sz="2800" dirty="0" smtClean="0"/>
              <a:t>от 16 мая 2020 г. N 696</a:t>
            </a:r>
            <a:r>
              <a:rPr lang="ru-RU" sz="2800" b="1" dirty="0" smtClean="0"/>
              <a:t> </a:t>
            </a:r>
          </a:p>
          <a:p>
            <a:pPr marL="514350" lvl="0" indent="-514350" defTabSz="457200" fontAlgn="auto">
              <a:spcAft>
                <a:spcPts val="0"/>
              </a:spcAft>
              <a:defRPr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Сохранение 90% рабочих мест (на 01.06.2020) на конец каждого месяца до 01.03.2021 г.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Средняя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зп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не ниже МРОТ </a:t>
            </a:r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Не введена процедура банкротства</a:t>
            </a:r>
          </a:p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Дополнительные источники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525429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Сэкономленные взносы, налоги 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(согласовать целевые деньги)</a:t>
            </a:r>
          </a:p>
          <a:p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Пожертвования </a:t>
            </a:r>
          </a:p>
          <a:p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Специальный конкурс ФПГ</a:t>
            </a:r>
          </a:p>
          <a:p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Краудфандинг</a:t>
            </a:r>
          </a:p>
          <a:p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Иные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грантовые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конкурсы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Краудфандинг НКО:</a:t>
            </a:r>
          </a:p>
          <a:p>
            <a:pPr algn="ctr"/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nko31.ru</a:t>
            </a:r>
            <a:endParaRPr lang="ru-RU" sz="3200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571612"/>
            <a:ext cx="8858280" cy="500066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</a:pPr>
            <a:r>
              <a:rPr lang="ru-RU" sz="3600" b="1" dirty="0" err="1" smtClean="0"/>
              <a:t>Краудфа́ндинг</a:t>
            </a:r>
            <a:r>
              <a:rPr lang="ru-RU" sz="3600" dirty="0" smtClean="0"/>
              <a:t> </a:t>
            </a:r>
            <a:br>
              <a:rPr lang="ru-RU" sz="3600" dirty="0" smtClean="0"/>
            </a:br>
            <a:r>
              <a:rPr lang="ru-RU" sz="2800" dirty="0" smtClean="0"/>
              <a:t>(</a:t>
            </a:r>
            <a:r>
              <a:rPr lang="ru-RU" sz="2800" b="1" dirty="0" smtClean="0"/>
              <a:t>народное финансирование</a:t>
            </a:r>
            <a:r>
              <a:rPr lang="ru-RU" sz="2800" dirty="0" smtClean="0"/>
              <a:t>, от </a:t>
            </a:r>
            <a:r>
              <a:rPr lang="ru-RU" sz="2800" dirty="0" smtClean="0">
                <a:hlinkClick r:id="rId4" tooltip="Английский язык"/>
              </a:rPr>
              <a:t>англ.</a:t>
            </a:r>
            <a:r>
              <a:rPr lang="ru-RU" sz="2800" dirty="0" smtClean="0"/>
              <a:t> </a:t>
            </a:r>
            <a:r>
              <a:rPr lang="ru-RU" sz="2800" i="1" dirty="0" err="1" smtClean="0"/>
              <a:t>сrowd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funding</a:t>
            </a:r>
            <a:r>
              <a:rPr lang="ru-RU" sz="2800" dirty="0" smtClean="0"/>
              <a:t>, </a:t>
            </a:r>
            <a:r>
              <a:rPr lang="ru-RU" sz="2800" i="1" dirty="0" err="1" smtClean="0"/>
              <a:t>сrowd</a:t>
            </a:r>
            <a:r>
              <a:rPr lang="ru-RU" sz="2800" dirty="0" smtClean="0"/>
              <a:t> — «толпа», </a:t>
            </a:r>
            <a:r>
              <a:rPr lang="ru-RU" sz="2800" i="1" dirty="0" err="1" smtClean="0"/>
              <a:t>funding</a:t>
            </a:r>
            <a:r>
              <a:rPr lang="ru-RU" sz="2800" dirty="0" smtClean="0"/>
              <a:t> — «финансирование») </a:t>
            </a:r>
            <a:br>
              <a:rPr lang="ru-RU" sz="2800" dirty="0" smtClean="0"/>
            </a:br>
            <a:endParaRPr lang="ru-RU" sz="2800" dirty="0" smtClean="0"/>
          </a:p>
          <a:p>
            <a:pPr lvl="0" defTabSz="457200" fontAlgn="auto">
              <a:spcAft>
                <a:spcPts val="0"/>
              </a:spcAft>
            </a:pPr>
            <a:r>
              <a:rPr lang="ru-RU" sz="2800" dirty="0" smtClean="0"/>
              <a:t>— коллективное сотрудничество людей (</a:t>
            </a:r>
            <a:r>
              <a:rPr lang="ru-RU" sz="2800" dirty="0" smtClean="0">
                <a:hlinkClick r:id="rId5" tooltip="Донор"/>
              </a:rPr>
              <a:t>доноров</a:t>
            </a:r>
            <a:r>
              <a:rPr lang="ru-RU" sz="2800" dirty="0" smtClean="0"/>
              <a:t>), которые добровольно объединяют свои деньги или другие ресурсы вместе, как правило, через </a:t>
            </a:r>
            <a:r>
              <a:rPr lang="ru-RU" sz="2800" dirty="0" smtClean="0">
                <a:hlinkClick r:id="rId6" tooltip="Интернет"/>
              </a:rPr>
              <a:t>Интернет</a:t>
            </a:r>
            <a:r>
              <a:rPr lang="ru-RU" sz="2800" dirty="0" smtClean="0"/>
              <a:t>, чтобы поддержать усилия других людей или организаций (</a:t>
            </a:r>
            <a:r>
              <a:rPr lang="ru-RU" sz="2800" dirty="0" smtClean="0">
                <a:hlinkClick r:id="rId7"/>
              </a:rPr>
              <a:t>реципиентов</a:t>
            </a:r>
            <a:r>
              <a:rPr lang="ru-RU" sz="2800" dirty="0" smtClean="0"/>
              <a:t>)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Схема </a:t>
            </a:r>
            <a:r>
              <a:rPr lang="ru-RU" sz="2800" b="1" u="sng" dirty="0" err="1" smtClean="0">
                <a:solidFill>
                  <a:schemeClr val="accent2">
                    <a:lumMod val="50000"/>
                  </a:schemeClr>
                </a:solidFill>
              </a:rPr>
              <a:t>краудфандинговой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 платформы </a:t>
            </a: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nko31</a:t>
            </a:r>
          </a:p>
          <a:p>
            <a:pPr algn="ctr"/>
            <a:endParaRPr lang="ru-RU" sz="2800" dirty="0"/>
          </a:p>
        </p:txBody>
      </p:sp>
      <p:sp>
        <p:nvSpPr>
          <p:cNvPr id="6" name="Овал 5"/>
          <p:cNvSpPr/>
          <p:nvPr/>
        </p:nvSpPr>
        <p:spPr>
          <a:xfrm>
            <a:off x="0" y="1571612"/>
            <a:ext cx="2285984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НКО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285984" y="1857364"/>
            <a:ext cx="114300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3428992" y="1428736"/>
            <a:ext cx="2071702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ЦСИ «Вера»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357290" y="3357562"/>
            <a:ext cx="3929090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Благотворители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5984" y="1500174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проект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6357950" y="1643050"/>
            <a:ext cx="2643174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платформа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5072066" y="2071678"/>
            <a:ext cx="1571636" cy="14287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14" idx="6"/>
            <a:endCxn id="27" idx="2"/>
          </p:cNvCxnSpPr>
          <p:nvPr/>
        </p:nvCxnSpPr>
        <p:spPr>
          <a:xfrm>
            <a:off x="5500694" y="1893083"/>
            <a:ext cx="85725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500694" y="1428736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проект</a:t>
            </a:r>
            <a:endParaRPr lang="ru-RU" dirty="0"/>
          </a:p>
        </p:txBody>
      </p:sp>
      <p:cxnSp>
        <p:nvCxnSpPr>
          <p:cNvPr id="40" name="Прямая со стрелкой 39"/>
          <p:cNvCxnSpPr>
            <a:stCxn id="23" idx="6"/>
          </p:cNvCxnSpPr>
          <p:nvPr/>
        </p:nvCxnSpPr>
        <p:spPr>
          <a:xfrm flipV="1">
            <a:off x="5286380" y="2143116"/>
            <a:ext cx="1643074" cy="15359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23" idx="7"/>
          </p:cNvCxnSpPr>
          <p:nvPr/>
        </p:nvCxnSpPr>
        <p:spPr>
          <a:xfrm rot="5400000" flipH="1" flipV="1">
            <a:off x="4844445" y="1866774"/>
            <a:ext cx="1451479" cy="17184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286380" y="2428868"/>
            <a:ext cx="1207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Средства</a:t>
            </a:r>
            <a:endParaRPr lang="ru-RU" dirty="0"/>
          </a:p>
        </p:txBody>
      </p:sp>
      <p:cxnSp>
        <p:nvCxnSpPr>
          <p:cNvPr id="48" name="Прямая со стрелкой 47"/>
          <p:cNvCxnSpPr/>
          <p:nvPr/>
        </p:nvCxnSpPr>
        <p:spPr>
          <a:xfrm rot="16200000" flipH="1">
            <a:off x="6786578" y="2571744"/>
            <a:ext cx="1071570" cy="21431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/>
          <p:cNvSpPr/>
          <p:nvPr/>
        </p:nvSpPr>
        <p:spPr>
          <a:xfrm>
            <a:off x="6858016" y="3214686"/>
            <a:ext cx="2071702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ЦСИ «Вера»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58082" y="2428868"/>
            <a:ext cx="1207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Средства</a:t>
            </a:r>
            <a:endParaRPr lang="ru-RU" dirty="0"/>
          </a:p>
        </p:txBody>
      </p:sp>
      <p:sp>
        <p:nvSpPr>
          <p:cNvPr id="54" name="Овал 53"/>
          <p:cNvSpPr/>
          <p:nvPr/>
        </p:nvSpPr>
        <p:spPr>
          <a:xfrm>
            <a:off x="6643702" y="5715016"/>
            <a:ext cx="2285984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НКО</a:t>
            </a:r>
          </a:p>
        </p:txBody>
      </p:sp>
      <p:cxnSp>
        <p:nvCxnSpPr>
          <p:cNvPr id="56" name="Прямая со стрелкой 55"/>
          <p:cNvCxnSpPr/>
          <p:nvPr/>
        </p:nvCxnSpPr>
        <p:spPr>
          <a:xfrm rot="5400000">
            <a:off x="6625850" y="4875612"/>
            <a:ext cx="1571636" cy="10717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429256" y="4143380"/>
            <a:ext cx="2021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Средства +</a:t>
            </a:r>
            <a:br>
              <a:rPr lang="ru-RU" dirty="0" smtClean="0"/>
            </a:br>
            <a:r>
              <a:rPr lang="ru-RU" dirty="0" smtClean="0"/>
              <a:t>Соглашение </a:t>
            </a:r>
            <a:br>
              <a:rPr lang="ru-RU" dirty="0" smtClean="0"/>
            </a:br>
            <a:r>
              <a:rPr lang="ru-RU" dirty="0" smtClean="0"/>
              <a:t>о пожертвовании</a:t>
            </a:r>
            <a:endParaRPr lang="ru-RU" dirty="0"/>
          </a:p>
        </p:txBody>
      </p:sp>
      <p:sp>
        <p:nvSpPr>
          <p:cNvPr id="58" name="Овал 57"/>
          <p:cNvSpPr/>
          <p:nvPr/>
        </p:nvSpPr>
        <p:spPr>
          <a:xfrm>
            <a:off x="3857620" y="5500702"/>
            <a:ext cx="2071702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ЦСИ «Вера»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2" name="Прямая со стрелкой 61"/>
          <p:cNvCxnSpPr>
            <a:stCxn id="54" idx="2"/>
            <a:endCxn id="58" idx="6"/>
          </p:cNvCxnSpPr>
          <p:nvPr/>
        </p:nvCxnSpPr>
        <p:spPr>
          <a:xfrm rot="10800000">
            <a:off x="5929322" y="5965049"/>
            <a:ext cx="71438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929322" y="6072206"/>
            <a:ext cx="81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Отчет</a:t>
            </a:r>
            <a:endParaRPr lang="ru-RU" dirty="0"/>
          </a:p>
        </p:txBody>
      </p:sp>
      <p:sp>
        <p:nvSpPr>
          <p:cNvPr id="64" name="Овал 63"/>
          <p:cNvSpPr/>
          <p:nvPr/>
        </p:nvSpPr>
        <p:spPr>
          <a:xfrm>
            <a:off x="214282" y="5715016"/>
            <a:ext cx="2643174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платформа</a:t>
            </a:r>
          </a:p>
        </p:txBody>
      </p:sp>
      <p:cxnSp>
        <p:nvCxnSpPr>
          <p:cNvPr id="66" name="Прямая со стрелкой 65"/>
          <p:cNvCxnSpPr>
            <a:stCxn id="58" idx="2"/>
            <a:endCxn id="64" idx="6"/>
          </p:cNvCxnSpPr>
          <p:nvPr/>
        </p:nvCxnSpPr>
        <p:spPr>
          <a:xfrm rot="10800000">
            <a:off x="2857456" y="5965049"/>
            <a:ext cx="100016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928926" y="6143644"/>
            <a:ext cx="81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Отчет</a:t>
            </a:r>
            <a:endParaRPr lang="ru-RU" dirty="0"/>
          </a:p>
        </p:txBody>
      </p:sp>
      <p:cxnSp>
        <p:nvCxnSpPr>
          <p:cNvPr id="70" name="Прямая со стрелкой 69"/>
          <p:cNvCxnSpPr/>
          <p:nvPr/>
        </p:nvCxnSpPr>
        <p:spPr>
          <a:xfrm rot="5400000" flipH="1" flipV="1">
            <a:off x="1607331" y="4179091"/>
            <a:ext cx="1714512" cy="13573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64" idx="0"/>
          </p:cNvCxnSpPr>
          <p:nvPr/>
        </p:nvCxnSpPr>
        <p:spPr>
          <a:xfrm rot="5400000" flipH="1" flipV="1">
            <a:off x="1125108" y="4339827"/>
            <a:ext cx="1785950" cy="9644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214414" y="4500570"/>
            <a:ext cx="81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Отчет</a:t>
            </a:r>
            <a:endParaRPr lang="ru-RU" dirty="0"/>
          </a:p>
        </p:txBody>
      </p:sp>
      <p:cxnSp>
        <p:nvCxnSpPr>
          <p:cNvPr id="88" name="Прямая со стрелкой 87"/>
          <p:cNvCxnSpPr>
            <a:stCxn id="6" idx="4"/>
            <a:endCxn id="23" idx="0"/>
          </p:cNvCxnSpPr>
          <p:nvPr/>
        </p:nvCxnSpPr>
        <p:spPr>
          <a:xfrm rot="16200000" flipH="1">
            <a:off x="1589471" y="1625198"/>
            <a:ext cx="1285884" cy="21788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stCxn id="14" idx="4"/>
            <a:endCxn id="23" idx="0"/>
          </p:cNvCxnSpPr>
          <p:nvPr/>
        </p:nvCxnSpPr>
        <p:spPr>
          <a:xfrm rot="5400000">
            <a:off x="3393273" y="2285992"/>
            <a:ext cx="1000132" cy="11430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285984" y="2428868"/>
            <a:ext cx="1655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Продвижение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Примеры проектов</a:t>
            </a:r>
            <a:endParaRPr lang="ru-RU" sz="3200" dirty="0"/>
          </a:p>
        </p:txBody>
      </p:sp>
      <p:pic>
        <p:nvPicPr>
          <p:cNvPr id="6" name="Рисунок 5" descr="Закрыты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06" y="1433535"/>
            <a:ext cx="8696325" cy="521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Как подать проект</a:t>
            </a:r>
            <a:endParaRPr lang="ru-RU" sz="3200" dirty="0"/>
          </a:p>
        </p:txBody>
      </p:sp>
      <p:pic>
        <p:nvPicPr>
          <p:cNvPr id="6" name="Рисунок 5" descr="Крауд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571612"/>
            <a:ext cx="2945500" cy="2728919"/>
          </a:xfrm>
          <a:prstGeom prst="rect">
            <a:avLst/>
          </a:prstGeom>
        </p:spPr>
      </p:pic>
      <p:pic>
        <p:nvPicPr>
          <p:cNvPr id="7" name="Рисунок 6" descr="Заявка крауд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0430" y="1457070"/>
            <a:ext cx="4000528" cy="5258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Содержание проекта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1571612"/>
            <a:ext cx="79296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Название проекта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Краткое содержание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проекта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место реализации, цель и целевая группа, сумма к сбору (финансовая цель), срок реализации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Информация об организации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чем занимается, какие есть достижения, ссылка на сайт и группы в социальных сетях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Визуальные материалы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фото, видео, презентация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fb19ceb287cc4046a3a824ee7fdf186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1428736"/>
            <a:ext cx="1357322" cy="1491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Способы перевести средства</a:t>
            </a:r>
            <a:endParaRPr lang="ru-RU" sz="3200" dirty="0"/>
          </a:p>
        </p:txBody>
      </p:sp>
      <p:pic>
        <p:nvPicPr>
          <p:cNvPr id="9" name="Рисунок 8" descr="Способы оплат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8794" y="1500174"/>
            <a:ext cx="4700054" cy="498635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71670" y="2214554"/>
            <a:ext cx="121444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Отчет по проекту </a:t>
            </a:r>
            <a:r>
              <a:rPr lang="ru-RU" sz="3200" b="1" u="sng" dirty="0" err="1" smtClean="0">
                <a:solidFill>
                  <a:schemeClr val="accent2">
                    <a:lumMod val="50000"/>
                  </a:schemeClr>
                </a:solidFill>
              </a:rPr>
              <a:t>краудфандинга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1571612"/>
            <a:ext cx="14954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Фото</a:t>
            </a:r>
          </a:p>
        </p:txBody>
      </p:sp>
      <p:pic>
        <p:nvPicPr>
          <p:cNvPr id="9" name="Рисунок 8" descr="Лидер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357430"/>
            <a:ext cx="3381696" cy="20295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43372" y="1428736"/>
            <a:ext cx="4337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Описание с результатами</a:t>
            </a:r>
          </a:p>
        </p:txBody>
      </p:sp>
      <p:pic>
        <p:nvPicPr>
          <p:cNvPr id="13" name="Рисунок 12" descr="Описани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43306" y="2114558"/>
            <a:ext cx="5401250" cy="33861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4282" y="5786454"/>
            <a:ext cx="87769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Копии бухгалтерских документов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«Общее дело»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Фонд Потанина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556792"/>
            <a:ext cx="8496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Конкурс: </a:t>
            </a:r>
            <a:r>
              <a:rPr lang="ru-RU" sz="2400" dirty="0" smtClean="0"/>
              <a:t>с марта по сентябрь 2020 года </a:t>
            </a:r>
          </a:p>
          <a:p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400" b="1" dirty="0" smtClean="0"/>
              <a:t>Прием заявок: </a:t>
            </a:r>
            <a:r>
              <a:rPr lang="ru-RU" sz="2400" dirty="0" smtClean="0"/>
              <a:t>до 20 числа каждого месяца </a:t>
            </a:r>
            <a:br>
              <a:rPr lang="ru-RU" sz="2400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400" b="1" dirty="0" smtClean="0"/>
              <a:t>Экспертиза заявок</a:t>
            </a:r>
            <a:r>
              <a:rPr lang="en-US" sz="2400" dirty="0" smtClean="0"/>
              <a:t> - </a:t>
            </a:r>
            <a:r>
              <a:rPr lang="ru-RU" sz="2400" dirty="0" smtClean="0"/>
              <a:t>до 30 числа каждого месяца</a:t>
            </a:r>
            <a:br>
              <a:rPr lang="ru-RU" sz="2400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400" b="1" dirty="0" smtClean="0"/>
              <a:t>Объявление победителей -  </a:t>
            </a:r>
            <a:r>
              <a:rPr lang="ru-RU" sz="2400" dirty="0" smtClean="0"/>
              <a:t>не позднее 1 числа следующего месяца, </a:t>
            </a:r>
            <a:br>
              <a:rPr lang="ru-RU" sz="2400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400" b="1" dirty="0" smtClean="0"/>
              <a:t>Сумма гранта</a:t>
            </a:r>
            <a:r>
              <a:rPr lang="ru-RU" sz="2400" dirty="0" smtClean="0"/>
              <a:t> – до 1 миллиона рублей </a:t>
            </a:r>
          </a:p>
          <a:p>
            <a:endParaRPr lang="ru-RU" sz="800" b="1" dirty="0" smtClean="0"/>
          </a:p>
          <a:p>
            <a:r>
              <a:rPr lang="ru-RU" sz="2400" b="1" dirty="0" smtClean="0"/>
              <a:t>Период проекта:  </a:t>
            </a:r>
            <a:r>
              <a:rPr lang="ru-RU" sz="2400" dirty="0" smtClean="0"/>
              <a:t>не более 12 месяцев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400" b="1" dirty="0" smtClean="0"/>
              <a:t>Сфера Конкурса: </a:t>
            </a:r>
            <a:r>
              <a:rPr lang="ru-RU" sz="2400" dirty="0" smtClean="0"/>
              <a:t>сфера культуры ( в т.ч. Музейная), помощь незащищенным слоям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«Сильнее с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СиЭсЭс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»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фонд «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СиЭсЭс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556792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400" b="1" dirty="0" smtClean="0"/>
              <a:t>Прием заявок: </a:t>
            </a:r>
            <a:r>
              <a:rPr lang="ru-RU" sz="2400" dirty="0" smtClean="0"/>
              <a:t>с 1 июня по 31 июля 2020 года</a:t>
            </a:r>
            <a:br>
              <a:rPr lang="ru-RU" sz="2400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400" b="1" dirty="0" smtClean="0"/>
              <a:t>Экспертиза заявок</a:t>
            </a:r>
            <a:r>
              <a:rPr lang="en-US" sz="2400" dirty="0" smtClean="0"/>
              <a:t> – </a:t>
            </a:r>
            <a:r>
              <a:rPr lang="ru-RU" sz="2400" dirty="0" smtClean="0"/>
              <a:t>в несколько этапов</a:t>
            </a:r>
            <a:br>
              <a:rPr lang="ru-RU" sz="2400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2400" b="1" dirty="0" smtClean="0"/>
              <a:t>Сумма гранта</a:t>
            </a:r>
            <a:r>
              <a:rPr lang="ru-RU" sz="2400" dirty="0" smtClean="0"/>
              <a:t> –  до 12 000,0 т.р.</a:t>
            </a:r>
          </a:p>
          <a:p>
            <a:endParaRPr lang="ru-RU" sz="800" b="1" dirty="0" smtClean="0"/>
          </a:p>
          <a:p>
            <a:r>
              <a:rPr lang="ru-RU" sz="2400" b="1" dirty="0" smtClean="0"/>
              <a:t>Период проекта: </a:t>
            </a:r>
            <a:r>
              <a:rPr lang="ru-RU" sz="2400" dirty="0" smtClean="0"/>
              <a:t>в пределах 01.10.2020 – 31.12.2021</a:t>
            </a:r>
          </a:p>
          <a:p>
            <a:endParaRPr lang="ru-RU" sz="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400" b="1" dirty="0" smtClean="0"/>
              <a:t>Сфера Конкурса: </a:t>
            </a:r>
            <a:r>
              <a:rPr lang="ru-RU" sz="2400" dirty="0" smtClean="0"/>
              <a:t>в сфере детства и помощи людям с ограниченными возможностями</a:t>
            </a:r>
          </a:p>
          <a:p>
            <a:endParaRPr lang="ru-RU" sz="800" dirty="0" smtClean="0"/>
          </a:p>
          <a:p>
            <a:r>
              <a:rPr lang="ru-RU" sz="2400" b="1" dirty="0" smtClean="0"/>
              <a:t>Участники: </a:t>
            </a:r>
            <a:r>
              <a:rPr lang="ru-RU" sz="2400" dirty="0" smtClean="0"/>
              <a:t>НКО , занимающиеся решением острых проблем детей и людей с ОВЗ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3286116" y="0"/>
            <a:ext cx="4714908" cy="9286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Помощь пожилым и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взрослым 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инвалидностью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фонд «КАФ»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1428736"/>
            <a:ext cx="6929454" cy="70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Программа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«Фонд быстрого реагирования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для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поддержки НКО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контексте COVID-19»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2" y="2357429"/>
          <a:ext cx="7429552" cy="2590500"/>
        </p:xfrm>
        <a:graphic>
          <a:graphicData uri="http://schemas.openxmlformats.org/drawingml/2006/table">
            <a:tbl>
              <a:tblPr/>
              <a:tblGrid>
                <a:gridCol w="4002302"/>
                <a:gridCol w="3427250"/>
              </a:tblGrid>
              <a:tr h="7745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Прием заявок на Конкурс</a:t>
                      </a:r>
                      <a:endParaRPr lang="ru-RU" sz="1600" b="1" dirty="0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 22 июня 2020 г., </a:t>
                      </a:r>
                      <a:endParaRPr lang="ru-RU" sz="1600" b="1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еженедельно - с понедельника по среду</a:t>
                      </a:r>
                      <a:endParaRPr lang="ru-RU" sz="1600" b="1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Экспертиза заявок </a:t>
                      </a:r>
                      <a:endParaRPr lang="ru-RU" sz="1600" b="1" dirty="0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 22 июня 2020 г., еженедельно </a:t>
                      </a:r>
                      <a:endParaRPr lang="ru-RU" sz="1600" b="1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2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Объявление победителей Конкурса</a:t>
                      </a:r>
                      <a:endParaRPr lang="ru-RU" sz="1600" b="1" dirty="0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 01 июля 2020, еженедельно по средам</a:t>
                      </a:r>
                      <a:endParaRPr lang="ru-RU" sz="1600" b="1" dirty="0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8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Заключение договоров целевого поступления-пожертвования с НКО – победителем Конкурса	</a:t>
                      </a:r>
                      <a:endParaRPr lang="ru-RU" sz="1600" b="1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в течение двух недель после объявления НКО </a:t>
                      </a:r>
                      <a:r>
                        <a:rPr lang="ru-RU" sz="1600" b="0" dirty="0" smtClean="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– победителей Конкурса</a:t>
                      </a:r>
                      <a:endParaRPr lang="ru-RU" sz="1600" b="1" dirty="0">
                        <a:solidFill>
                          <a:srgbClr val="00008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928662" y="5072074"/>
            <a:ext cx="62151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рамках конкурса будет профинансирована текущая уставная непредпринимательская деятельность организаций, направленная на поддержку целевых групп Конкурса в условиях пандемии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GB" dirty="0" smtClean="0"/>
              <a:t>COVID</a:t>
            </a:r>
            <a:r>
              <a:rPr lang="ru-RU" dirty="0" smtClean="0"/>
              <a:t>-19 и ее последствий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63121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1552</TotalTime>
  <Words>1301</Words>
  <Application>Microsoft Office PowerPoint</Application>
  <PresentationFormat>Экран (4:3)</PresentationFormat>
  <Paragraphs>324</Paragraphs>
  <Slides>53</Slides>
  <Notes>42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Грань</vt:lpstr>
      <vt:lpstr> Специальный конкурс  Фонда президентских грантов  и дополнительные источники финансирования для НКО</vt:lpstr>
      <vt:lpstr> Подача заявок осуществляется на сайте:   https://президентскиегранты.рф   </vt:lpstr>
      <vt:lpstr>Срок подачи заявок:  16 июня – 15 июля(23:30) рекомендовано подать не позднее 08.07.2020 г.  Срок реализации проекта:  начало: не ранее  1 сентября 2020 г. окончание: не позднее  31 декабря 2021 года  </vt:lpstr>
      <vt:lpstr>- Зарегистрированы не позднее 15 июля 2019 года ;  - При запросе грантов менее 500 тыс. рублей (кроме поддержки НКО) –  не позднее 15 января 2020 года;  - не находятся в процессе ликвидации, банкротства, по действием решения суда о приостановлении деятельности;  - не имеющие просроченной задолженности по налогам и иным платежам в бюджет более 1000 рублей;  - не имеют в учредителях государственные органы и органы местного самоуправления.</vt:lpstr>
      <vt:lpstr>Слайд 5</vt:lpstr>
      <vt:lpstr>Слайд 6</vt:lpstr>
      <vt:lpstr>   Организация осуществляет в соответствии   С УСТАВОМ  один или несколько видов деятельности,   соответствующих направлениям данного конкурса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Меры поддержки СО НКО</vt:lpstr>
      <vt:lpstr>Меры поддержки СО НКО</vt:lpstr>
      <vt:lpstr>Меры поддержки СО НКО</vt:lpstr>
      <vt:lpstr>Меры поддержки СО НКО</vt:lpstr>
      <vt:lpstr>Льготные кредиты СОНКО</vt:lpstr>
      <vt:lpstr>Дополнительные источники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«Общее дело» Фонд Потанина</vt:lpstr>
      <vt:lpstr>«Сильнее с СиЭсЭс»   фонд «СиЭсЭс»</vt:lpstr>
      <vt:lpstr>Слайд 52</vt:lpstr>
      <vt:lpstr>Слайд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Пользователь Windows</cp:lastModifiedBy>
  <cp:revision>208</cp:revision>
  <dcterms:created xsi:type="dcterms:W3CDTF">2014-05-26T09:44:45Z</dcterms:created>
  <dcterms:modified xsi:type="dcterms:W3CDTF">2020-06-19T06:30:31Z</dcterms:modified>
</cp:coreProperties>
</file>