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44"/>
  </p:notesMasterIdLst>
  <p:handoutMasterIdLst>
    <p:handoutMasterId r:id="rId45"/>
  </p:handoutMasterIdLst>
  <p:sldIdLst>
    <p:sldId id="256" r:id="rId2"/>
    <p:sldId id="306" r:id="rId3"/>
    <p:sldId id="368" r:id="rId4"/>
    <p:sldId id="369" r:id="rId5"/>
    <p:sldId id="370" r:id="rId6"/>
    <p:sldId id="371" r:id="rId7"/>
    <p:sldId id="372" r:id="rId8"/>
    <p:sldId id="374" r:id="rId9"/>
    <p:sldId id="373" r:id="rId10"/>
    <p:sldId id="375" r:id="rId11"/>
    <p:sldId id="376" r:id="rId12"/>
    <p:sldId id="386" r:id="rId13"/>
    <p:sldId id="377" r:id="rId14"/>
    <p:sldId id="387" r:id="rId15"/>
    <p:sldId id="388" r:id="rId16"/>
    <p:sldId id="389" r:id="rId17"/>
    <p:sldId id="390" r:id="rId18"/>
    <p:sldId id="378" r:id="rId19"/>
    <p:sldId id="379" r:id="rId20"/>
    <p:sldId id="391" r:id="rId21"/>
    <p:sldId id="380" r:id="rId22"/>
    <p:sldId id="392" r:id="rId23"/>
    <p:sldId id="381" r:id="rId24"/>
    <p:sldId id="393" r:id="rId25"/>
    <p:sldId id="382" r:id="rId26"/>
    <p:sldId id="383" r:id="rId27"/>
    <p:sldId id="384" r:id="rId28"/>
    <p:sldId id="394" r:id="rId29"/>
    <p:sldId id="395" r:id="rId30"/>
    <p:sldId id="399" r:id="rId31"/>
    <p:sldId id="400" r:id="rId32"/>
    <p:sldId id="385" r:id="rId33"/>
    <p:sldId id="396" r:id="rId34"/>
    <p:sldId id="397" r:id="rId35"/>
    <p:sldId id="401" r:id="rId36"/>
    <p:sldId id="402" r:id="rId37"/>
    <p:sldId id="403" r:id="rId38"/>
    <p:sldId id="329" r:id="rId39"/>
    <p:sldId id="398" r:id="rId40"/>
    <p:sldId id="307" r:id="rId41"/>
    <p:sldId id="367" r:id="rId42"/>
    <p:sldId id="270" r:id="rId43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27" autoAdjust="0"/>
    <p:restoredTop sz="94472" autoAdjust="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202" y="-96"/>
      </p:cViewPr>
      <p:guideLst>
        <p:guide orient="horz" pos="3131"/>
        <p:guide pos="212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2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/>
          <a:lstStyle>
            <a:lvl1pPr algn="r">
              <a:defRPr sz="1200"/>
            </a:lvl1pPr>
          </a:lstStyle>
          <a:p>
            <a:fld id="{E8CDED82-2821-45B5-B4F3-B8923A2F457F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4"/>
            <a:ext cx="2929837" cy="497125"/>
          </a:xfrm>
          <a:prstGeom prst="rect">
            <a:avLst/>
          </a:prstGeom>
        </p:spPr>
        <p:txBody>
          <a:bodyPr vert="horz" lIns="92391" tIns="46195" rIns="92391" bIns="46195" rtlCol="0" anchor="b"/>
          <a:lstStyle>
            <a:lvl1pPr algn="r">
              <a:defRPr sz="1200"/>
            </a:lvl1pPr>
          </a:lstStyle>
          <a:p>
            <a:fld id="{900564B0-BE12-41AB-AFB7-2ECF455F20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255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4210-9711-431D-86B9-301A399D3250}" type="datetimeFigureOut">
              <a:rPr lang="ru-RU" smtClean="0"/>
              <a:pPr/>
              <a:t>23.07.2020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3251"/>
            <a:ext cx="5409562" cy="447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1A24-EB8B-4EB4-92EB-7A88A1930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8571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641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4A11CF-035C-437F-9E5C-5CB66EDE648B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5C87-7871-45C7-955D-7EDBFB8256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6991315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1FDE3-7643-4703-AD8F-194DB1E523B9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31B-406C-41AC-905D-70484EFB071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6508682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D693D4-9B3B-438B-96C1-16FC9AC556D7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82B8-51C4-4BA4-882B-A9D5EAD0812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0042157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AB1482-8594-4210-80B2-21FCAA89347D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C9DC-AC94-454B-B2ED-D5F422C76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813863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CAADE-AB2A-440E-9675-7EA826B582F2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9522-1C96-47AD-8389-12D85A431D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426848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64A47E-FDE8-4182-9907-F6AE94DAEE33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17E88-342D-48B6-90AE-E0EF758327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07193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B99CA7-09C9-42FC-B47D-59A098D00A7C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8AA2-F057-42CF-A878-970264ED77F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0691981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360874-AF1A-41E6-9AD2-BDBEFD4EBA3B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69C3-42C2-4378-9F5B-19ED83BDD1A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33134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D2FE5-BB8A-4552-BE93-D6F8317995EB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2F53-2EA7-4C42-93ED-D7E199073D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8260487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8877A-A765-42DA-A8A9-82E341A92360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44915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1D65-8B6B-42C0-AEE9-6A865BBD49CA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3731910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E4A091-0058-4F04-B686-EB248ECE4F56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318243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57ED7-F089-4BB6-AC48-588BB784D760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710890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9DB8C-9D4D-4237-A5E2-18FE1F42B637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138403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6DCA3-4D94-4E86-A2ED-85E0FDD8737B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D0F6-1159-40EC-BEC5-5CD85A8072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713395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6C3A6-550F-45AF-8041-A7CD0C63D83C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01DF0-3B37-4BD8-A008-451529F7093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89408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FCD72F-7D19-43D9-9C59-03D73A943DD7}" type="datetime1">
              <a:rPr lang="ru-RU" smtClean="0"/>
              <a:pPr>
                <a:defRPr/>
              </a:pPr>
              <a:t>23.07.2020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5B3A61-DDA9-45E2-82BD-05B8130729B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261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transition/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elnko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500034" y="1571612"/>
            <a:ext cx="7816382" cy="42862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ЗАЯВКА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 региональную субсидию в электронном виде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85720" y="1340768"/>
            <a:ext cx="7998206" cy="482453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Подача заявок осуществляется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на сайте: </a:t>
            </a:r>
            <a:b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4000" dirty="0" smtClean="0">
                <a:hlinkClick r:id="rId3"/>
              </a:rPr>
              <a:t>https://belnko.ru/</a:t>
            </a:r>
            <a:r>
              <a:rPr lang="en-US" sz="4000" dirty="0" smtClean="0"/>
              <a:t> 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Заявки на региональную субсидию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Регистрация на портале 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belnko.ru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85860"/>
            <a:ext cx="9144000" cy="538227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Регистрация на портале 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belnko.ru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43050"/>
            <a:ext cx="9144000" cy="506380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Регистрация на портале 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belnko.ru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042" y="1426728"/>
            <a:ext cx="6072230" cy="54312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Регистрация на портале 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belnko.ru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1428736"/>
            <a:ext cx="5731817" cy="516814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Регистрация на портале 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belnko.ru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 descr="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7053"/>
            <a:ext cx="9144000" cy="545094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Регистрация на портале </a:t>
            </a: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belnko.ru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14488"/>
            <a:ext cx="9144000" cy="552159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Кто должен регистрироваться?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467544" y="1340768"/>
            <a:ext cx="7816382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Регистрируется на сайте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belnko.ru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 создает заявку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Руководитель организации </a:t>
            </a:r>
            <a:b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(по ЕГРЮЛ),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используя</a:t>
            </a:r>
            <a:r>
              <a:rPr kumimoji="0" lang="ru-RU" sz="3600" b="1" i="0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свой </a:t>
            </a:r>
            <a:r>
              <a:rPr kumimoji="0" lang="ru-RU" sz="3600" b="1" i="0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аккаунт</a:t>
            </a:r>
            <a:r>
              <a:rPr kumimoji="0" lang="ru-RU" sz="3600" b="1" i="0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 сайте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Г</a:t>
            </a:r>
            <a:r>
              <a:rPr kumimoji="0" lang="ru-RU" sz="3600" b="1" i="0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осуслуги</a:t>
            </a:r>
            <a:r>
              <a:rPr kumimoji="0" lang="ru-RU" sz="2800" b="1" i="0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Как подаётся заявка?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467544" y="1340768"/>
            <a:ext cx="7816382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marR="0" lvl="0" indent="-74295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Заполнить в электронном виде все разделы формы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заявки</a:t>
            </a:r>
            <a:endParaRPr lang="en-US" sz="36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marR="0" lvl="0" indent="-74295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ru-RU" sz="36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marR="0" lvl="0" indent="-74295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Прикрепить все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необходимые документы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формате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PDF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заявки 1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«Общие сведения»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467544" y="1340768"/>
            <a:ext cx="7816382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 подразделе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"Заголовок"- 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пишем наименование полное наименование НКО, согласно </a:t>
            </a:r>
            <a:r>
              <a:rPr lang="ru-RU" sz="3600" u="sng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Уставу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;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36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 подразделе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"Категория"-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выбираем направление проекта; </a:t>
            </a:r>
          </a:p>
          <a:p>
            <a:pPr marL="742950" lvl="0" indent="-742950" algn="ctr" defTabSz="457200" fontAlgn="auto">
              <a:spcAft>
                <a:spcPts val="0"/>
              </a:spcAft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 descr="9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76" y="5286388"/>
            <a:ext cx="3143224" cy="15716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заявки 1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«Общие сведения»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1142976" y="1697928"/>
            <a:ext cx="6929486" cy="51600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заявки 1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«Общие сведения»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Подраздел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«Данные НКО»:</a:t>
            </a:r>
          </a:p>
          <a:p>
            <a:pPr marL="742950" lvl="0" indent="-742950" defTabSz="457200" fontAlgn="auto">
              <a:spcAft>
                <a:spcPts val="0"/>
              </a:spcAft>
            </a:pPr>
            <a:endParaRPr lang="ru-RU" sz="2000" b="1" dirty="0" smtClean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Название НКО,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ИНН,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Руководитель НКО,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Территория ведения деятельности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Юридический адрес,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Фактический адрес,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Контактный телефон,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email</a:t>
            </a: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endParaRPr lang="en-US" sz="2000" b="1" dirty="0" smtClean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Члены </a:t>
            </a: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НКО (физ.лица) –количество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Члены НКО (юр.лица)- количество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Основные виды деятельности- в соответствии с Уставом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Общее количество штатных сотрудников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Количество добровольцев в организации</a:t>
            </a:r>
          </a:p>
        </p:txBody>
      </p:sp>
      <p:pic>
        <p:nvPicPr>
          <p:cNvPr id="6" name="Рисунок 5" descr="fb19ceb287cc4046a3a824ee7fdf186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08" y="1785926"/>
            <a:ext cx="2428892" cy="266870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заявки 1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«Общие сведения»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785786" y="1629127"/>
            <a:ext cx="7143800" cy="52288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заявки 1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«Общие сведения»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714348" y="1491525"/>
            <a:ext cx="7143800" cy="53664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заявки 1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«Общие сведения»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857224" y="1279847"/>
            <a:ext cx="6715172" cy="54352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заявки 1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«Общие сведения»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857224" y="1422723"/>
            <a:ext cx="7000924" cy="54352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заявки 1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«Общие сведения»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Подраздел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«Данные НКО»:</a:t>
            </a:r>
          </a:p>
          <a:p>
            <a:pPr marL="742950" lvl="0" indent="-742950" defTabSz="457200" fontAlgn="auto">
              <a:spcAft>
                <a:spcPts val="0"/>
              </a:spcAft>
            </a:pPr>
            <a:endParaRPr lang="ru-RU" sz="2000" b="1" dirty="0" smtClean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Взносы учредителей,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Гранты и пожертвования юр.лиц.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Пожертвования физ.лиц,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Средства Федерального бюджета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Средства местного бюджета (муниципального)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Иные поступления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Ресурсы НКО- указывайте помещения, добровольцев и </a:t>
            </a:r>
            <a:r>
              <a:rPr lang="ru-RU" sz="2000" b="1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тд</a:t>
            </a: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Опыт работы - указывайте работу с целевой аудитории 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Информация об участии в других конкурсов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Группа в соц. Сетях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Сайт организации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Банковские реквизиты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подраздел "Проект"- «Добавить проект»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Наименование проекта; </a:t>
            </a:r>
          </a:p>
          <a:p>
            <a:pPr marL="742950" lvl="0" indent="-742950" defTabSz="457200" fontAlgn="auto">
              <a:spcAft>
                <a:spcPts val="0"/>
              </a:spcAft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Приоритетное направление проекта (выбрать из списка); </a:t>
            </a:r>
          </a:p>
          <a:p>
            <a:pPr marL="742950" lvl="0" indent="-742950" defTabSz="457200" fontAlgn="auto">
              <a:spcAft>
                <a:spcPts val="0"/>
              </a:spcAft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Руководитель НКО; </a:t>
            </a:r>
          </a:p>
          <a:p>
            <a:pPr marL="742950" lvl="0" indent="-742950" defTabSz="457200" fontAlgn="auto">
              <a:spcAft>
                <a:spcPts val="0"/>
              </a:spcAft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 решение какой проблемы направлен проект (актуальность проекта) </a:t>
            </a:r>
          </a:p>
          <a:p>
            <a:pPr marL="742950" lvl="0" indent="-742950" defTabSz="457200" fontAlgn="auto">
              <a:spcAft>
                <a:spcPts val="0"/>
              </a:spcAft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Цель проекта (по методике постановки задач по SMART: конкретна, измерима, достижима, актуальна, ограничена по срокам); </a:t>
            </a:r>
          </a:p>
          <a:p>
            <a:pPr marL="742950" lvl="0" indent="-742950" defTabSz="457200" fontAlgn="auto">
              <a:spcAft>
                <a:spcPts val="0"/>
              </a:spcAft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Задачи проекта (шаги, которые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необходимо выполнить, чтобы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достичь цели); </a:t>
            </a:r>
          </a:p>
        </p:txBody>
      </p:sp>
      <p:pic>
        <p:nvPicPr>
          <p:cNvPr id="6" name="Рисунок 5" descr="kisspng-computer-icons-project-management-clip-art-idea-5ac84b1967b048.24878082152307586542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4381511"/>
            <a:ext cx="2786050" cy="247648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подраздел "Проект"- «Добавить проект»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1071538" y="1353922"/>
            <a:ext cx="7143800" cy="55040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подраздел "Проект"- «Добавить проект»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7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Целевая группа проекта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(это люди, на которых направлены деятельность / мероприятия проекта. Есть прямые получатели пользы и косвенные. Обычно целевой группой проекта считается группа людей, на которую направлен результат проекта и которая получает пользу от проекта) </a:t>
            </a:r>
          </a:p>
          <a:p>
            <a:pPr marL="742950" lvl="0" indent="-742950" defTabSz="457200" fontAlgn="auto">
              <a:spcAft>
                <a:spcPts val="0"/>
              </a:spcAft>
            </a:pP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8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Начало реализации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8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Завершение проекта -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должно быть не позднее 30 декабря 2021 г.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8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Средства субсидии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8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Собственные средства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8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Количественные показатели проекта (описание)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8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Количественные показатели проекта (значение)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8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Качественные показатели проекта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8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Организации- партнеры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подраздел "Проект"- «Добавить проект»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928662" y="1353922"/>
            <a:ext cx="7000924" cy="55040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подраздел "Проект"-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документы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Заявление на участие в конкурсе по форме согласно приложению № 1 к инструкции;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Актуальная версия Устава организации;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Копия отчетности, предоставляемой в Министерство юстиции Российской Федерации, заверенную подписью руководителя и печатью организации (за предыдущий отчетный период);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Справка из налогового органа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об исполнении налогоплательщиком обязанности по уплате налогов, сборов, страховых взносов, пеней, штрафов и процентов, подлежащих уплате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(по состоянию на дату не ранее чем за 30 календарных  дней до даты начала приема заявок);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подраздел "Проект"-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документы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785786" y="1285120"/>
            <a:ext cx="7143800" cy="55728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подраздел "Проект"-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документы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Гарантийное письмо НКО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 финансировании проекта за счет средств внебюджетных источников, указанных в смете расходов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Письмо (на бланке организации, заверенное подписью руководителя и печатью) об отсутствии задолженности по выплате заработной платы сотрудникам НКО (штатным, привлеченным);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Согласие на обработку персональных данных согласно приложению №2  к Порядку;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Доверенность в случае необходимости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подраздел "Проект"-</a:t>
            </a:r>
          </a:p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документы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Документы, подтверждающие соответствие критериям, для НКО, претендующих на получение субсидии в размере более 500 тысяч рублей;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5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Письма поддержки организаций-партнеров, организаций, выступающих партнерами в проекте (по желанию);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Учетная карточка организации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Опись документов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«Календарный план-график»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Выбираем задачу на решение которой направлен пункт плана-графика;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Наименование пункта плана-графика;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Из списка выбираем Тип мероприятия;</a:t>
            </a:r>
          </a:p>
          <a:p>
            <a:pPr marL="742950" lvl="0" indent="-742950" defTabSz="457200" fontAlgn="auto">
              <a:spcAft>
                <a:spcPts val="0"/>
              </a:spcAft>
            </a:pPr>
            <a:r>
              <a:rPr lang="ru-RU" sz="1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4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Дату начала и окончания мероприятия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4"/>
            </a:pPr>
            <a:endParaRPr lang="ru-RU" sz="1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 startAt="4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Ожидаемый итог (показатель, который будет достигнут по окончании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пункта календарного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плана-графика).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298137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058" y="4286256"/>
            <a:ext cx="3788942" cy="257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«Календарный план-график»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500034" y="1353922"/>
            <a:ext cx="7786742" cy="55040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«Календарный план-график»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714348" y="1353922"/>
            <a:ext cx="6715172" cy="55040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1142984"/>
            <a:ext cx="8715404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785926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ОБОСНОВАНИЕ СОЦИАЛЬНОЙ ЗНАЧИМОСТИ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2643182"/>
            <a:ext cx="8208962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 И ЗАДАЧИ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500438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МЕРОПРИЯТИЯ (МЕТОДЫ)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351349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5214950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РЕЗУЛЬТАТЫ И КРИТЕРИИ ОЦЕНКИ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252" y="6065861"/>
            <a:ext cx="820896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(СМЕТА)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571868" y="142852"/>
            <a:ext cx="3571868" cy="7858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СТРУКТУРА СОЦИАЛЬНОГО ПРОЕКТА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14422"/>
            <a:ext cx="2214578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ПРОБЛЕМА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16" y="121442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ЦЕЛЬ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3214686"/>
            <a:ext cx="2500330" cy="78581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6" y="5214950"/>
            <a:ext cx="2714644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ПЛАН-ГРАФИК РЕАЛИЗАЦИИ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57884" y="6065837"/>
            <a:ext cx="2286016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РЕЗУЛЬТАТ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14414" y="6065837"/>
            <a:ext cx="227960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БЮДЖЕТ ПРОЕКТА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357422" y="1571612"/>
            <a:ext cx="92869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57224" y="2279648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1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86116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2285992"/>
            <a:ext cx="2286016" cy="79216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Задача 3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500562" y="200024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255499">
            <a:off x="5713948" y="1835456"/>
            <a:ext cx="65259" cy="550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3593618">
            <a:off x="3030376" y="1801255"/>
            <a:ext cx="45719" cy="591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2910" y="4143380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1.2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3214686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4143380"/>
            <a:ext cx="2428892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29322" y="3214686"/>
            <a:ext cx="2500330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3.1.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214546" y="4929198"/>
            <a:ext cx="2071702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3896510" y="4610900"/>
            <a:ext cx="120810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3" idx="2"/>
          </p:cNvCxnSpPr>
          <p:nvPr/>
        </p:nvCxnSpPr>
        <p:spPr>
          <a:xfrm rot="5400000">
            <a:off x="6039653" y="4039396"/>
            <a:ext cx="279407" cy="20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2"/>
            <a:endCxn id="9" idx="0"/>
          </p:cNvCxnSpPr>
          <p:nvPr/>
        </p:nvCxnSpPr>
        <p:spPr>
          <a:xfrm rot="5400000">
            <a:off x="1875216" y="3089670"/>
            <a:ext cx="142876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  <a:endCxn id="21" idx="0"/>
          </p:cNvCxnSpPr>
          <p:nvPr/>
        </p:nvCxnSpPr>
        <p:spPr>
          <a:xfrm rot="5400000">
            <a:off x="1821637" y="4071941"/>
            <a:ext cx="14287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2"/>
            <a:endCxn id="22" idx="0"/>
          </p:cNvCxnSpPr>
          <p:nvPr/>
        </p:nvCxnSpPr>
        <p:spPr>
          <a:xfrm rot="16200000" flipH="1">
            <a:off x="4432296" y="3074982"/>
            <a:ext cx="13653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6" idx="2"/>
            <a:endCxn id="24" idx="0"/>
          </p:cNvCxnSpPr>
          <p:nvPr/>
        </p:nvCxnSpPr>
        <p:spPr>
          <a:xfrm rot="16200000" flipH="1">
            <a:off x="6950485" y="2985684"/>
            <a:ext cx="136532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4" idx="2"/>
            <a:endCxn id="23" idx="0"/>
          </p:cNvCxnSpPr>
          <p:nvPr/>
        </p:nvCxnSpPr>
        <p:spPr>
          <a:xfrm rot="16200000" flipH="1">
            <a:off x="7129081" y="4057254"/>
            <a:ext cx="136531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0" idx="1"/>
            <a:endCxn id="12" idx="0"/>
          </p:cNvCxnSpPr>
          <p:nvPr/>
        </p:nvCxnSpPr>
        <p:spPr>
          <a:xfrm rot="10800000" flipV="1">
            <a:off x="2354218" y="5611031"/>
            <a:ext cx="931898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0" idx="3"/>
            <a:endCxn id="11" idx="0"/>
          </p:cNvCxnSpPr>
          <p:nvPr/>
        </p:nvCxnSpPr>
        <p:spPr>
          <a:xfrm>
            <a:off x="6000760" y="5611032"/>
            <a:ext cx="1000132" cy="4548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286116" y="4143380"/>
            <a:ext cx="2571768" cy="7921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Мероприятие 2.2. с результатом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«Смета»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0" y="1340768"/>
            <a:ext cx="9144000" cy="51600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/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Выбираем из списка пункт строку (тип расхода)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Описываем строчку (расход)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Цена за единицу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Количество 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Стоимость </a:t>
            </a: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742950" lvl="0" indent="-742950" defTabSz="457200" fontAlgn="auto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Обоснование (комментарий)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«Смета»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785786" y="1422723"/>
            <a:ext cx="6929486" cy="54352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500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Раздел «Смета»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928662" y="1285120"/>
            <a:ext cx="6929486" cy="55728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467544" y="2643188"/>
            <a:ext cx="8208912" cy="3738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sz="3600" b="1" dirty="0" smtClean="0">
                <a:solidFill>
                  <a:schemeClr val="accent2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БЮДЖЕТ (СМЕТА) ПРОЕКТА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928662" y="1214422"/>
            <a:ext cx="866773" cy="80644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900" dirty="0"/>
          </a:p>
        </p:txBody>
      </p:sp>
      <p:grpSp>
        <p:nvGrpSpPr>
          <p:cNvPr id="2" name="Группа 4"/>
          <p:cNvGrpSpPr/>
          <p:nvPr/>
        </p:nvGrpSpPr>
        <p:grpSpPr>
          <a:xfrm>
            <a:off x="1071538" y="1285860"/>
            <a:ext cx="619630" cy="618787"/>
            <a:chOff x="-2844824" y="976722"/>
            <a:chExt cx="1224136" cy="1224136"/>
          </a:xfrm>
          <a:solidFill>
            <a:schemeClr val="bg1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2844824" y="1484784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>
            <a:xfrm rot="16200000">
              <a:off x="-2844824" y="1480778"/>
              <a:ext cx="1224136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000232" y="1142984"/>
            <a:ext cx="33218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КОМПЛЕКСНОГО </a:t>
            </a:r>
          </a:p>
          <a:p>
            <a:r>
              <a:rPr lang="ru-RU" sz="2800" b="1" dirty="0"/>
              <a:t>БЮДЖЕТА</a:t>
            </a:r>
          </a:p>
        </p:txBody>
      </p:sp>
      <p:sp>
        <p:nvSpPr>
          <p:cNvPr id="13" name="Пятиугольник 12"/>
          <p:cNvSpPr/>
          <p:nvPr/>
        </p:nvSpPr>
        <p:spPr>
          <a:xfrm rot="10800000">
            <a:off x="142844" y="2285992"/>
            <a:ext cx="8515350" cy="865187"/>
          </a:xfrm>
          <a:prstGeom prst="homePlate">
            <a:avLst/>
          </a:prstGeom>
          <a:solidFill>
            <a:schemeClr val="bg1">
              <a:alpha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 rot="10800000">
            <a:off x="142844" y="3357562"/>
            <a:ext cx="8515350" cy="1306513"/>
          </a:xfrm>
          <a:prstGeom prst="homePlate">
            <a:avLst>
              <a:gd name="adj" fmla="val 35764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5720" y="2143116"/>
            <a:ext cx="8358246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 rot="10800000">
            <a:off x="142844" y="4857760"/>
            <a:ext cx="8572560" cy="1646238"/>
          </a:xfrm>
          <a:prstGeom prst="homePlate">
            <a:avLst>
              <a:gd name="adj" fmla="val 30116"/>
            </a:avLst>
          </a:prstGeom>
          <a:solidFill>
            <a:schemeClr val="bg1">
              <a:alpha val="69804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71472" y="2285992"/>
            <a:ext cx="798671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демонстрирует партнеру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продуманность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концепции проекта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642910" y="3429000"/>
            <a:ext cx="7848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показывает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прозрачность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вашей работы, отсутствие в проекте «двойного финансирования» и прочих нарушений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42910" y="4786322"/>
            <a:ext cx="80010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наличие нескольких источников финансирования доказывает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серьезность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вашего подхода к осуществлению проекта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( если вам удалось найти несколько партнеров для поддержки проекта, это значит, что вы фактически уже получили несколько рекомендаций, и не словах, а на деле)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928662" y="1214422"/>
            <a:ext cx="71198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/>
              <a:t>БЮДЖЕТ СОСТАВЛЕН </a:t>
            </a:r>
            <a:r>
              <a:rPr lang="ru-RU" sz="3200" b="1" dirty="0">
                <a:solidFill>
                  <a:srgbClr val="00B050"/>
                </a:solidFill>
              </a:rPr>
              <a:t>ГРАМОТНО</a:t>
            </a:r>
            <a:r>
              <a:rPr lang="ru-RU" sz="2400" b="1" dirty="0"/>
              <a:t>, ЕСЛИ</a:t>
            </a:r>
            <a:r>
              <a:rPr lang="ru-RU" sz="24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8662" y="1857364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СООТВЕТСТВУЕТ ОПИСАТЕЛЬНОЙ ЧАСТИ ЗАЯВКИ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43372" y="1857364"/>
            <a:ext cx="3952875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СУММА ДОСТАТОЧНА ДЛЯ ОБЕСПЕЧЕНИЯ ВСЕХ ВИДОВ РАБОТ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3143248"/>
            <a:ext cx="26638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ПОДРОБЕН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0364" y="3143248"/>
            <a:ext cx="3024188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ДОНОРОМ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143636" y="3143248"/>
            <a:ext cx="287972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СТАТЬИ, ФИНАНСИРУЕМЫЕ ИЗ ДРУГИХ ИСТОЧНИКОВ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14810" y="4357694"/>
            <a:ext cx="3952875" cy="914400"/>
          </a:xfrm>
          <a:prstGeom prst="roundRect">
            <a:avLst/>
          </a:prstGeom>
          <a:solidFill>
            <a:srgbClr val="34692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ВИДЫ </a:t>
            </a:r>
            <a:r>
              <a:rPr lang="ru-RU" sz="1600" b="1" dirty="0" smtClean="0"/>
              <a:t>РАБОТ </a:t>
            </a:r>
            <a:r>
              <a:rPr lang="ru-RU" sz="1600" b="1" dirty="0"/>
              <a:t>НА БЕЗВОЗМЕЗДНОЙ ОСНОВЕ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8662" y="4357694"/>
            <a:ext cx="3024188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УЧИТЫВАЕТ НАЛОГИ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57554" y="5500702"/>
            <a:ext cx="3024187" cy="914400"/>
          </a:xfrm>
          <a:prstGeom prst="roundRect">
            <a:avLst/>
          </a:prstGeom>
          <a:solidFill>
            <a:srgbClr val="3E7D2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ОТДЕЛЕНА ОПЛАТА ТРУДА ОТ ПРОЧИХ ПРЯМЫХ РАСХОДОВ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3024187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ВКЛЮЧАЕТ ВСЕ НЕПРЯМЫЕ РАСХОДЫ, ЕСЛИ НУЖНО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00826" y="5500702"/>
            <a:ext cx="2447925" cy="914400"/>
          </a:xfrm>
          <a:prstGeom prst="roundRect">
            <a:avLst/>
          </a:prstGeom>
          <a:solidFill>
            <a:srgbClr val="53A935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УЧИТЫВАЕТ ТЕКУЩИЙ УРОВЕНЬ ИНФЛЯЦИИ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467544" y="1340768"/>
            <a:ext cx="7816382" cy="516006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подачи заявок: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будет известен осенью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</a:rPr>
              <a:t>Срок реализации проекта: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начало: не ранее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1 января 2020 г.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окончание: не позднее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31 декабря 2021 года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4" cstate="print"/>
          <a:srcRect t="3691"/>
          <a:stretch>
            <a:fillRect/>
          </a:stretch>
        </p:blipFill>
        <p:spPr>
          <a:xfrm>
            <a:off x="785786" y="1353922"/>
            <a:ext cx="6929486" cy="55040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86764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Зарегистрированные в качестве юридического лица </a:t>
            </a:r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</a:rPr>
              <a:t>на территории Белгородской области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в установленном законодательством порядке.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имеющие задолженности по выплате заработной платы перед сотрудниками.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находящиеся в процессе реорганизации, ликвидации, в отношении которых не введена процедура банкротства, деятельность которых не должна быть приостановлена в порядке, предусмотренном законодательством Российской Федерации.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142984"/>
            <a:ext cx="9001156" cy="551723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 имеющие неисполненной обязанности по уплате налогов, сборов, страховых взносов, пеней, штрафов, процентов, подлежащих уплате в соответствии с законодательством РФ о налогах и сборах. 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 Не имеющие задолженности по возврату в бюджет неиспользованных субсидий, предоставленных ранее, и иной задолженности перед бюджетами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-Не являющиеся иностранным агентом.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-Не являющиеся  получателями средств из федерального бюджета на цели финансового обеспечения расходов заявленного на конкурс социально значимого проекта.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46452" y="1340768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42852"/>
            <a:ext cx="3293004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5408" y="116632"/>
            <a:ext cx="3348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УЧАСТНИКИ </a:t>
            </a:r>
            <a:b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КОНКУРСА: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8864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РЕСУРСНЫЙ ЦЕНТР НКО </a:t>
            </a:r>
          </a:p>
          <a:p>
            <a:pPr algn="ctr"/>
            <a:r>
              <a:rPr lang="ru-RU" b="1" dirty="0" smtClean="0"/>
              <a:t>БЕЛГОРОДСКОЙ ОБЛАСТИ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1124744"/>
            <a:ext cx="8208912" cy="0"/>
          </a:xfrm>
          <a:prstGeom prst="line">
            <a:avLst/>
          </a:prstGeom>
          <a:ln w="44450">
            <a:gradFill>
              <a:gsLst>
                <a:gs pos="0">
                  <a:schemeClr val="tx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908" y="116632"/>
            <a:ext cx="2738785" cy="9688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4779264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98952" y="1628800"/>
            <a:ext cx="4001040" cy="42307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Белгородская региональная общественная организация «Центр социальных инициатив «Вера» (БРОО «ЦСИ «Вера»)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308033, г. Белгород, ул. Королева 2А, офис 530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	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412776"/>
            <a:ext cx="4572000" cy="163121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ru-RU" sz="2000" b="1" dirty="0"/>
              <a:t>Телефон/факс 8 (4722) 555-271, </a:t>
            </a:r>
          </a:p>
          <a:p>
            <a:pPr>
              <a:buNone/>
            </a:pPr>
            <a:r>
              <a:rPr lang="ru-RU" sz="2000" b="1" dirty="0"/>
              <a:t>	</a:t>
            </a:r>
            <a:r>
              <a:rPr lang="en-US" sz="2000" b="1" dirty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</a:t>
            </a:r>
            <a:r>
              <a:rPr lang="ru-RU" sz="2000" b="1" dirty="0"/>
              <a:t>:  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broo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mail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r>
              <a:rPr lang="ru-RU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b="1" dirty="0"/>
              <a:t>сайт</a:t>
            </a:r>
            <a:r>
              <a:rPr lang="ru-RU" sz="2000" b="1" i="1" dirty="0"/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i="1" u="sng" dirty="0">
                <a:solidFill>
                  <a:schemeClr val="accent2">
                    <a:lumMod val="50000"/>
                  </a:schemeClr>
                </a:solidFill>
              </a:rPr>
              <a:t>http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://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csi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2000" b="1" i="1" u="sng" dirty="0" err="1">
                <a:solidFill>
                  <a:schemeClr val="accent2">
                    <a:lumMod val="50000"/>
                  </a:schemeClr>
                </a:solidFill>
              </a:rPr>
              <a:t>vera</a:t>
            </a:r>
            <a:r>
              <a:rPr lang="ru-RU" sz="2000" b="1" i="1" u="sn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2000" b="1" i="1" u="sng" dirty="0" err="1" smtClean="0">
                <a:solidFill>
                  <a:schemeClr val="accent2">
                    <a:lumMod val="50000"/>
                  </a:schemeClr>
                </a:solidFill>
              </a:rPr>
              <a:t>ru</a:t>
            </a:r>
            <a:endParaRPr lang="ru-RU" sz="20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000" b="1" dirty="0" err="1" smtClean="0"/>
              <a:t>Вконтакте</a:t>
            </a:r>
            <a:r>
              <a:rPr lang="ru-RU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https://vk.com/nko31</a:t>
            </a:r>
          </a:p>
          <a:p>
            <a:pPr>
              <a:buNone/>
            </a:pPr>
            <a:r>
              <a:rPr lang="en-US" sz="2000" b="1" dirty="0" err="1" smtClean="0"/>
              <a:t>instagram</a:t>
            </a:r>
            <a:r>
              <a:rPr lang="en-US" sz="2000" b="1" dirty="0" smtClean="0"/>
              <a:t>: </a:t>
            </a:r>
            <a:r>
              <a:rPr lang="en-US" sz="2000" b="1" i="1" u="sng" dirty="0" smtClean="0">
                <a:solidFill>
                  <a:schemeClr val="accent2">
                    <a:lumMod val="50000"/>
                  </a:schemeClr>
                </a:solidFill>
              </a:rPr>
              <a:t>@nko31</a:t>
            </a:r>
            <a:endParaRPr lang="ru-RU" sz="20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1760</TotalTime>
  <Words>954</Words>
  <Application>Microsoft Office PowerPoint</Application>
  <PresentationFormat>Экран (4:3)</PresentationFormat>
  <Paragraphs>198</Paragraphs>
  <Slides>42</Slides>
  <Notes>41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Грань</vt:lpstr>
      <vt:lpstr> ЗАЯВКА  на региональную субсидию в электронном виде</vt:lpstr>
      <vt:lpstr> Подача заявок осуществляется на сайте:   https://belnko.ru/  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Срок подачи заявок:  будет известен осенью  Срок реализации проекта:  начало: не ранее  1 января 2020 г. окончание: не позднее  31 декабря 2021 года  </vt:lpstr>
      <vt:lpstr>Слайд 39</vt:lpstr>
      <vt:lpstr>- Зарегистрированные в качестве юридического лица на территории Белгородской области в установленном законодательством порядке.   - Не имеющие задолженности по выплате заработной платы перед сотрудниками.   - Не находящиеся в процессе реорганизации, ликвидации, в отношении которых не введена процедура банкротства, деятельность которых не должна быть приостановлена в порядке, предусмотренном законодательством Российской Федерации.   </vt:lpstr>
      <vt:lpstr>- Не имеющие неисполненной обязанности по уплате налогов, сборов, страховых взносов, пеней, штрафов, процентов, подлежащих уплате в соответствии с законодательством РФ о налогах и сборах.    - Не имеющие задолженности по возврату в бюджет неиспользованных субсидий, предоставленных ранее, и иной задолженности перед бюджетами   -Не являющиеся иностранным агентом.   -Не являющиеся  получателями средств из федерального бюджета на цели финансового обеспечения расходов заявленного на конкурс социально значимого проекта.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user</dc:creator>
  <cp:lastModifiedBy>Пользователь Windows</cp:lastModifiedBy>
  <cp:revision>239</cp:revision>
  <dcterms:created xsi:type="dcterms:W3CDTF">2014-05-26T09:44:45Z</dcterms:created>
  <dcterms:modified xsi:type="dcterms:W3CDTF">2020-07-23T06:24:13Z</dcterms:modified>
</cp:coreProperties>
</file>