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58"/>
  </p:notesMasterIdLst>
  <p:handoutMasterIdLst>
    <p:handoutMasterId r:id="rId59"/>
  </p:handoutMasterIdLst>
  <p:sldIdLst>
    <p:sldId id="256" r:id="rId2"/>
    <p:sldId id="375" r:id="rId3"/>
    <p:sldId id="376" r:id="rId4"/>
    <p:sldId id="377" r:id="rId5"/>
    <p:sldId id="383" r:id="rId6"/>
    <p:sldId id="306" r:id="rId7"/>
    <p:sldId id="329" r:id="rId8"/>
    <p:sldId id="350" r:id="rId9"/>
    <p:sldId id="307" r:id="rId10"/>
    <p:sldId id="332" r:id="rId11"/>
    <p:sldId id="351" r:id="rId12"/>
    <p:sldId id="308" r:id="rId13"/>
    <p:sldId id="330" r:id="rId14"/>
    <p:sldId id="278" r:id="rId15"/>
    <p:sldId id="280" r:id="rId16"/>
    <p:sldId id="276" r:id="rId17"/>
    <p:sldId id="331" r:id="rId18"/>
    <p:sldId id="309" r:id="rId19"/>
    <p:sldId id="310" r:id="rId20"/>
    <p:sldId id="379" r:id="rId21"/>
    <p:sldId id="378" r:id="rId22"/>
    <p:sldId id="311" r:id="rId23"/>
    <p:sldId id="275" r:id="rId24"/>
    <p:sldId id="342" r:id="rId25"/>
    <p:sldId id="352" r:id="rId26"/>
    <p:sldId id="274" r:id="rId27"/>
    <p:sldId id="273" r:id="rId28"/>
    <p:sldId id="333" r:id="rId29"/>
    <p:sldId id="353" r:id="rId30"/>
    <p:sldId id="354" r:id="rId31"/>
    <p:sldId id="313" r:id="rId32"/>
    <p:sldId id="312" r:id="rId33"/>
    <p:sldId id="355" r:id="rId34"/>
    <p:sldId id="364" r:id="rId35"/>
    <p:sldId id="337" r:id="rId36"/>
    <p:sldId id="365" r:id="rId37"/>
    <p:sldId id="366" r:id="rId38"/>
    <p:sldId id="319" r:id="rId39"/>
    <p:sldId id="373" r:id="rId40"/>
    <p:sldId id="318" r:id="rId41"/>
    <p:sldId id="289" r:id="rId42"/>
    <p:sldId id="292" r:id="rId43"/>
    <p:sldId id="299" r:id="rId44"/>
    <p:sldId id="380" r:id="rId45"/>
    <p:sldId id="381" r:id="rId46"/>
    <p:sldId id="382" r:id="rId47"/>
    <p:sldId id="374" r:id="rId48"/>
    <p:sldId id="371" r:id="rId49"/>
    <p:sldId id="325" r:id="rId50"/>
    <p:sldId id="326" r:id="rId51"/>
    <p:sldId id="338" r:id="rId52"/>
    <p:sldId id="372" r:id="rId53"/>
    <p:sldId id="339" r:id="rId54"/>
    <p:sldId id="340" r:id="rId55"/>
    <p:sldId id="341" r:id="rId56"/>
    <p:sldId id="270" r:id="rId57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349" autoAdjust="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ko31.ru/" TargetMode="External"/><Relationship Id="rId4" Type="http://schemas.openxmlformats.org/officeDocument/2006/relationships/hyperlink" Target="http://csi-ver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Ресурсный центр НКО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dirty="0" smtClean="0"/>
              <a:t>«Реализация социальных инициатив: проектирование, </a:t>
            </a:r>
            <a:r>
              <a:rPr lang="ru-RU" sz="3600" b="1" dirty="0" err="1" smtClean="0"/>
              <a:t>фандрайзинг</a:t>
            </a:r>
            <a:r>
              <a:rPr lang="ru-RU" sz="3600" b="1" dirty="0" smtClean="0"/>
              <a:t> и продвижение»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 defTabSz="457200" fontAlgn="auto">
              <a:spcAft>
                <a:spcPts val="0"/>
              </a:spcAft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февраля 2021 года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г. Белгород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Фонд Горчакова 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Международные отношения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):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15.02.2021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Российский Фонд культуры 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культура, музейное дело, библиотечное дело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04.03.2021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Фонд Потанина 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Музейное дело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):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10.03.2021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Фонд «Русский мир» 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лингвистика, литература, образование, патриотизм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15.03.2021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Фонд «Искусство, наука и спорт» при поддержке «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Металлоинвест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» 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ТОЛЬКО реализация в г.Старый Оскол и г.Губкин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социально значимые культурные инициативы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):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31.03.2021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Конкурс «НКО-СОКРАТ: проекты»</a:t>
            </a:r>
          </a:p>
          <a:p>
            <a:pPr lvl="0" defTabSz="457200" fontAlgn="auto">
              <a:spcAft>
                <a:spcPts val="0"/>
              </a:spcAft>
              <a:buFontTx/>
              <a:buChar char="-"/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Размер гранта: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до 200 тыс. руб.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Прием заявок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21.02.2021 г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Нужен партнер из</a:t>
            </a:r>
            <a:b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г. Губкин или г.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Старый Оскол</a:t>
            </a:r>
            <a:endParaRPr lang="ru-RU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42852"/>
            <a:ext cx="492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Конкурсы февраль-март 2021 года: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https://</a:t>
            </a:r>
            <a:r>
              <a:rPr lang="ru-RU" sz="3800" b="1" dirty="0" err="1" smtClean="0">
                <a:solidFill>
                  <a:schemeClr val="accent2">
                    <a:lumMod val="75000"/>
                  </a:schemeClr>
                </a:solidFill>
              </a:rPr>
              <a:t>президентскиегранты.рф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в Фонд президентских грантов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 01.02.2021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15.03.2021 (до 23:30)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Рекомендуемый срок подачи заявки: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не </a:t>
            </a:r>
            <a:r>
              <a:rPr lang="ru-RU" b="1" smtClean="0">
                <a:solidFill>
                  <a:schemeClr val="accent2">
                    <a:lumMod val="75000"/>
                  </a:schemeClr>
                </a:solidFill>
              </a:rPr>
              <a:t>позднее 08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марта 2021 г.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июля 2021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31 декабря 2022 г.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НКО существует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  <a:t>не менее 1 года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При запросе грантов менее 500 тыс. рублей (кроме поддержки НКО) –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  <a:t>не менее 6 месяцев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находятся в процессе ликвидации, банкротства, по действием решения суда о приостановлении деятельности;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просроченной задолженности по налогам и иным платежам в бюджет более 1000 рублей;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имеют в учредителях государственные органы и органы местного самоуправления.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/>
              <a:t> 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</a:rPr>
              <a:t>Не рассматриваются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фондом проекты (заявки):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400" b="1" u="sng" dirty="0" smtClean="0">
                <a:solidFill>
                  <a:schemeClr val="accent2">
                    <a:lumMod val="50000"/>
                  </a:schemeClr>
                </a:solidFill>
              </a:rPr>
              <a:t>не соответствующие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видам деятельности организации, указанным </a:t>
            </a:r>
            <a:r>
              <a:rPr lang="ru-RU" sz="4400" b="1" u="sng" dirty="0" smtClean="0">
                <a:solidFill>
                  <a:schemeClr val="accent2">
                    <a:lumMod val="50000"/>
                  </a:schemeClr>
                </a:solidFill>
              </a:rPr>
              <a:t>в ее уставе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ВАЖНО!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Организации, созданные государством, регионами, муниципальными образованиями, государственными органами и органами местного самоуправления;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Потребительские кооперативы и их объединения;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Политические партии;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Саморегулируемые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 (СРО);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Объединения работодателей, кооперативов;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Торгово-промышленные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Товарищества собственников жилья;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Адвокатские палаты, адвокатские образования;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Нотариальные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Общественно-государственные организации;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Микрофинансовые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785926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имеющие 2 действующих гранта ФПГ, срок которых заканчивается позднее 01.07.2021 г.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не отчитавшиеся в ФПГ вовремя;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допустившие нецелевое расходование гранта ФПГ;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не вернувшие в ФПГ неиспользованные остатки гранта в оговоренные сроки.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</a:rPr>
              <a:t>Направления поддержки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 descr="Направления поддерж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476808"/>
            <a:ext cx="6500858" cy="5381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Что такое </a:t>
            </a:r>
            <a:r>
              <a:rPr lang="ru-RU" sz="3600" b="1" u="sng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социальный</a:t>
            </a: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проект?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214554"/>
            <a:ext cx="7286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ПРОГРАММА РЕАЛЬНЫХ ДЕЙСТВИЙ, ЦЕЛЬ КОТОРОЙ НАПРЕАВЛЕНА НА РЕШЕНИЕ АКУТАЛЬНОЙ СОЦИАЛЬНОЙ ПРОБЛЕМЫ В ОБЩЕСТВЕ, А ЗАДАЧИ — НА ПОЗИТИВНЫЕ РЕЗУЛЬТАТЫ И ИЗМЕНЕНИЯ В ОБЩЕСТВЕ.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428596" y="1142984"/>
            <a:ext cx="7456342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ТРЕБОВАНИЯ К ПРОЕКТУ: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1785926"/>
            <a:ext cx="7777163" cy="1211262"/>
          </a:xfrm>
          <a:prstGeom prst="roundRect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АКТУАЛЬНОСТЬ - причина, основания реализации проекта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3071810"/>
            <a:ext cx="7777163" cy="1211263"/>
          </a:xfrm>
          <a:prstGeom prst="roundRect">
            <a:avLst/>
          </a:prstGeom>
          <a:solidFill>
            <a:srgbClr val="74C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ВРЕМЯ – проект должен быть ограниченным по времени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357694"/>
            <a:ext cx="7802563" cy="1211263"/>
          </a:xfrm>
          <a:prstGeom prst="roundRect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РЕСУРСЫ – проект должен иметь четкое описание потребностей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98" y="5643578"/>
            <a:ext cx="7786688" cy="1211263"/>
          </a:xfrm>
          <a:prstGeom prst="roundRect">
            <a:avLst/>
          </a:prstGeom>
          <a:solidFill>
            <a:srgbClr val="3E7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ОЦЕНКА – четкие результаты, поддающимися анализу и осмыслению.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3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СОЦИАЛЬНОЙ ЗНАЧИМОСТИ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3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919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00174"/>
            <a:ext cx="80724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/>
              <a:t>Грантовое</a:t>
            </a:r>
            <a:r>
              <a:rPr lang="ru-RU" dirty="0" smtClean="0"/>
              <a:t> направление</a:t>
            </a:r>
          </a:p>
          <a:p>
            <a:pPr marL="342900" indent="-342900"/>
            <a:r>
              <a:rPr lang="ru-RU" dirty="0" smtClean="0"/>
              <a:t>1.1. Тематика </a:t>
            </a:r>
            <a:r>
              <a:rPr lang="ru-RU" dirty="0" err="1" smtClean="0"/>
              <a:t>грантового</a:t>
            </a:r>
            <a:r>
              <a:rPr lang="ru-RU" dirty="0" smtClean="0"/>
              <a:t> направления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2. Название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3. Краткое описание проекта (деятельности в рамках проекта) </a:t>
            </a:r>
          </a:p>
          <a:p>
            <a:pPr marL="342900" indent="-342900"/>
            <a:r>
              <a:rPr lang="ru-RU" dirty="0" smtClean="0"/>
              <a:t>3.1. Полное описание проекта, презентация проекта</a:t>
            </a:r>
          </a:p>
          <a:p>
            <a:pPr marL="342900" indent="-342900"/>
            <a:r>
              <a:rPr lang="ru-RU" dirty="0" smtClean="0"/>
              <a:t>3.2. Видео о проекте</a:t>
            </a:r>
          </a:p>
          <a:p>
            <a:pPr marL="342900" indent="-342900"/>
            <a:r>
              <a:rPr lang="ru-RU" dirty="0" smtClean="0"/>
              <a:t>3.3. Теги (ключевые слова, характеризующие деятельность по проекту) 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4. География проекта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5. И 6. Срок начала и окончания проекта:  </a:t>
            </a:r>
          </a:p>
          <a:p>
            <a:pPr marL="342900" indent="-342900" algn="ctr"/>
            <a:r>
              <a:rPr lang="ru-RU" dirty="0" err="1" smtClean="0">
                <a:solidFill>
                  <a:srgbClr val="FF0000"/>
                </a:solidFill>
              </a:rPr>
              <a:t>проставится</a:t>
            </a:r>
            <a:r>
              <a:rPr lang="ru-RU" dirty="0" smtClean="0">
                <a:solidFill>
                  <a:srgbClr val="FF0000"/>
                </a:solidFill>
              </a:rPr>
              <a:t> в этом разделе после заполнения аналогичных разделов в Календарном плане</a:t>
            </a:r>
          </a:p>
          <a:p>
            <a:pPr marL="342900" indent="-342900" algn="ctr"/>
            <a:endParaRPr lang="ru-RU" dirty="0" smtClean="0">
              <a:solidFill>
                <a:srgbClr val="FF0000"/>
              </a:solidFill>
            </a:endParaRPr>
          </a:p>
          <a:p>
            <a:pPr marL="342900" indent="-342900" algn="ctr"/>
            <a:r>
              <a:rPr lang="ru-RU" dirty="0" smtClean="0"/>
              <a:t>Дата начала проекта – не ранее 1 июля 2021 г.</a:t>
            </a:r>
          </a:p>
          <a:p>
            <a:pPr marL="342900" indent="-342900" algn="ctr"/>
            <a:r>
              <a:rPr lang="ru-RU" dirty="0" smtClean="0"/>
              <a:t>дата окончания – не позже 31 декабря 2022 г.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00174"/>
            <a:ext cx="807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dirty="0" smtClean="0"/>
              <a:t>7. Целевые группы 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Целевые группы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3116"/>
            <a:ext cx="9144000" cy="4424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28596" y="1285860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1357298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8. Описание проблемы целевой группы, обоснование социальной значимости проекта</a:t>
            </a:r>
            <a:endParaRPr lang="ru-RU" dirty="0"/>
          </a:p>
        </p:txBody>
      </p:sp>
      <p:pic>
        <p:nvPicPr>
          <p:cNvPr id="8" name="Рисунок 7" descr="Безымянный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953716"/>
            <a:ext cx="8786842" cy="4904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2428868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необходимости в него можно загрузить документы, подтверждающие наличие проблемы, иллюстрирующие проведенные исследования, запросы от </a:t>
            </a:r>
            <a:r>
              <a:rPr lang="ru-RU" sz="2400" dirty="0" err="1" smtClean="0"/>
              <a:t>благополучателей</a:t>
            </a:r>
            <a:r>
              <a:rPr lang="ru-RU" sz="2400" dirty="0" smtClean="0"/>
              <a:t> на проведение проекта и иные документы.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Вы можете прикрепить не более 5 файлов до 10 Мб каждый. Специальных требований к формату не предъявляется, на выбор можно подгрузить файлы с расширениями .</a:t>
            </a:r>
            <a:r>
              <a:rPr lang="ru-RU" sz="2400" dirty="0" err="1" smtClean="0"/>
              <a:t>pdf</a:t>
            </a:r>
            <a:r>
              <a:rPr lang="ru-RU" sz="2400" dirty="0" smtClean="0"/>
              <a:t>, .</a:t>
            </a:r>
            <a:r>
              <a:rPr lang="ru-RU" sz="2400" dirty="0" err="1" smtClean="0"/>
              <a:t>doc</a:t>
            </a:r>
            <a:r>
              <a:rPr lang="ru-RU" sz="2400" dirty="0" smtClean="0"/>
              <a:t>, .</a:t>
            </a:r>
            <a:r>
              <a:rPr lang="ru-RU" sz="2400" dirty="0" err="1" smtClean="0"/>
              <a:t>docx</a:t>
            </a:r>
            <a:r>
              <a:rPr lang="ru-RU" sz="2400" dirty="0" smtClean="0"/>
              <a:t>, .</a:t>
            </a:r>
            <a:r>
              <a:rPr lang="ru-RU" sz="2400" dirty="0" err="1" smtClean="0"/>
              <a:t>ppt</a:t>
            </a:r>
            <a:r>
              <a:rPr lang="ru-RU" sz="2400" dirty="0" smtClean="0"/>
              <a:t>, .</a:t>
            </a:r>
            <a:r>
              <a:rPr lang="ru-RU" sz="2400" dirty="0" err="1" smtClean="0"/>
              <a:t>pptx</a:t>
            </a:r>
            <a:r>
              <a:rPr lang="ru-RU" sz="2400" dirty="0" smtClean="0"/>
              <a:t>, .</a:t>
            </a:r>
            <a:r>
              <a:rPr lang="ru-RU" sz="2400" dirty="0" err="1" smtClean="0"/>
              <a:t>xlsx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428736"/>
            <a:ext cx="7072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8.1. Материалы, подтверждающие наличие проблемы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ОБОСНОВАНИЕ СОЦИАЛЬНОЙ ЗНАЧИМОСТИ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14282" y="2214554"/>
            <a:ext cx="8501122" cy="3801745"/>
            <a:chOff x="214282" y="2214554"/>
            <a:chExt cx="8501122" cy="38017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14282" y="2214554"/>
              <a:ext cx="85011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1. Опишите проблему или ситуацию, которую нужно решить (снизить остроту)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82" y="3071810"/>
              <a:ext cx="764386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2. Включите в описание данные статистики, социологических и других исследований, цитаты и официальную информацию, подтверждающие актуальность проблемы.</a:t>
              </a:r>
              <a:endParaRPr lang="ru-RU" sz="2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14282" y="4286256"/>
              <a:ext cx="68956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/>
                <a:t>3. Излагайте любую проблему просто, будьте конкретны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5720" y="5000636"/>
              <a:ext cx="750099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4. Укажите другие организации, которые уже занимались решением данной проблемы, и объясните, почему их усилия недостаточны для ее решения</a:t>
              </a:r>
              <a:endParaRPr lang="ru-RU" sz="2000" dirty="0"/>
            </a:p>
          </p:txBody>
        </p:sp>
      </p:grpSp>
      <p:pic>
        <p:nvPicPr>
          <p:cNvPr id="10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843808" y="72008"/>
            <a:ext cx="5184576" cy="105273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Обоснование социальной значимости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68760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Количество детей дошкольного и школьного возраста: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2016-2017 гг.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23728" y="2132856"/>
            <a:ext cx="3960440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56473 чел.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06896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Количество занятых в секциях (Управление спорта): </a:t>
            </a:r>
            <a:r>
              <a:rPr lang="ru-RU" sz="3600" b="1" dirty="0" smtClean="0">
                <a:solidFill>
                  <a:schemeClr val="bg1"/>
                </a:solidFill>
              </a:rPr>
              <a:t>3000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005064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Данные: сколько занимается у вас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86916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Данные: сколько может заниматься, есть ли желающие еще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573318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Почему не занимаются??? Причины???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7158" y="1357298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9. Цель проекта</a:t>
            </a:r>
          </a:p>
          <a:p>
            <a:endParaRPr lang="ru-RU" sz="2400" dirty="0" smtClean="0"/>
          </a:p>
          <a:p>
            <a:r>
              <a:rPr lang="ru-RU" sz="2400" dirty="0" smtClean="0"/>
              <a:t>10. Ожидаемые результаты проекта: количественные и качественные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1026" name="Picture 2" descr="D:\Documents\Вера\Проекты\Проекты 2021\ФПГ\Фото для презентации\5.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928934"/>
            <a:ext cx="9210676" cy="23717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5643578"/>
            <a:ext cx="2921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11. Задачи проекта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ЦЕЛИ И ЗАДАЧИ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857364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Цели проекта-</a:t>
            </a:r>
            <a:endParaRPr lang="ru-RU" sz="2400" dirty="0" smtClean="0"/>
          </a:p>
          <a:p>
            <a:r>
              <a:rPr lang="ru-RU" sz="2400" dirty="0" smtClean="0"/>
              <a:t>это отражение проблемы, показывающее общий итог (результат) проекта, т.е. изменения, к которым стремится организация-заявитель.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78619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Задачи проекта -</a:t>
            </a:r>
          </a:p>
          <a:p>
            <a:r>
              <a:rPr lang="ru-RU" sz="2400" dirty="0" smtClean="0"/>
              <a:t>это конкретные измеримые в количественных показателях действия, которыми предполагается обеспечить достижение целей;</a:t>
            </a:r>
          </a:p>
          <a:p>
            <a:endParaRPr lang="ru-RU" sz="2400" dirty="0" smtClean="0"/>
          </a:p>
          <a:p>
            <a:r>
              <a:rPr lang="ru-RU" sz="2400" dirty="0" smtClean="0"/>
              <a:t>Задачи направлены на устранение препятствий (причин проблемы) к достижению цели </a:t>
            </a:r>
            <a:endParaRPr lang="ru-RU" sz="2400" dirty="0"/>
          </a:p>
        </p:txBody>
      </p:sp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УМНЫЕ ЦЕЛИ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2828" t="52344" r="12421" b="6250"/>
          <a:stretch>
            <a:fillRect/>
          </a:stretch>
        </p:blipFill>
        <p:spPr bwMode="auto">
          <a:xfrm>
            <a:off x="0" y="4037013"/>
            <a:ext cx="9144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468313" y="2565400"/>
            <a:ext cx="1366837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S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24075" y="2565400"/>
            <a:ext cx="1368425" cy="1295400"/>
          </a:xfrm>
          <a:prstGeom prst="ellipse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M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89363" y="2565400"/>
            <a:ext cx="1368425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A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18150" y="2565400"/>
            <a:ext cx="1366838" cy="1295400"/>
          </a:xfrm>
          <a:prstGeom prst="ellipse">
            <a:avLst/>
          </a:prstGeom>
          <a:solidFill>
            <a:srgbClr val="54A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R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164388" y="2565400"/>
            <a:ext cx="1368425" cy="1295400"/>
          </a:xfrm>
          <a:prstGeom prst="ellipse">
            <a:avLst/>
          </a:prstGeom>
          <a:solidFill>
            <a:srgbClr val="9AD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/>
                </a:solidFill>
              </a:rPr>
              <a:t>T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13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Цели Задач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36"/>
            <a:ext cx="9144000" cy="4957050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РЕЗУЛЬТАТЫ (КРИТЕРИИ ОЦЕНКИ)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143116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Перечислите ожидаемые результаты проекта с указанием их количественных и качественных характеристик, в т.ч. для Вашей НКО.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929066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 Индикаторы оценки могут быть субъективными и объективными. Субъективные - не поддающиеся количественному выражению, объективные - те, которые можно подсчитать.</a:t>
            </a:r>
            <a:endParaRPr lang="ru-RU" sz="2400" dirty="0"/>
          </a:p>
        </p:txBody>
      </p:sp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КРИТЕРИИ ОЦЕНКИ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71448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Все приросты, которые можно посчитать </a:t>
            </a:r>
          </a:p>
          <a:p>
            <a:pPr marL="342900" indent="-342900"/>
            <a:r>
              <a:rPr lang="ru-RU" sz="2400" dirty="0" smtClean="0"/>
              <a:t>	(тиражи изданий, публикации в СМИ, проценты здоровых детей, число учебных часов, объем финансирования на определенные типы программ, число персонала, получившего дополнительное образование или квалификацию и т.п.)</a:t>
            </a:r>
          </a:p>
          <a:p>
            <a:pPr marL="342900" indent="-342900"/>
            <a:endParaRPr lang="ru-RU" sz="2400" dirty="0" smtClean="0"/>
          </a:p>
          <a:p>
            <a:pPr marL="342900" indent="-342900">
              <a:buAutoNum type="arabicPeriod" startAt="2"/>
            </a:pPr>
            <a:r>
              <a:rPr lang="ru-RU" sz="2400" dirty="0" smtClean="0"/>
              <a:t>Все снижения, которые можно подсчитать </a:t>
            </a:r>
          </a:p>
          <a:p>
            <a:pPr marL="342900" indent="-342900"/>
            <a:r>
              <a:rPr lang="ru-RU" sz="2400" dirty="0" smtClean="0"/>
              <a:t>	(сокращение числа семей, состоящих на учете как неблагополучные, снижение показателей заболеваемости, снижение темпов распространения социально обусловленных заболеваний и т.п.)  </a:t>
            </a:r>
            <a:endParaRPr lang="ru-RU" sz="2400" dirty="0"/>
          </a:p>
        </p:txBody>
      </p:sp>
      <p:pic>
        <p:nvPicPr>
          <p:cNvPr id="8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2050" name="Picture 2" descr="D:\Documents\Вера\Проекты\Проекты 2021\ФПГ\Фото для презентации\6.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57364"/>
            <a:ext cx="92202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714488"/>
            <a:ext cx="68580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13. Как будет организовано информационное сопровождение проекта</a:t>
            </a:r>
          </a:p>
          <a:p>
            <a:r>
              <a:rPr lang="ru-RU" sz="2400" dirty="0" smtClean="0"/>
              <a:t> </a:t>
            </a:r>
          </a:p>
          <a:p>
            <a:r>
              <a:rPr lang="ru-RU" sz="2400" dirty="0" smtClean="0"/>
              <a:t>14. Дальнейшее развитие проекта </a:t>
            </a:r>
          </a:p>
          <a:p>
            <a:endParaRPr lang="ru-RU" sz="2400" dirty="0" smtClean="0"/>
          </a:p>
          <a:p>
            <a:r>
              <a:rPr lang="ru-RU" sz="2400" dirty="0" smtClean="0"/>
              <a:t>15. Источники ресурсного обеспечения проекта в дальнейшем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1" y="4143380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42852"/>
            <a:ext cx="2738785" cy="968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ОБРАТИТЕ ВНИМАНИЕ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42984"/>
            <a:ext cx="3786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цель – </a:t>
            </a:r>
            <a:br>
              <a:rPr lang="ru-RU" sz="2400" dirty="0" smtClean="0"/>
            </a:br>
            <a:r>
              <a:rPr lang="ru-RU" sz="2400" dirty="0" smtClean="0"/>
              <a:t>не более 5 задач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43372" y="1142984"/>
            <a:ext cx="4786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задачу – </a:t>
            </a:r>
            <a:br>
              <a:rPr lang="ru-RU" sz="2400" dirty="0" smtClean="0"/>
            </a:br>
            <a:r>
              <a:rPr lang="ru-RU" sz="2400" dirty="0" smtClean="0"/>
              <a:t>не менее 2 мероприятий</a:t>
            </a:r>
            <a:endParaRPr lang="ru-RU" sz="2400" dirty="0"/>
          </a:p>
        </p:txBody>
      </p:sp>
      <p:pic>
        <p:nvPicPr>
          <p:cNvPr id="13" name="Рисунок 12" descr="Мероприят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6050"/>
            <a:ext cx="9144000" cy="4921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928802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Описание всех необходимых для </a:t>
            </a:r>
            <a:r>
              <a:rPr lang="ru-RU" sz="2000" dirty="0" smtClean="0"/>
              <a:t>осуществления</a:t>
            </a:r>
            <a:r>
              <a:rPr lang="ru-RU" dirty="0" smtClean="0"/>
              <a:t> проекта действий, объясняющих кто, что и как будет делать, когда и в какой последовательности.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Обратить внимание на соответствие механизмов реализации проекта и его целей и задач, ресурсам.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85762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Если предполагается использование инновационных методов, объясните, чем они отличаются от традиционных, а если они были вами апробированы, то какой дали результат.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92919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Если в проекте участвуют несколько структур, то необходимо описать, как будет действовать каждая, как между ними будут распределяться обязанности и ответственность</a:t>
            </a:r>
            <a:endParaRPr lang="ru-RU" dirty="0"/>
          </a:p>
        </p:txBody>
      </p:sp>
      <p:pic>
        <p:nvPicPr>
          <p:cNvPr id="11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КТО?</a:t>
            </a:r>
          </a:p>
          <a:p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ЧТО?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ДЛЯ КОГО?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ПОЧЕМУ ИМЕННО ТАК? </a:t>
            </a:r>
          </a:p>
        </p:txBody>
      </p:sp>
      <p:pic>
        <p:nvPicPr>
          <p:cNvPr id="8" name="Рисунок 7" descr="FA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307686"/>
            <a:ext cx="3643306" cy="2550314"/>
          </a:xfrm>
          <a:prstGeom prst="rect">
            <a:avLst/>
          </a:prstGeom>
        </p:spPr>
      </p:pic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17.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36390"/>
            <a:ext cx="9144000" cy="29852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Календарный пла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0"/>
            <a:ext cx="537899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Оплата труда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	1.1. Оплата труда штатных работников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1.2. Выплаты физическим лицам за оказание ими услуг (выполнение работ) по гражданско-правовым договорам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1.3.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траховые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взносы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АНАЛИЗ ИНВЕСТИЦИОННЫХ ПРОЕКТОВ И ПРОГРАМ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4214818"/>
            <a:ext cx="2838638" cy="2150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ru-RU" sz="2000" b="1" dirty="0" smtClean="0"/>
              <a:t>Командировочные расходы, а также аналогичные расходы по гражданско-правовым договорам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3. </a:t>
            </a:r>
            <a:r>
              <a:rPr lang="ru-RU" sz="2000" b="1" dirty="0" smtClean="0"/>
              <a:t>Офисные расходы (заложен </a:t>
            </a:r>
            <a:r>
              <a:rPr lang="en-US" sz="2000" b="1" dirty="0" smtClean="0"/>
              <a:t>E-invoicing</a:t>
            </a:r>
            <a:r>
              <a:rPr lang="ru-RU" sz="2000" b="1" dirty="0" smtClean="0"/>
              <a:t>, оплата платежных поручений)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4. Приобретение, аренда специализированного оборудования, инвентаря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5. Разработка и поддержка сайтов, информационных систем и иные аналогичные расходы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6. </a:t>
            </a:r>
            <a:r>
              <a:rPr lang="ru-RU" sz="2000" b="1" dirty="0" smtClean="0"/>
              <a:t>Оплата юридических, информационных, консультационных услуг и иные аналогичные расходы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7. </a:t>
            </a:r>
            <a:r>
              <a:rPr lang="ru-RU" sz="2000" b="1" dirty="0" smtClean="0"/>
              <a:t>Расходы на проведение мероприятий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8. Издательские, полиграфические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9. Прочие прямые расходы</a:t>
            </a:r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14fc3f8de32bf49c18cdbe6cf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214818"/>
            <a:ext cx="3810068" cy="2143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юджет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85728"/>
            <a:ext cx="459105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2900"/>
            <a:ext cx="9144000" cy="584680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142976" y="4143380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929586" y="1071546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714612" y="1428736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714612" y="1500174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857224" y="500042"/>
            <a:ext cx="2286016" cy="64294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>
            <a:off x="857224" y="785794"/>
            <a:ext cx="2214578" cy="35719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857224" y="1142984"/>
            <a:ext cx="2286016" cy="7143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928662" y="1142984"/>
            <a:ext cx="2143140" cy="4286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 flipV="1">
            <a:off x="1000100" y="1142984"/>
            <a:ext cx="2143140" cy="71438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928662" y="1142984"/>
            <a:ext cx="2214578" cy="107157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и социальная значимость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Логическая связность и реализуемость проекта, соответствие мероприятий проекта его целям, задачам и результатам;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Инновационность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, уникальность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Соотношение планируемых расходов на реализацию проекта и его ожидаемых результатов, адекватность, измеримость и достижимость таких результатов;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Реалистичность бюджета проекта и обоснованность планируемых расходов на реализацию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Масштаб реализации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Собственный вклад организации и дополнительные ресурсы, привлекаемые на реализацию проекта, перспективы дальнейшего развития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Опыт организации по успешной реализации программ и проектов по соответствующему направлению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Соответствие опыта и компетенций команды проекта планируемой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Информационная открытость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7" name="Рисунок 6" descr="Критерии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248400" cy="1990725"/>
          </a:xfrm>
          <a:prstGeom prst="rect">
            <a:avLst/>
          </a:prstGeom>
        </p:spPr>
      </p:pic>
      <p:pic>
        <p:nvPicPr>
          <p:cNvPr id="8" name="Рисунок 7" descr="Критерии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00240"/>
            <a:ext cx="6267450" cy="635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Критери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267450" cy="635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РЕЙТИНГ ЗАЯВКИ</a:t>
            </a:r>
            <a:endParaRPr lang="ru-RU" sz="3200" dirty="0"/>
          </a:p>
        </p:txBody>
      </p:sp>
      <p:pic>
        <p:nvPicPr>
          <p:cNvPr id="15" name="Рисунок 14" descr="Проект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8345"/>
            <a:ext cx="9144000" cy="4603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Доработка заявок</a:t>
            </a:r>
            <a:endParaRPr lang="ru-RU" sz="3200" dirty="0"/>
          </a:p>
        </p:txBody>
      </p:sp>
      <p:pic>
        <p:nvPicPr>
          <p:cNvPr id="6" name="Рисунок 5" descr="Рейтинг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14" y="1428736"/>
            <a:ext cx="5824928" cy="5386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Избегайте технических ошибок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643050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Прикрепляйте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ПРАВИЛЬНЫЙ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3143248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Подписывает заявку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Руководитель из ЕГРЮЛ + печать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6248" y="1643050"/>
            <a:ext cx="350046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ВСЕ-ВСЕ ОБЯЗАТЕЛЬНЫЕ Разделы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9124" y="4000504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заполняется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14480" y="564357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ОРФОГРАФИЮ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9389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000" b="1" dirty="0" smtClean="0">
                <a:hlinkClick r:id="rId5"/>
              </a:rPr>
              <a:t>https://nko31.ru/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2330</TotalTime>
  <Words>1322</Words>
  <Application>Microsoft Office PowerPoint</Application>
  <PresentationFormat>Экран (4:3)</PresentationFormat>
  <Paragraphs>290</Paragraphs>
  <Slides>56</Slides>
  <Notes>42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Грань</vt:lpstr>
      <vt:lpstr>Слайд 1</vt:lpstr>
      <vt:lpstr>Слайд 2</vt:lpstr>
      <vt:lpstr>Слайд 3</vt:lpstr>
      <vt:lpstr>Слайд 4</vt:lpstr>
      <vt:lpstr>Слайд 5</vt:lpstr>
      <vt:lpstr> Подача заявок осуществляется на сайте:   https://президентскиегранты.рф   </vt:lpstr>
      <vt:lpstr>Срок подачи заявок:  с 01.02.2021 по 15.03.2021 (до 23:30)  Рекомендуемый срок подачи заявки:   не позднее 08 марта 2021 г.  </vt:lpstr>
      <vt:lpstr> Срок реализации проекта:  начало: не ранее  1 июля 2021 г. окончание: не позднее  31 декабря 2022 г.   </vt:lpstr>
      <vt:lpstr>- НКО существует не менее 1 года  - При запросе грантов менее 500 тыс. рублей (кроме поддержки НКО) – не менее 6 месяцев  - не находятся в процессе ликвидации, банкротства, по действием решения суда о приостановлении деятельности;  - не имеющие просроченной задолженности по налогам и иным платежам в бюджет более 1000 рублей;  - не имеют в учредителях государственные органы и органы местного самоуправления.</vt:lpstr>
      <vt:lpstr>  Не рассматриваются фондом проекты (заявки):   не соответствующие видам деятельности организации, указанным в ее уставе.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227</cp:revision>
  <dcterms:created xsi:type="dcterms:W3CDTF">2014-05-26T09:44:45Z</dcterms:created>
  <dcterms:modified xsi:type="dcterms:W3CDTF">2021-02-10T06:00:13Z</dcterms:modified>
</cp:coreProperties>
</file>