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70"/>
  </p:notesMasterIdLst>
  <p:handoutMasterIdLst>
    <p:handoutMasterId r:id="rId71"/>
  </p:handoutMasterIdLst>
  <p:sldIdLst>
    <p:sldId id="256" r:id="rId2"/>
    <p:sldId id="306" r:id="rId3"/>
    <p:sldId id="387" r:id="rId4"/>
    <p:sldId id="388" r:id="rId5"/>
    <p:sldId id="351" r:id="rId6"/>
    <p:sldId id="389" r:id="rId7"/>
    <p:sldId id="390" r:id="rId8"/>
    <p:sldId id="391" r:id="rId9"/>
    <p:sldId id="392" r:id="rId10"/>
    <p:sldId id="393" r:id="rId11"/>
    <p:sldId id="394" r:id="rId12"/>
    <p:sldId id="395" r:id="rId13"/>
    <p:sldId id="396" r:id="rId14"/>
    <p:sldId id="397" r:id="rId15"/>
    <p:sldId id="398" r:id="rId16"/>
    <p:sldId id="386" r:id="rId17"/>
    <p:sldId id="329" r:id="rId18"/>
    <p:sldId id="332" r:id="rId19"/>
    <p:sldId id="278" r:id="rId20"/>
    <p:sldId id="280" r:id="rId21"/>
    <p:sldId id="276" r:id="rId22"/>
    <p:sldId id="331" r:id="rId23"/>
    <p:sldId id="309" r:id="rId24"/>
    <p:sldId id="310" r:id="rId25"/>
    <p:sldId id="379" r:id="rId26"/>
    <p:sldId id="378" r:id="rId27"/>
    <p:sldId id="311" r:id="rId28"/>
    <p:sldId id="275" r:id="rId29"/>
    <p:sldId id="342" r:id="rId30"/>
    <p:sldId id="352" r:id="rId31"/>
    <p:sldId id="274" r:id="rId32"/>
    <p:sldId id="273" r:id="rId33"/>
    <p:sldId id="333" r:id="rId34"/>
    <p:sldId id="353" r:id="rId35"/>
    <p:sldId id="354" r:id="rId36"/>
    <p:sldId id="313" r:id="rId37"/>
    <p:sldId id="312" r:id="rId38"/>
    <p:sldId id="355" r:id="rId39"/>
    <p:sldId id="337" r:id="rId40"/>
    <p:sldId id="365" r:id="rId41"/>
    <p:sldId id="366" r:id="rId42"/>
    <p:sldId id="319" r:id="rId43"/>
    <p:sldId id="373" r:id="rId44"/>
    <p:sldId id="318" r:id="rId45"/>
    <p:sldId id="289" r:id="rId46"/>
    <p:sldId id="292" r:id="rId47"/>
    <p:sldId id="299" r:id="rId48"/>
    <p:sldId id="380" r:id="rId49"/>
    <p:sldId id="381" r:id="rId50"/>
    <p:sldId id="399" r:id="rId51"/>
    <p:sldId id="400" r:id="rId52"/>
    <p:sldId id="401" r:id="rId53"/>
    <p:sldId id="371" r:id="rId54"/>
    <p:sldId id="325" r:id="rId55"/>
    <p:sldId id="326" r:id="rId56"/>
    <p:sldId id="341" r:id="rId57"/>
    <p:sldId id="408" r:id="rId58"/>
    <p:sldId id="409" r:id="rId59"/>
    <p:sldId id="410" r:id="rId60"/>
    <p:sldId id="411" r:id="rId61"/>
    <p:sldId id="412" r:id="rId62"/>
    <p:sldId id="413" r:id="rId63"/>
    <p:sldId id="402" r:id="rId64"/>
    <p:sldId id="403" r:id="rId65"/>
    <p:sldId id="404" r:id="rId66"/>
    <p:sldId id="405" r:id="rId67"/>
    <p:sldId id="406" r:id="rId68"/>
    <p:sldId id="270" r:id="rId69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27" autoAdjust="0"/>
    <p:restoredTop sz="94349" autoAdjust="0"/>
  </p:normalViewPr>
  <p:slideViewPr>
    <p:cSldViewPr>
      <p:cViewPr varScale="1">
        <p:scale>
          <a:sx n="102" d="100"/>
          <a:sy n="102" d="100"/>
        </p:scale>
        <p:origin x="-2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2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2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12554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723251"/>
            <a:ext cx="5409562" cy="4473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58571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6991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650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0042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2813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426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50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691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3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82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449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37319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1318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7108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113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7133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6894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us@eleven-pr.com" TargetMode="External"/><Relationship Id="rId4" Type="http://schemas.openxmlformats.org/officeDocument/2006/relationships/hyperlink" Target="mailto:morozov_da@energomash.ru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ko31.ru/" TargetMode="External"/><Relationship Id="rId4" Type="http://schemas.openxmlformats.org/officeDocument/2006/relationships/hyperlink" Target="http://csi-ver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algn="ctr" defTabSz="457200" fontAlgn="auto">
              <a:spcAft>
                <a:spcPts val="0"/>
              </a:spcAft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Ресурсный центр НКО</a:t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«Участие в конкурсе социальных и благотворительных проектов «</a:t>
            </a:r>
            <a:r>
              <a:rPr lang="ru-RU" sz="3600" b="1" dirty="0" err="1" smtClean="0">
                <a:solidFill>
                  <a:srgbClr val="002060"/>
                </a:solidFill>
              </a:rPr>
              <a:t>ОМК-Партнерство</a:t>
            </a:r>
            <a:r>
              <a:rPr lang="ru-RU" sz="3600" b="1" dirty="0" smtClean="0">
                <a:solidFill>
                  <a:srgbClr val="002060"/>
                </a:solidFill>
              </a:rPr>
              <a:t>»</a:t>
            </a:r>
          </a:p>
          <a:p>
            <a:pPr lvl="0" algn="ctr" defTabSz="457200" fontAlgn="auto">
              <a:spcAft>
                <a:spcPts val="0"/>
              </a:spcAft>
              <a:defRPr/>
            </a:pPr>
            <a:endParaRPr lang="ru-RU" sz="36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 defTabSz="457200" fontAlgn="auto">
              <a:spcAft>
                <a:spcPts val="0"/>
              </a:spcAft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24 марта 2021 года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г. Белгород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85720" y="1340768"/>
            <a:ext cx="7998206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Создание социального партнерства и возможностей для внедрения инновационных технологий устойчивого развития регионов присутствия, вовлечение работников предприятий, входящих в Группу ОМК, в социальные проекты на основе их инициативы и добровольного участия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4678" y="0"/>
            <a:ext cx="5184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ЦЕЛЬ КОНКУРСА: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85720" y="1340768"/>
            <a:ext cx="7998206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г. Белгород и г. Валуйки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294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4678" y="0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ГЕОГРАФИЯ в Белгородской области: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belgorod-bgu-tilt-shif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000240"/>
            <a:ext cx="4317265" cy="2920900"/>
          </a:xfrm>
          <a:prstGeom prst="rect">
            <a:avLst/>
          </a:prstGeom>
        </p:spPr>
      </p:pic>
      <p:pic>
        <p:nvPicPr>
          <p:cNvPr id="8" name="Рисунок 7" descr="08-09-valuyk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06" y="3857628"/>
            <a:ext cx="5375678" cy="28670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42844" y="1340768"/>
            <a:ext cx="8643998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- Некоммерческие организации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- Государственные и муниципальные учреждения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− </a:t>
            </a:r>
            <a:r>
              <a:rPr lang="ru-RU" u="sng" dirty="0" smtClean="0">
                <a:solidFill>
                  <a:schemeClr val="accent2">
                    <a:lumMod val="50000"/>
                  </a:schemeClr>
                </a:solidFill>
              </a:rPr>
              <a:t>Физические лица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: работники обществ Группы ОМК сотрудников вагонно-ремонтного депо АО «ВРК-3» и АО «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Белэнергомаш-БЗЭМ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».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294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4678" y="0"/>
            <a:ext cx="5184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Участники конкурса: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НЕ МОГУТ 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участвовать: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340768"/>
            <a:ext cx="849694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Политические партии;</a:t>
            </a:r>
          </a:p>
          <a:p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Религиозные организации;</a:t>
            </a:r>
          </a:p>
          <a:p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Коммерческие организации.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depositphotos_71355263-stock-illustration-red-no-entry-sig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4" y="2857496"/>
            <a:ext cx="3643306" cy="3643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42844" y="1340768"/>
            <a:ext cx="8643998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- Для юридических лиц: 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до 250 тыс. рублей;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- Для Физических лиц: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до 50 тыс. рублей.</a:t>
            </a:r>
            <a:r>
              <a:rPr lang="ru-RU" sz="2800" b="1" dirty="0" smtClean="0">
                <a:solidFill>
                  <a:srgbClr val="FF0000"/>
                </a:solidFill>
              </a:rPr>
              <a:t/>
            </a:r>
            <a:br>
              <a:rPr lang="ru-RU" sz="2800" b="1" dirty="0" smtClean="0">
                <a:solidFill>
                  <a:srgbClr val="FF0000"/>
                </a:solidFill>
              </a:rPr>
            </a:br>
            <a:endParaRPr lang="ru-RU" sz="2800" b="1" dirty="0">
              <a:solidFill>
                <a:srgbClr val="FF00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294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4678" y="0"/>
            <a:ext cx="5184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Размер поддержки: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ohapka_den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70" y="2285992"/>
            <a:ext cx="2857496" cy="2857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42844" y="1340768"/>
            <a:ext cx="8643998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а)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помощь пожилым людям, инвалидам, малообеспеченным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(сбор вещей, продуктов питания, лекарств и т.д.); 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б)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социальная поддержка наименее защищенных слоев населения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: пенсионеров и ветеранов, взрослых и детей с ограниченными физическими возможностями, детей-сирот и детей, оставшихся без попечения родителей, безработных; 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294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142852"/>
            <a:ext cx="5643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поддержки для физических лиц: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42844" y="1340768"/>
            <a:ext cx="8643998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в) содействие деятельности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в области физической культуры и спорта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; 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г)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пропаганда здорового образа жизни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, профилактика курения, алкоголизма, употребления наркотиков, улучшение морально-психологического состояния граждан; 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294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142852"/>
            <a:ext cx="5643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поддержки для физических лиц: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42844" y="1428736"/>
            <a:ext cx="8643998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д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охрана окружающей среды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(раздельный сбор мусора/использованных батареек/сбор макулатуры/металлолома, очистка водоемов, проведение экологических акций и мероприятий: экологические десанты, благоустройство и озеленение) и защита животных; 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е)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охрана культурного наследия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; 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294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142852"/>
            <a:ext cx="5643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поддержки для физических лиц: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42844" y="1428736"/>
            <a:ext cx="8643998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ж)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духовно-нравственное и патриотическое воспитание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з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привлечение средств (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фандрайзинг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на социальные программы в регионах присутствия (организация благотворительных ярмарок, рождественских благотворительных базаров, акций, марафонов и т.д.); 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и)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развитие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волонтерства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в регионах присутствия ОМК.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294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142852"/>
            <a:ext cx="5643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поддержки для физических лиц: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42844" y="1428736"/>
            <a:ext cx="7715304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Социальная защита, духовно-нравственное и патриотическое воспитание.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Проекты, направленные на внедрение новых методик и технологий работы с детьми (в том числе детьми-сиротами, детьми с ограниченными возможностями), подростками и молодежью, инвалидами, ветеранами, пожилыми людьми, безработными, поддержку научно-технического творчества, организацию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профориентационной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работы, духовно-нравственного и патриотического воспитания.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294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142852"/>
            <a:ext cx="5643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поддержки для юридических лиц: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jZxgHLdX-i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72198" y="1428736"/>
            <a:ext cx="2914644" cy="17805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85720" y="1571612"/>
            <a:ext cx="8286840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Культура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Проекты, способствующие сохранению культурного наследия и памятников культуры и истории, наращиванию творческого потенциала региона, созданию новых конструктивных форм досуга.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294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142852"/>
            <a:ext cx="5643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поддержки для юридических лиц: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4f78b5f98e700c8fd5eaeaa4b1480704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8" y="4429132"/>
            <a:ext cx="2967779" cy="1850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14282" y="1500174"/>
            <a:ext cx="7000924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Спорт и здоровый образ жизни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Проекты, направленные на пропаганду здорового образа жизни, создание условий для развития физической культуры и массового спорта, внедрение эффективных форм организации спортивных мероприятий и увлечений для детей и взрослых.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294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142852"/>
            <a:ext cx="5643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поддержки для юридических лиц: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Миф-7.-ЗОЖ-—-это-очень-сложно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4643446"/>
            <a:ext cx="3070864" cy="204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42844" y="1428736"/>
            <a:ext cx="7143800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Экология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Проекты, направленные на формирование экологической культуры и пропаганду экологических знаний, внедрение новых технологий защиты и сохранения окружающей среды, проведение экологических акций по благоустройству и озеленению, развитие познавательного туризма.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294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142852"/>
            <a:ext cx="5643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поддержки для юридических лиц: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Cum-va-arata-Pamantul-si-lumea-asa-cum-o-stim-peste-100-de-an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4714884"/>
            <a:ext cx="2857520" cy="19050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42844" y="1428736"/>
            <a:ext cx="7429552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Защита животных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Проекты, направленные на помощь приютам для бездомных животных, другим организациям, занимающимся поддержкой животных. 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294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802" y="142852"/>
            <a:ext cx="5643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Направления поддержки для юридических лиц: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e6a8ee139f719ebbbfd6f96bf08d659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52" y="3714752"/>
            <a:ext cx="3997504" cy="2967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85720" y="1340768"/>
            <a:ext cx="7998206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Подача заявок осуществляется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на сайте: 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800" b="1" dirty="0" smtClean="0">
                <a:solidFill>
                  <a:schemeClr val="accent2">
                    <a:lumMod val="75000"/>
                  </a:schemeClr>
                </a:solidFill>
              </a:rPr>
              <a:t>https://partnerstvo.omk.ru/</a:t>
            </a: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184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Заявки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516006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подачи заявок: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до 31.03.2021 г. (до 17:00)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реализации проекта: в пределах: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01.06.2021 г. – 20.12.2021 г.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86764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 smtClean="0"/>
              <a:t> </a:t>
            </a: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</a:rPr>
              <a:t>Не рассматриваются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проекты (заявки):</a:t>
            </a: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400" b="1" u="sng" dirty="0" smtClean="0">
                <a:solidFill>
                  <a:schemeClr val="accent2">
                    <a:lumMod val="50000"/>
                  </a:schemeClr>
                </a:solidFill>
              </a:rPr>
              <a:t>не соответствующие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видам деятельности организации, указанным </a:t>
            </a:r>
            <a:r>
              <a:rPr lang="ru-RU" sz="4400" b="1" u="sng" dirty="0" smtClean="0">
                <a:solidFill>
                  <a:schemeClr val="accent2">
                    <a:lumMod val="50000"/>
                  </a:schemeClr>
                </a:solidFill>
              </a:rPr>
              <a:t>в ее уставе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ВАЖНО!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17" name="Заголовок 3"/>
          <p:cNvSpPr txBox="1">
            <a:spLocks/>
          </p:cNvSpPr>
          <p:nvPr/>
        </p:nvSpPr>
        <p:spPr>
          <a:xfrm>
            <a:off x="428596" y="1142984"/>
            <a:ext cx="7456342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Что такое </a:t>
            </a:r>
            <a:r>
              <a:rPr lang="ru-RU" sz="3600" b="1" u="sng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социальный</a:t>
            </a: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проект?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2214554"/>
            <a:ext cx="72866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ПРОГРАММА РЕАЛЬНЫХ ДЕЙСТВИЙ, ЦЕЛЬ КОТОРОЙ НАПРЕАВЛЕНА НА РЕШЕНИЕ АКУТАЛЬНОЙ СОЦИАЛЬНОЙ ПРОБЛЕМЫ В ОБЩЕСТВЕ, А ЗАДАЧИ — НА ПОЗИТИВНЫЕ РЕЗУЛЬТАТЫ И ИЗМЕНЕНИЯ В ОБЩЕСТВЕ.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17" name="Заголовок 3"/>
          <p:cNvSpPr txBox="1">
            <a:spLocks/>
          </p:cNvSpPr>
          <p:nvPr/>
        </p:nvSpPr>
        <p:spPr>
          <a:xfrm>
            <a:off x="428596" y="1142984"/>
            <a:ext cx="7456342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ТРЕБОВАНИЯ К ПРОЕКТУ: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1785926"/>
            <a:ext cx="7777163" cy="1211262"/>
          </a:xfrm>
          <a:prstGeom prst="roundRect">
            <a:avLst/>
          </a:prstGeom>
          <a:solidFill>
            <a:srgbClr val="9AD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АКТУАЛЬНОСТЬ - причина, основания реализации проекта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3071810"/>
            <a:ext cx="7777163" cy="1211263"/>
          </a:xfrm>
          <a:prstGeom prst="roundRect">
            <a:avLst/>
          </a:prstGeom>
          <a:solidFill>
            <a:srgbClr val="74CB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ВРЕМЯ – проект должен быть ограниченным по времени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4357694"/>
            <a:ext cx="7802563" cy="1211263"/>
          </a:xfrm>
          <a:prstGeom prst="roundRect">
            <a:avLst/>
          </a:prstGeom>
          <a:solidFill>
            <a:srgbClr val="54A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РЕСУРСЫ – проект должен иметь четкое описание потребностей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2898" y="5643578"/>
            <a:ext cx="7786688" cy="1211263"/>
          </a:xfrm>
          <a:prstGeom prst="roundRect">
            <a:avLst/>
          </a:prstGeom>
          <a:solidFill>
            <a:srgbClr val="3E7D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ОЦЕНКА – четкие результаты, поддающимися анализу и осмыслению.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СОЦИАЛЬНОГО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785926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ОБОСНОВАНИЕ СОЦИАЛЬНОЙ ЗНАЧИМОСТИ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44" y="2643182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 И ЗАДАЧИ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3500438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МЕРОПРИЯТИЯ (МЕТОДЫ)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4351349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 РЕАЛИЗАЦИИ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5214950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РЕЗУЛЬТАТЫ И КРИТЕРИИ ОЦЕНКИ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9252" y="6065861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(СМЕТА)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3571868" y="142852"/>
            <a:ext cx="3571868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СОЦИАЛЬНОГО ПРОЕКТА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214422"/>
            <a:ext cx="2214578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ПРОБЛЕМА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86116" y="121442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10" y="3214686"/>
            <a:ext cx="2500330" cy="785817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86116" y="5214950"/>
            <a:ext cx="2714644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 РЕАЛИЗАЦИИ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57884" y="6065837"/>
            <a:ext cx="2286016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14414" y="6065837"/>
            <a:ext cx="227960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2357422" y="1571612"/>
            <a:ext cx="92869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57224" y="2279648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1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86116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2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15008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3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500562" y="2000240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8255499">
            <a:off x="5713948" y="1835456"/>
            <a:ext cx="65259" cy="5505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3593618">
            <a:off x="3030376" y="1801255"/>
            <a:ext cx="45719" cy="591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42910" y="4143380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1.2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86116" y="3214686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4143380"/>
            <a:ext cx="242889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929322" y="3214686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2214546" y="4929198"/>
            <a:ext cx="2071702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3896510" y="4610900"/>
            <a:ext cx="1208104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3" idx="2"/>
          </p:cNvCxnSpPr>
          <p:nvPr/>
        </p:nvCxnSpPr>
        <p:spPr>
          <a:xfrm rot="5400000">
            <a:off x="6039653" y="4039396"/>
            <a:ext cx="279407" cy="2071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2"/>
            <a:endCxn id="9" idx="0"/>
          </p:cNvCxnSpPr>
          <p:nvPr/>
        </p:nvCxnSpPr>
        <p:spPr>
          <a:xfrm rot="5400000">
            <a:off x="1875216" y="3089670"/>
            <a:ext cx="142876" cy="107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9" idx="2"/>
            <a:endCxn id="21" idx="0"/>
          </p:cNvCxnSpPr>
          <p:nvPr/>
        </p:nvCxnSpPr>
        <p:spPr>
          <a:xfrm rot="5400000">
            <a:off x="1821637" y="4071941"/>
            <a:ext cx="14287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5" idx="2"/>
            <a:endCxn id="22" idx="0"/>
          </p:cNvCxnSpPr>
          <p:nvPr/>
        </p:nvCxnSpPr>
        <p:spPr>
          <a:xfrm rot="16200000" flipH="1">
            <a:off x="4432296" y="3074982"/>
            <a:ext cx="13653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6" idx="2"/>
            <a:endCxn id="24" idx="0"/>
          </p:cNvCxnSpPr>
          <p:nvPr/>
        </p:nvCxnSpPr>
        <p:spPr>
          <a:xfrm rot="16200000" flipH="1">
            <a:off x="6950485" y="2985684"/>
            <a:ext cx="136532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24" idx="2"/>
            <a:endCxn id="23" idx="0"/>
          </p:cNvCxnSpPr>
          <p:nvPr/>
        </p:nvCxnSpPr>
        <p:spPr>
          <a:xfrm rot="16200000" flipH="1">
            <a:off x="7129081" y="4057254"/>
            <a:ext cx="136531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10" idx="1"/>
            <a:endCxn id="12" idx="0"/>
          </p:cNvCxnSpPr>
          <p:nvPr/>
        </p:nvCxnSpPr>
        <p:spPr>
          <a:xfrm rot="10800000" flipV="1">
            <a:off x="2354218" y="5611031"/>
            <a:ext cx="931898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0" idx="3"/>
            <a:endCxn id="11" idx="0"/>
          </p:cNvCxnSpPr>
          <p:nvPr/>
        </p:nvCxnSpPr>
        <p:spPr>
          <a:xfrm>
            <a:off x="6000760" y="5611032"/>
            <a:ext cx="1000132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3286116" y="4143380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7" name="Рисунок 6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39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1500174"/>
            <a:ext cx="807249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Основные описательные части проекта:</a:t>
            </a:r>
          </a:p>
          <a:p>
            <a:pPr marL="342900" indent="-342900"/>
            <a:endParaRPr lang="ru-RU" sz="32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Краткое описание,</a:t>
            </a:r>
          </a:p>
          <a:p>
            <a:pPr marL="342900" indent="-342900">
              <a:buFontTx/>
              <a:buChar char="-"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Описание проблемы</a:t>
            </a:r>
          </a:p>
          <a:p>
            <a:pPr marL="342900" indent="-342900">
              <a:buFontTx/>
              <a:buChar char="-"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Целевая группа</a:t>
            </a:r>
          </a:p>
          <a:p>
            <a:pPr marL="342900" indent="-342900">
              <a:buFontTx/>
              <a:buChar char="-"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Цели,</a:t>
            </a:r>
          </a:p>
          <a:p>
            <a:pPr marL="342900" indent="-342900">
              <a:buFontTx/>
              <a:buChar char="-"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Задачи</a:t>
            </a:r>
          </a:p>
          <a:p>
            <a:pPr marL="342900" indent="-342900">
              <a:buFontTx/>
              <a:buChar char="-"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География</a:t>
            </a:r>
          </a:p>
          <a:p>
            <a:pPr marL="342900" indent="-342900">
              <a:buFontTx/>
              <a:buChar char="-"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Результаты и т.д.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1500174"/>
            <a:ext cx="8072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ru-RU" dirty="0" smtClean="0"/>
              <a:t>Целевые группы проекта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Целевые группы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143116"/>
            <a:ext cx="9144000" cy="4424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28596" y="1285860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1472" y="1357298"/>
            <a:ext cx="807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Описание проблемы целевой группы, обоснование социальной значимости проекта</a:t>
            </a:r>
            <a:endParaRPr lang="ru-RU" dirty="0"/>
          </a:p>
        </p:txBody>
      </p:sp>
      <p:pic>
        <p:nvPicPr>
          <p:cNvPr id="8" name="Рисунок 7" descr="Безымянный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953716"/>
            <a:ext cx="8786842" cy="49042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7158" y="2428868"/>
            <a:ext cx="80010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При необходимости в него можно загрузить документы, подтверждающие наличие проблемы, иллюстрирующие проведенные исследования, запросы от </a:t>
            </a:r>
            <a:r>
              <a:rPr lang="ru-RU" sz="2400" dirty="0" err="1" smtClean="0"/>
              <a:t>благополучателей</a:t>
            </a:r>
            <a:r>
              <a:rPr lang="ru-RU" sz="2400" dirty="0" smtClean="0"/>
              <a:t> на проведение проекта и иные документы.</a:t>
            </a:r>
          </a:p>
          <a:p>
            <a:pPr algn="ctr"/>
            <a:endParaRPr lang="ru-RU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1428736"/>
            <a:ext cx="70723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Материалы, подтверждающие наличие проблемы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ОБОСНОВАНИЕ СОЦИАЛЬНОЙ ЗНАЧИМОСТИ ПРОЕКТА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214282" y="2214554"/>
            <a:ext cx="8501122" cy="3801745"/>
            <a:chOff x="214282" y="2214554"/>
            <a:chExt cx="8501122" cy="38017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214282" y="2214554"/>
              <a:ext cx="850112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1. Опишите проблему или ситуацию, которую нужно решить (снизить остроту)</a:t>
              </a:r>
              <a:endParaRPr lang="ru-RU" sz="2000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14282" y="3071810"/>
              <a:ext cx="764386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2. Включите в описание данные статистики, социологических и других исследований, цитаты и официальную информацию, подтверждающие актуальность проблемы.</a:t>
              </a:r>
              <a:endParaRPr lang="ru-RU" sz="2000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14282" y="4286256"/>
              <a:ext cx="68956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dirty="0" smtClean="0"/>
                <a:t>3. Излагайте любую проблему просто, будьте конкретны</a:t>
              </a:r>
              <a:endParaRPr lang="ru-RU" sz="20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85720" y="5000636"/>
              <a:ext cx="750099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4. Укажите другие организации, которые уже занимались решением данной проблемы, и объясните, почему их усилия недостаточны для ее решения</a:t>
              </a:r>
              <a:endParaRPr lang="ru-RU" sz="2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2843808" y="72008"/>
            <a:ext cx="5184576" cy="105273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Обоснование социальной значимости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268760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Количество детей дошкольного и школьного возраста: 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2016-2017 гг.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23728" y="2132856"/>
            <a:ext cx="3960440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bg1"/>
                </a:solidFill>
              </a:rPr>
              <a:t>56473 чел.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3068960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Количество занятых в секциях (Управление спорта): </a:t>
            </a:r>
            <a:r>
              <a:rPr lang="ru-RU" sz="3600" b="1" dirty="0" smtClean="0">
                <a:solidFill>
                  <a:schemeClr val="bg1"/>
                </a:solidFill>
              </a:rPr>
              <a:t>3000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4005064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Данные: сколько занимается у вас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4869160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Данные: сколько может заниматься, есть ли желающие еще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9252" y="5733181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Почему не занимаются??? Причины???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7158" y="1357298"/>
            <a:ext cx="80010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Цель проекта</a:t>
            </a:r>
          </a:p>
          <a:p>
            <a:endParaRPr lang="ru-RU" sz="2400" dirty="0" smtClean="0"/>
          </a:p>
          <a:p>
            <a:r>
              <a:rPr lang="ru-RU" sz="2400" dirty="0" smtClean="0"/>
              <a:t>- Ожидаемые результаты проекта: количественные и качественные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71868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pic>
        <p:nvPicPr>
          <p:cNvPr id="1026" name="Picture 2" descr="D:\Documents\Вера\Проекты\Проекты 2021\ФПГ\Фото для презентации\5.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928934"/>
            <a:ext cx="9210676" cy="237172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71472" y="5643578"/>
            <a:ext cx="2619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- Задачи проекта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ЦЕЛИ И ЗАДАЧИ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857364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Цели проекта-</a:t>
            </a:r>
            <a:endParaRPr lang="ru-RU" sz="2400" dirty="0" smtClean="0"/>
          </a:p>
          <a:p>
            <a:r>
              <a:rPr lang="ru-RU" sz="2400" dirty="0" smtClean="0"/>
              <a:t>это отражение проблемы, показывающее общий итог (результат) проекта, т.е. изменения, к которым стремится организация-заявитель.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3786190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Задачи проекта -</a:t>
            </a:r>
          </a:p>
          <a:p>
            <a:r>
              <a:rPr lang="ru-RU" sz="2400" dirty="0" smtClean="0"/>
              <a:t>это конкретные измеримые в количественных показателях действия, которыми предполагается обеспечить достижение целей;</a:t>
            </a:r>
          </a:p>
          <a:p>
            <a:endParaRPr lang="ru-RU" sz="2400" dirty="0" smtClean="0"/>
          </a:p>
          <a:p>
            <a:r>
              <a:rPr lang="ru-RU" sz="2400" dirty="0" smtClean="0"/>
              <a:t>Задачи направлены на устранение препятствий (причин проблемы) к достижению цели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УМНЫЕ ЦЕЛИ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2828" t="52344" r="12421" b="6250"/>
          <a:stretch>
            <a:fillRect/>
          </a:stretch>
        </p:blipFill>
        <p:spPr bwMode="auto">
          <a:xfrm>
            <a:off x="0" y="4037013"/>
            <a:ext cx="91440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Овал 7"/>
          <p:cNvSpPr/>
          <p:nvPr/>
        </p:nvSpPr>
        <p:spPr>
          <a:xfrm>
            <a:off x="468313" y="2565400"/>
            <a:ext cx="1366837" cy="1295400"/>
          </a:xfrm>
          <a:prstGeom prst="ellipse">
            <a:avLst/>
          </a:prstGeom>
          <a:solidFill>
            <a:srgbClr val="9AD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tx1"/>
                </a:solidFill>
              </a:rPr>
              <a:t>S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124075" y="2565400"/>
            <a:ext cx="1368425" cy="1295400"/>
          </a:xfrm>
          <a:prstGeom prst="ellipse">
            <a:avLst/>
          </a:prstGeom>
          <a:solidFill>
            <a:srgbClr val="54A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tx1"/>
                </a:solidFill>
              </a:rPr>
              <a:t>M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89363" y="2565400"/>
            <a:ext cx="1368425" cy="1295400"/>
          </a:xfrm>
          <a:prstGeom prst="ellipse">
            <a:avLst/>
          </a:prstGeom>
          <a:solidFill>
            <a:srgbClr val="9AD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tx1"/>
                </a:solidFill>
              </a:rPr>
              <a:t>A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518150" y="2565400"/>
            <a:ext cx="1366838" cy="1295400"/>
          </a:xfrm>
          <a:prstGeom prst="ellipse">
            <a:avLst/>
          </a:prstGeom>
          <a:solidFill>
            <a:srgbClr val="54A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tx1"/>
                </a:solidFill>
              </a:rPr>
              <a:t>R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7164388" y="2565400"/>
            <a:ext cx="1368425" cy="1295400"/>
          </a:xfrm>
          <a:prstGeom prst="ellipse">
            <a:avLst/>
          </a:prstGeom>
          <a:solidFill>
            <a:srgbClr val="9AD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tx1"/>
                </a:solidFill>
              </a:rPr>
              <a:t>T</a:t>
            </a:r>
            <a:endParaRPr lang="ru-RU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9" name="Рисунок 8" descr="Цели Задач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8736"/>
            <a:ext cx="9144000" cy="4957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РЕЗУЛЬТАТЫ (КРИТЕРИИ ОЦЕНКИ) ПРОЕКТА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2143116"/>
            <a:ext cx="7715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1. Перечислите ожидаемые результаты проекта с указанием их количественных и качественных характеристик, в т.ч. для Вашей НКО.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3929066"/>
            <a:ext cx="75724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2. Индикаторы оценки могут быть субъективными и объективными. Субъективные - не поддающиеся количественному выражению, объективные - те, которые можно подсчитать.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КРИТЕРИИ ОЦЕНКИ ПРОЕКТА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714488"/>
            <a:ext cx="83582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/>
              <a:t>Все приросты, которые можно посчитать </a:t>
            </a:r>
          </a:p>
          <a:p>
            <a:pPr marL="342900" indent="-342900"/>
            <a:r>
              <a:rPr lang="ru-RU" sz="2400" dirty="0" smtClean="0"/>
              <a:t>	(тиражи изданий, публикации в СМИ, проценты здоровых детей, число учебных часов, объем финансирования на определенные типы программ, число персонала, получившего дополнительное образование или квалификацию и т.п.)</a:t>
            </a:r>
          </a:p>
          <a:p>
            <a:pPr marL="342900" indent="-342900"/>
            <a:endParaRPr lang="ru-RU" sz="2400" dirty="0" smtClean="0"/>
          </a:p>
          <a:p>
            <a:pPr marL="342900" indent="-342900">
              <a:buAutoNum type="arabicPeriod" startAt="2"/>
            </a:pPr>
            <a:r>
              <a:rPr lang="ru-RU" sz="2400" dirty="0" smtClean="0"/>
              <a:t>Все снижения, которые можно подсчитать </a:t>
            </a:r>
          </a:p>
          <a:p>
            <a:pPr marL="342900" indent="-342900"/>
            <a:r>
              <a:rPr lang="ru-RU" sz="2400" dirty="0" smtClean="0"/>
              <a:t>	(сокращение числа семей, состоящих на учете как неблагополучные, снижение показателей заболеваемости, снижение темпов распространения социально обусловленных заболеваний и т.п.) 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868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pic>
        <p:nvPicPr>
          <p:cNvPr id="2050" name="Picture 2" descr="D:\Documents\Вера\Проекты\Проекты 2021\ФПГ\Фото для презентации\6.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57364"/>
            <a:ext cx="92202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71868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1714488"/>
            <a:ext cx="68580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Как будет организовано информационное сопровождение проекта</a:t>
            </a:r>
          </a:p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- Дальнейшее развитие проекта </a:t>
            </a:r>
          </a:p>
          <a:p>
            <a:endParaRPr lang="ru-RU" sz="32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- Источники ресурсного обеспечения проекта в дальнейшем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071678"/>
            <a:ext cx="79296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Руководитель проекта</a:t>
            </a:r>
          </a:p>
          <a:p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Команда проекта</a:t>
            </a:r>
          </a:p>
          <a:p>
            <a:pPr>
              <a:buFontTx/>
              <a:buChar char="-"/>
            </a:pPr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Организация-заявитель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r>
              <a:rPr lang="ru-RU" sz="2800" b="1" dirty="0" smtClean="0"/>
              <a:t> </a:t>
            </a:r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7881" y="4143380"/>
            <a:ext cx="3381375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9" name="Рисунок 8" descr="Результат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8736"/>
            <a:ext cx="9144000" cy="4885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МЕРОПРИЯТИЯ (МЕТОДЫ)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928802"/>
            <a:ext cx="79296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Описание всех необходимых для </a:t>
            </a:r>
            <a:r>
              <a:rPr lang="ru-RU" sz="2000" dirty="0" smtClean="0"/>
              <a:t>осуществления</a:t>
            </a:r>
            <a:r>
              <a:rPr lang="ru-RU" dirty="0" smtClean="0"/>
              <a:t> проекта действий, объясняющих кто, что и как будет делать, когда и в какой последовательности.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3000372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 Обратить внимание на соответствие механизмов реализации проекта и его целей и задач, ресурсам.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3857628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Если предполагается использование инновационных методов, объясните, чем они отличаются от традиционных, а если они были вами апробированы, то какой дали результат.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4929198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4. Если в проекте участвуют несколько структур, то необходимо описать, как будет действовать каждая, как между ними будут распределяться обязанности и ответственность</a:t>
            </a:r>
            <a:endParaRPr lang="ru-RU" dirty="0"/>
          </a:p>
        </p:txBody>
      </p:sp>
      <p:pic>
        <p:nvPicPr>
          <p:cNvPr id="11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МЕРОПРИЯТИЯ (МЕТОДЫ)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2071678"/>
            <a:ext cx="79296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/>
              <a:t> КТО?</a:t>
            </a:r>
          </a:p>
          <a:p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ЧТО?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ДЛЯ КОГО?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ПОЧЕМУ ИМЕННО ТАК? </a:t>
            </a:r>
          </a:p>
        </p:txBody>
      </p:sp>
      <p:pic>
        <p:nvPicPr>
          <p:cNvPr id="8" name="Рисунок 7" descr="FA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8" y="4307686"/>
            <a:ext cx="3643306" cy="2550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7" name="Рисунок 6" descr="17.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936390"/>
            <a:ext cx="9144000" cy="29852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7" name="Рисунок 6" descr="Календарный пла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7356" y="0"/>
            <a:ext cx="537899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9" name="Рисунок 8" descr="Результат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8736"/>
            <a:ext cx="9144000" cy="48857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00496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ОБЩИЙ РЕЗУЛЬТАТ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467544" y="2643188"/>
            <a:ext cx="8208912" cy="37381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altLang="ru-RU" sz="3600" b="1" dirty="0" smtClean="0">
                <a:solidFill>
                  <a:schemeClr val="accent2">
                    <a:lumMod val="50000"/>
                  </a:schemeClr>
                </a:solidFill>
                <a:latin typeface="Trebuchet MS" pitchFamily="34" charset="0"/>
                <a:cs typeface="Times New Roman" pitchFamily="18" charset="0"/>
              </a:rPr>
              <a:t>БЮДЖЕТ (СМЕТА) ПРОЕКТА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14752"/>
            <a:ext cx="33242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928662" y="1214422"/>
            <a:ext cx="866773" cy="806448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900" dirty="0"/>
          </a:p>
        </p:txBody>
      </p:sp>
      <p:grpSp>
        <p:nvGrpSpPr>
          <p:cNvPr id="2" name="Группа 4"/>
          <p:cNvGrpSpPr/>
          <p:nvPr/>
        </p:nvGrpSpPr>
        <p:grpSpPr>
          <a:xfrm>
            <a:off x="1071538" y="1285860"/>
            <a:ext cx="619630" cy="618787"/>
            <a:chOff x="-2844824" y="976722"/>
            <a:chExt cx="1224136" cy="1224136"/>
          </a:xfrm>
          <a:solidFill>
            <a:schemeClr val="bg1"/>
          </a:solidFill>
        </p:grpSpPr>
        <p:sp>
          <p:nvSpPr>
            <p:cNvPr id="7" name="Прямоугольник 6"/>
            <p:cNvSpPr/>
            <p:nvPr/>
          </p:nvSpPr>
          <p:spPr>
            <a:xfrm>
              <a:off x="-2844824" y="1484784"/>
              <a:ext cx="1224136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>
            <a:xfrm rot="16200000">
              <a:off x="-2844824" y="1480778"/>
              <a:ext cx="1224136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2000232" y="1142984"/>
            <a:ext cx="33218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КОМПЛЕКСНОГО </a:t>
            </a:r>
          </a:p>
          <a:p>
            <a:r>
              <a:rPr lang="ru-RU" sz="2800" b="1" dirty="0"/>
              <a:t>БЮДЖЕТА</a:t>
            </a:r>
          </a:p>
        </p:txBody>
      </p:sp>
      <p:sp>
        <p:nvSpPr>
          <p:cNvPr id="13" name="Пятиугольник 12"/>
          <p:cNvSpPr/>
          <p:nvPr/>
        </p:nvSpPr>
        <p:spPr>
          <a:xfrm rot="10800000">
            <a:off x="142844" y="2285992"/>
            <a:ext cx="8515350" cy="865187"/>
          </a:xfrm>
          <a:prstGeom prst="homePlate">
            <a:avLst/>
          </a:prstGeom>
          <a:solidFill>
            <a:schemeClr val="bg1">
              <a:alpha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 rot="10800000">
            <a:off x="142844" y="3357562"/>
            <a:ext cx="8515350" cy="1306513"/>
          </a:xfrm>
          <a:prstGeom prst="homePlate">
            <a:avLst>
              <a:gd name="adj" fmla="val 35764"/>
            </a:avLst>
          </a:prstGeom>
          <a:solidFill>
            <a:schemeClr val="bg1">
              <a:alpha val="69804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85720" y="2143116"/>
            <a:ext cx="8358246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 rot="10800000">
            <a:off x="142844" y="4857760"/>
            <a:ext cx="8572560" cy="1646238"/>
          </a:xfrm>
          <a:prstGeom prst="homePlate">
            <a:avLst>
              <a:gd name="adj" fmla="val 30116"/>
            </a:avLst>
          </a:prstGeom>
          <a:solidFill>
            <a:schemeClr val="bg1">
              <a:alpha val="69804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571472" y="2285992"/>
            <a:ext cx="798671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демонстрирует партнеру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продуманность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концепции проекта</a:t>
            </a: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642910" y="3429000"/>
            <a:ext cx="78486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>
                <a:latin typeface="Calibri" pitchFamily="34" charset="0"/>
                <a:cs typeface="Calibri" pitchFamily="34" charset="0"/>
              </a:rPr>
              <a:t>показывает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прозрачность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вашей работы, отсутствие в проекте «двойного финансирования» и прочих нарушений</a:t>
            </a: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642910" y="4786322"/>
            <a:ext cx="800105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наличие нескольких источников финансирования доказывает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серьезность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вашего подхода к осуществлению проекта</a:t>
            </a:r>
          </a:p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( если вам удалось найти несколько партнеров для поддержки проекта, это значит, что вы фактически уже получили несколько рекомендаций, и не словах, а на деле)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928662" y="1214422"/>
            <a:ext cx="71198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/>
              <a:t>БЮДЖЕТ СОСТАВЛЕН </a:t>
            </a:r>
            <a:r>
              <a:rPr lang="ru-RU" sz="3200" b="1" dirty="0">
                <a:solidFill>
                  <a:srgbClr val="00B050"/>
                </a:solidFill>
              </a:rPr>
              <a:t>ГРАМОТНО</a:t>
            </a:r>
            <a:r>
              <a:rPr lang="ru-RU" sz="2400" b="1" dirty="0"/>
              <a:t>, ЕСЛИ</a:t>
            </a:r>
            <a:r>
              <a:rPr lang="ru-RU" sz="24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28662" y="1857364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СООТВЕТСТВУЕТ ОПИСАТЕЛЬНОЙ ЧАСТИ ЗАЯВКИ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43372" y="1857364"/>
            <a:ext cx="3952875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СУММА ДОСТАТОЧНА ДЛЯ ОБЕСПЕЧЕНИЯ ВСЕХ ВИДОВ РАБОТ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3143248"/>
            <a:ext cx="26638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ПОДРОБЕН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00364" y="3143248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ДОНОРОМ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143636" y="3143248"/>
            <a:ext cx="28797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ИЗ ДРУГИХ ИСТОЧНИКОВ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214810" y="4357694"/>
            <a:ext cx="395287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ВИДЫ </a:t>
            </a:r>
            <a:r>
              <a:rPr lang="ru-RU" sz="1600" b="1" dirty="0" smtClean="0"/>
              <a:t>РАБОТ </a:t>
            </a:r>
            <a:r>
              <a:rPr lang="ru-RU" sz="1600" b="1" dirty="0"/>
              <a:t>НА БЕЗВОЗМЕЗДНОЙ ОСНОВЕ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28662" y="4357694"/>
            <a:ext cx="3024188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УЧИТЫВАЕТ НАЛОГИ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357422" y="5643578"/>
            <a:ext cx="3024187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НЕПРЯМЫЕ РАСХОДЫ, ЕСЛИ НУЖНО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428604"/>
            <a:ext cx="3708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Статьи бюджета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Оплата труда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	1.1. Оплата труда штатных работников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    1.2. Выплаты физическим лицам за оказание ими услуг (выполнение работ) по гражданско-правовым договорам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    1.3.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траховые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взносы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 descr="АНАЛИЗ ИНВЕСТИЦИОННЫХ ПРОЕКТОВ И ПРОГРАМ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4214818"/>
            <a:ext cx="2838638" cy="2150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428604"/>
            <a:ext cx="3708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Статьи бюджета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2. Оборудование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3. Расходы по информационной кампании (баннеры, брошюры, листовки и т.д.)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4. Прочие прямые расходы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5. Расходы на полиграфию (обучающие материалы), логистику (транспортные расходы), непредвиденные расходы по проекту и расходы потребность в которых не предусмотрена в других статьях бизнес-плана проекта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114fc3f8de32bf49c18cdbe6cf0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4929198"/>
            <a:ext cx="2786082" cy="15673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868" y="0"/>
            <a:ext cx="52149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Требования для проектов НКО, муниципальных и государственных учреждений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2844" y="1428736"/>
            <a:ext cx="84969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ru-RU" sz="2400" dirty="0" smtClean="0"/>
              <a:t>а) административные расходы не должны превышать 10% от бюджета проекта; </a:t>
            </a:r>
          </a:p>
          <a:p>
            <a:pPr marL="457200" indent="-457200"/>
            <a:endParaRPr lang="ru-RU" sz="800" dirty="0" smtClean="0"/>
          </a:p>
          <a:p>
            <a:pPr marL="457200" indent="-457200"/>
            <a:r>
              <a:rPr lang="ru-RU" sz="2400" dirty="0" smtClean="0"/>
              <a:t>б) расходы по оплате труда работников организаций и привлеченных специалистов не должны превышать 20% от бюджета проекта; </a:t>
            </a:r>
          </a:p>
          <a:p>
            <a:pPr marL="457200" indent="-457200"/>
            <a:endParaRPr lang="ru-RU" sz="800" dirty="0" smtClean="0"/>
          </a:p>
          <a:p>
            <a:pPr marL="457200" indent="-457200"/>
            <a:r>
              <a:rPr lang="ru-RU" sz="2400" dirty="0" smtClean="0"/>
              <a:t>в) расходы на приобретение оборудования или расходных материалов не должны превышать 50% от бюджета проекта; </a:t>
            </a:r>
          </a:p>
          <a:p>
            <a:pPr marL="457200" indent="-457200"/>
            <a:endParaRPr lang="ru-RU" sz="800" dirty="0" smtClean="0"/>
          </a:p>
          <a:p>
            <a:pPr marL="457200" indent="-457200"/>
            <a:r>
              <a:rPr lang="ru-RU" sz="2400" dirty="0" smtClean="0"/>
              <a:t>г) до 5% от полученных средств необходимо заложить на продвижение проекта (организация пресс-конференций во время старта проекта и (или) по его завершению, мониторинг публикаций по ходу реализации проекта); </a:t>
            </a:r>
          </a:p>
          <a:p>
            <a:pPr marL="457200" indent="-457200"/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868" y="0"/>
            <a:ext cx="52149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Требования для проектов НКО, муниципальных и государственных учреждений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7893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endParaRPr lang="ru-RU" sz="2400" dirty="0" smtClean="0"/>
          </a:p>
          <a:p>
            <a:pPr marL="457200" indent="-457200"/>
            <a:r>
              <a:rPr lang="ru-RU" sz="2400" dirty="0" err="1" smtClean="0"/>
              <a:t>д</a:t>
            </a:r>
            <a:r>
              <a:rPr lang="ru-RU" sz="2400" dirty="0" smtClean="0"/>
              <a:t>) размер собственного вклада организации-заявителя должен составлять не менее 25% от бюджета проекта; </a:t>
            </a:r>
          </a:p>
          <a:p>
            <a:pPr marL="457200" indent="-457200"/>
            <a:endParaRPr lang="ru-RU" sz="2400" dirty="0" smtClean="0"/>
          </a:p>
          <a:p>
            <a:pPr marL="457200" indent="-457200"/>
            <a:r>
              <a:rPr lang="ru-RU" sz="2400" dirty="0" smtClean="0"/>
              <a:t>е) привлечение дополнительных денежных средств на проект через </a:t>
            </a:r>
            <a:r>
              <a:rPr lang="ru-RU" sz="2400" dirty="0" err="1" smtClean="0"/>
              <a:t>краудфандинговую</a:t>
            </a:r>
            <a:r>
              <a:rPr lang="ru-RU" sz="2400" dirty="0" smtClean="0"/>
              <a:t> платформу «</a:t>
            </a:r>
            <a:r>
              <a:rPr lang="ru-RU" sz="2400" dirty="0" err="1" smtClean="0"/>
              <a:t>Планета.ру</a:t>
            </a:r>
            <a:r>
              <a:rPr lang="ru-RU" sz="2400" dirty="0" smtClean="0"/>
              <a:t>», участие в федеральных и региональных </a:t>
            </a:r>
            <a:r>
              <a:rPr lang="ru-RU" sz="2400" dirty="0" err="1" smtClean="0"/>
              <a:t>грантовых</a:t>
            </a:r>
            <a:r>
              <a:rPr lang="ru-RU" sz="2400" dirty="0" smtClean="0"/>
              <a:t> программах.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4744" y="0"/>
            <a:ext cx="40005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Требования для проектов от сотрудников ОМК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32214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ru-RU" sz="2400" dirty="0" smtClean="0"/>
              <a:t>Работники ОМК участвуют в реализации проектов на безвозмездной основе. Средства из бюджета проекта не могут быть направлены на оплату труда работников ОМК, связанных с реализацией проекта.</a:t>
            </a:r>
          </a:p>
          <a:p>
            <a:pPr marL="457200" indent="-457200"/>
            <a:endParaRPr lang="ru-RU" sz="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ru-RU" sz="2400" dirty="0" smtClean="0"/>
              <a:t>С согласия работников – авторов проектов экспертная комиссия вправе объединить несколько проектов работников сходной тематики в один, с полным или частичным сложением заявленных бюджетов.</a:t>
            </a:r>
          </a:p>
          <a:p>
            <a:pPr marL="457200" indent="-457200"/>
            <a:endParaRPr lang="ru-RU" sz="800" dirty="0" smtClean="0"/>
          </a:p>
          <a:p>
            <a:pPr marL="457200" indent="-457200">
              <a:buFontTx/>
              <a:buChar char="-"/>
            </a:pPr>
            <a:r>
              <a:rPr lang="ru-RU" sz="2400" dirty="0" smtClean="0"/>
              <a:t>По решению экспертной комиссии возможна организация очной защиты проектов добровольцев - работников ОМК.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6" name="Рисунок 5" descr="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142900"/>
            <a:ext cx="9144000" cy="5846809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1142976" y="4143380"/>
            <a:ext cx="1071570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929586" y="1071546"/>
            <a:ext cx="1071570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714612" y="1428736"/>
            <a:ext cx="1357322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714612" y="1500174"/>
            <a:ext cx="1357322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>
            <a:off x="857224" y="500042"/>
            <a:ext cx="2286016" cy="642942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0800000">
            <a:off x="857224" y="785794"/>
            <a:ext cx="2214578" cy="35719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 flipV="1">
            <a:off x="857224" y="1142984"/>
            <a:ext cx="2286016" cy="7143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0800000" flipV="1">
            <a:off x="928662" y="1142984"/>
            <a:ext cx="2143140" cy="42862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0800000" flipV="1">
            <a:off x="1000100" y="1142984"/>
            <a:ext cx="2143140" cy="71438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 flipV="1">
            <a:off x="928662" y="1142984"/>
            <a:ext cx="2214578" cy="107157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КРИТЕРИИ ОЦЕНКИ ЗАЯВКИ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dirty="0" smtClean="0"/>
              <a:t> Актуальность и реалистичность проекта, конкретный и значимый результат;</a:t>
            </a:r>
          </a:p>
          <a:p>
            <a:pPr>
              <a:buFontTx/>
              <a:buChar char="-"/>
            </a:pPr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/>
              <a:t> Степень разработанности проектной идеи;</a:t>
            </a: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 smtClean="0"/>
              <a:t>Экономическая эффективность проекта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 smtClean="0"/>
              <a:t>Соответствие требованиям Положения Конкурса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 smtClean="0"/>
              <a:t>Дополнительный критерий для проектов организаций - квалификация исполнителей проекта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 smtClean="0"/>
              <a:t>Дополнительный критерий для проектов добровольцев – работников ОМК: наличие партнера для реализации проекта - некоммерческого, муниципального или государственного учреждения в регионах присутствия Компании</a:t>
            </a: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 t="8354" b="4201"/>
          <a:stretch>
            <a:fillRect/>
          </a:stretch>
        </p:blipFill>
        <p:spPr bwMode="auto">
          <a:xfrm>
            <a:off x="5214942" y="5357802"/>
            <a:ext cx="256083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142852"/>
            <a:ext cx="52938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НЕ ПОЛУЧАТ ПОДДЕРЖКИ ПРОЕКТЫ: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проекты, направленные на поддержку и/или участие в избирательных кампаниях;</a:t>
            </a:r>
          </a:p>
          <a:p>
            <a:endParaRPr lang="ru-RU" sz="8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расходы на оборудование офисов и покупку офисной мебели; </a:t>
            </a:r>
          </a:p>
          <a:p>
            <a:endParaRPr lang="ru-RU" sz="8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поддержка текущей деятельности организации: заработная плата, аренда офиса и т.д.; </a:t>
            </a:r>
          </a:p>
          <a:p>
            <a:endParaRPr lang="ru-RU" sz="8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прямая гуманитарная и иная материальная помощь, а также расходы на оказание экстренной медицинской помощи отдельно взятым лицам; </a:t>
            </a:r>
          </a:p>
          <a:p>
            <a:endParaRPr lang="ru-RU" sz="8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коммерческие проекты или проекты, предусматривающие закупку оборудования для дальнейшего использования в коммерческих целях;</a:t>
            </a:r>
          </a:p>
          <a:p>
            <a:endParaRPr lang="ru-RU" sz="8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издание книг и производство CD-дисков, разработка интернет-сайтов (если отсутствует иная деятельность по проекту); </a:t>
            </a:r>
          </a:p>
          <a:p>
            <a:endParaRPr lang="ru-RU" sz="8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проекты, целью которых является вручение премий, организация чествований, денежное вознаграждение за реализацию каких-либо программ или проектов и т.п.; </a:t>
            </a:r>
          </a:p>
          <a:p>
            <a:endParaRPr lang="ru-RU" sz="8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академические (научные) исследования.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4793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Избегайте технических ошибок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720" y="1428736"/>
            <a:ext cx="4643470" cy="2143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Прикрепляйте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ПРАВИЛЬНЫЙ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Устав, свидетельство о регистрации, полномочия руководителя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58" y="3786190"/>
            <a:ext cx="3357586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Подписывает заявку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Руководитель из ЕГРЮЛ + печать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57818" y="1857364"/>
            <a:ext cx="3500462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Заполните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ВСЕ-ВСЕ ОБЯЗАТЕЛЬНЫЕ Разделы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29124" y="4000504"/>
            <a:ext cx="300039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заполняется в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РУБЛЯХ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14480" y="5643578"/>
            <a:ext cx="507209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Проверьте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ОРФОГРАФИЮ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142852"/>
            <a:ext cx="52938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ЛУЧШИЕ ПРАКТИКИ КОНКУРСА: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484784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Инклюзивная мастерская "Территория добра"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155679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МУНИЦИПАЛЬНОЕ БЮДЖЕТНОЕ ОБЩЕОБРАЗОВАТЕЛЬНОЕ УЧРЕЖДЕНИЕ БЛИЖНЕПЕСОЧЕНСКАЯ ОСНОВНАЯ ШКОЛА № 1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33569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Размер гранта </a:t>
            </a:r>
            <a:r>
              <a:rPr lang="ru-RU" dirty="0" smtClean="0"/>
              <a:t>82 864,00 ₽</a:t>
            </a:r>
          </a:p>
          <a:p>
            <a:r>
              <a:rPr lang="ru-RU" b="1" dirty="0" err="1" smtClean="0"/>
              <a:t>Cофинансирование</a:t>
            </a:r>
            <a:r>
              <a:rPr lang="ru-RU" b="1" dirty="0" smtClean="0"/>
              <a:t> </a:t>
            </a:r>
            <a:r>
              <a:rPr lang="ru-RU" dirty="0" smtClean="0"/>
              <a:t>22 600,00 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4365104"/>
            <a:ext cx="69127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Содействие адаптации и интеграции детей с ОВЗ посредством включения их в трудовую и творческую деятельность.</a:t>
            </a:r>
          </a:p>
          <a:p>
            <a:pPr marL="342900" indent="-342900"/>
            <a:endParaRPr lang="ru-RU" dirty="0" smtClean="0"/>
          </a:p>
          <a:p>
            <a:r>
              <a:rPr lang="ru-RU" dirty="0" smtClean="0"/>
              <a:t>2. Создание инклюзивного пространства на базе школы в форме открытых мастер-классов, лекций, выставок.</a:t>
            </a:r>
          </a:p>
          <a:p>
            <a:endParaRPr lang="ru-RU" dirty="0" smtClean="0"/>
          </a:p>
          <a:p>
            <a:r>
              <a:rPr lang="ru-RU" dirty="0" smtClean="0"/>
              <a:t>3. Привлечение социально активных граждан в пространство.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142852"/>
            <a:ext cx="52938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ЛУЧШИЕ ПРАКТИКИ КОНКУРСА: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844824"/>
            <a:ext cx="3672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#ЭКОПРИВЫКАЙ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155679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БЛАГОТВОРИТЕЛЬНЫЙ ЭКОЛОГИЧЕСКИЙ ФОНД "ЦИВИЛИЗАЦИЯ"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33569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Размер гранта </a:t>
            </a:r>
            <a:r>
              <a:rPr lang="ru-RU" dirty="0" smtClean="0"/>
              <a:t>140 000,00 ₽</a:t>
            </a:r>
          </a:p>
          <a:p>
            <a:r>
              <a:rPr lang="ru-RU" b="1" dirty="0" err="1" smtClean="0"/>
              <a:t>Cофинансирование</a:t>
            </a:r>
            <a:r>
              <a:rPr lang="ru-RU" b="1" dirty="0" smtClean="0"/>
              <a:t> </a:t>
            </a:r>
            <a:r>
              <a:rPr lang="ru-RU" dirty="0" smtClean="0"/>
              <a:t>75 885,00 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4365104"/>
            <a:ext cx="69127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Создать и распространить настольную деловую игру «Как управлять отходами»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r>
              <a:rPr lang="ru-RU" dirty="0" smtClean="0"/>
              <a:t>2. Организовать и провести просветительскую экологическую акцию по раздельному сбору отходов #ЭКОПРИВЫКАЙ</a:t>
            </a:r>
          </a:p>
          <a:p>
            <a:endParaRPr lang="ru-RU" dirty="0" smtClean="0"/>
          </a:p>
          <a:p>
            <a:r>
              <a:rPr lang="ru-RU" dirty="0" smtClean="0"/>
              <a:t>3. Создать и распространить обучающий фильм на тему раздельного сбора отходов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142852"/>
            <a:ext cx="52938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ЛУЧШИЕ ПРАКТИКИ КОНКУРСА: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628800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Активное долголетие - здоровый образ жизни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155679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МЕСТНАЯ ОБЩЕСТВЕННАЯ ОРГАНИЗАЦИЯ ВЕТЕРАНОВ (ПЕНСИОНЕРОВ) АЛЬМЕТЬЕВСКОГО МУНИЦИПАЛЬНОГО РАЙОНА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33569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Размер гранта </a:t>
            </a:r>
            <a:r>
              <a:rPr lang="ru-RU" dirty="0" smtClean="0"/>
              <a:t>48 000,00 ₽</a:t>
            </a:r>
          </a:p>
          <a:p>
            <a:r>
              <a:rPr lang="ru-RU" b="1" dirty="0" err="1" smtClean="0"/>
              <a:t>Cофинансирование</a:t>
            </a:r>
            <a:r>
              <a:rPr lang="ru-RU" b="1" dirty="0" smtClean="0"/>
              <a:t> </a:t>
            </a:r>
            <a:r>
              <a:rPr lang="ru-RU" dirty="0" smtClean="0"/>
              <a:t>226 480,00 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4365104"/>
            <a:ext cx="69127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Организовать мероприятия по вовлечению пенсионеров в пешие прогулки по паркам и скверам города с палками для скандинавской ходьбы,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Создание команд для участия в соревнованиях по русской народной игре - городки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142852"/>
            <a:ext cx="52938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ЛУЧШИЕ ПРАКТИКИ КОНКУРСА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628800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волейбольная команда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Антоповские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ребята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16016" y="1628800"/>
            <a:ext cx="3888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Волонтер – работник </a:t>
            </a:r>
          </a:p>
          <a:p>
            <a:r>
              <a:rPr lang="ru-RU" dirty="0" smtClean="0"/>
              <a:t>предприятия АО «ОМК»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33569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Размер гранта </a:t>
            </a:r>
            <a:r>
              <a:rPr lang="ru-RU" dirty="0" smtClean="0"/>
              <a:t>29 480,00 ₽</a:t>
            </a:r>
          </a:p>
          <a:p>
            <a:r>
              <a:rPr lang="ru-RU" b="1" dirty="0" err="1" smtClean="0"/>
              <a:t>Cофинансирование</a:t>
            </a:r>
            <a:r>
              <a:rPr lang="ru-RU" b="1" dirty="0" smtClean="0"/>
              <a:t> </a:t>
            </a:r>
            <a:r>
              <a:rPr lang="ru-RU" dirty="0" smtClean="0"/>
              <a:t>126 300,00 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4365104"/>
            <a:ext cx="69127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Дооснащение спортивной площадки на территории школы заградительными сетками размером 4x20 м. в кол-ве 2 шт. и спортивными матами в </a:t>
            </a:r>
            <a:r>
              <a:rPr lang="ru-RU" dirty="0" err="1" smtClean="0"/>
              <a:t>в</a:t>
            </a:r>
            <a:r>
              <a:rPr lang="ru-RU" dirty="0" smtClean="0"/>
              <a:t> кол-ве 10 шт.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Пропаганда здорового образа жизни, создание условий для развития физической культуры и массового спорта для детей и взрослых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142852"/>
            <a:ext cx="52938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ЛУЧШИЕ ПРАКТИКИ КОНКУРСА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628800"/>
            <a:ext cx="3672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Домик роста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16016" y="1628800"/>
            <a:ext cx="3888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Волонтер – работник </a:t>
            </a:r>
          </a:p>
          <a:p>
            <a:r>
              <a:rPr lang="ru-RU" dirty="0" smtClean="0"/>
              <a:t>предприятия АО «ОМК»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33569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Размер гранта </a:t>
            </a:r>
            <a:r>
              <a:rPr lang="ru-RU" dirty="0" smtClean="0"/>
              <a:t>33 700,00 ₽</a:t>
            </a:r>
          </a:p>
          <a:p>
            <a:r>
              <a:rPr lang="ru-RU" b="1" dirty="0" err="1" smtClean="0"/>
              <a:t>Cофинансирование</a:t>
            </a:r>
            <a:r>
              <a:rPr lang="ru-RU" b="1" dirty="0" smtClean="0"/>
              <a:t> </a:t>
            </a:r>
            <a:r>
              <a:rPr lang="ru-RU" dirty="0" smtClean="0"/>
              <a:t>8 000,00 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4365104"/>
            <a:ext cx="69127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Проведение занятий по исследовательской деятельности по выращиванию овощных и цветочно-декоративных растений в дошкольном учреждении</a:t>
            </a:r>
          </a:p>
          <a:p>
            <a:endParaRPr lang="ru-RU" dirty="0" smtClean="0"/>
          </a:p>
          <a:p>
            <a:r>
              <a:rPr lang="ru-RU" dirty="0" smtClean="0"/>
              <a:t>2. Создание экосистемы на базе детского учреждения.</a:t>
            </a:r>
          </a:p>
          <a:p>
            <a:endParaRPr lang="ru-RU" dirty="0" smtClean="0"/>
          </a:p>
          <a:p>
            <a:r>
              <a:rPr lang="ru-RU" dirty="0" smtClean="0"/>
              <a:t>3. Проведение уроков трудотерапии.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142852"/>
            <a:ext cx="52938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ЛУЧШИЕ ПРАКТИКИ КОНКУРСА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556792"/>
            <a:ext cx="3672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Мошенников.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net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16016" y="1628800"/>
            <a:ext cx="3888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Волонтер – работник </a:t>
            </a:r>
          </a:p>
          <a:p>
            <a:r>
              <a:rPr lang="ru-RU" dirty="0" smtClean="0"/>
              <a:t>предприятия АО «ОМК»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256490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Размер гранта </a:t>
            </a:r>
            <a:r>
              <a:rPr lang="ru-RU" dirty="0" smtClean="0"/>
              <a:t>50 000,00 ₽</a:t>
            </a:r>
          </a:p>
          <a:p>
            <a:r>
              <a:rPr lang="ru-RU" b="1" dirty="0" err="1" smtClean="0"/>
              <a:t>Cофинансирование</a:t>
            </a:r>
            <a:r>
              <a:rPr lang="ru-RU" b="1" dirty="0" smtClean="0"/>
              <a:t> </a:t>
            </a:r>
            <a:r>
              <a:rPr lang="ru-RU" dirty="0" smtClean="0"/>
              <a:t>6 400,00 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3573016"/>
            <a:ext cx="69127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Провести 6 и более занятий для пенсионеров по финансовой грамотности</a:t>
            </a:r>
          </a:p>
          <a:p>
            <a:endParaRPr lang="ru-RU" dirty="0" smtClean="0"/>
          </a:p>
          <a:p>
            <a:r>
              <a:rPr lang="ru-RU" dirty="0" smtClean="0"/>
              <a:t>2. Разработать (представить) методические пособие для пенсионеров, где будут описаны основы работы с финансами</a:t>
            </a:r>
          </a:p>
          <a:p>
            <a:endParaRPr lang="ru-RU" dirty="0" smtClean="0"/>
          </a:p>
          <a:p>
            <a:r>
              <a:rPr lang="ru-RU" dirty="0" smtClean="0"/>
              <a:t>3. Организовать сбор и доставку продуктов для одиноких пенсионеров, доставка продуктов силами соц.служб.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defTabSz="457200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142852"/>
            <a:ext cx="49292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КОНТАКТЫ ОРГАНИЗАТОРОВ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23528" y="1474912"/>
            <a:ext cx="799288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Контакты пресс-службы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 в Белгородской области: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Морозов Дмитрий Анатольевич,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директор Департамента маркетинга и развития ООО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Белэнергомаш-БЗЭМ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»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  <a:hlinkClick r:id="rId4"/>
              </a:rPr>
              <a:t>morozov_da@energomash.ru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 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+7(4722)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35-42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-23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Ульяна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Спорыхина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+7 965 254-57-37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  <a:hlinkClick r:id="rId5"/>
              </a:rPr>
              <a:t>us@eleven-pr.com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defTabSz="457200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142852"/>
            <a:ext cx="49292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КОНТАКТЫ ОРГАНИЗАТОРОВ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23528" y="1936579"/>
            <a:ext cx="799288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Заполнение заявок:</a:t>
            </a:r>
            <a:endParaRPr kumimoji="0" lang="ru-RU" sz="20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/>
              <a:t>Ирина Юрьевна Бабий</a:t>
            </a:r>
          </a:p>
          <a:p>
            <a:r>
              <a:rPr lang="ru-RU" sz="2000" dirty="0" smtClean="0"/>
              <a:t>Руководитель проектов направления по корпоративной социальной ответственности</a:t>
            </a:r>
          </a:p>
          <a:p>
            <a:r>
              <a:rPr lang="ru-RU" sz="2000" dirty="0" smtClean="0"/>
              <a:t>Дирекция по корпоративным коммуникациям</a:t>
            </a:r>
          </a:p>
          <a:p>
            <a:pPr indent="450850" eaLnBrk="0" hangingPunct="0"/>
            <a:endParaRPr lang="ru-RU" sz="2000" dirty="0" smtClean="0"/>
          </a:p>
          <a:p>
            <a:pPr indent="450850" eaLnBrk="0" hangingPunct="0"/>
            <a:r>
              <a:rPr lang="ru-RU" sz="2000" dirty="0" smtClean="0"/>
              <a:t>Тел.:   +7 (495) 231-77-71 </a:t>
            </a:r>
            <a:r>
              <a:rPr lang="ru-RU" sz="2000" dirty="0" err="1" smtClean="0"/>
              <a:t>доб</a:t>
            </a:r>
            <a:r>
              <a:rPr lang="ru-RU" sz="2000" dirty="0" smtClean="0"/>
              <a:t>. 2646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defTabSz="457200" fontAlgn="auto">
              <a:spcAft>
                <a:spcPts val="0"/>
              </a:spcAft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142852"/>
            <a:ext cx="49292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Конкурсы март </a:t>
            </a:r>
          </a:p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2021 года:</a:t>
            </a: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357158" y="1500174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Фонд «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Соработничество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»</a:t>
            </a:r>
          </a:p>
          <a:p>
            <a:pPr lvl="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Малые гранты до 120 тыс. руб.</a:t>
            </a:r>
          </a:p>
          <a:p>
            <a:pPr lvl="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Срок подачи до </a:t>
            </a:r>
            <a:r>
              <a:rPr lang="ru-RU" sz="3200" dirty="0" smtClean="0"/>
              <a:t>05.04.2021 г.</a:t>
            </a:r>
            <a:endParaRPr lang="ru-RU" sz="32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ru-RU" sz="3200" b="1" dirty="0" smtClean="0"/>
          </a:p>
          <a:p>
            <a:r>
              <a:rPr lang="ru-RU" sz="3200" b="1" dirty="0" smtClean="0"/>
              <a:t>Направления поддержки: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000" dirty="0" smtClean="0"/>
              <a:t> образование и воспитание;</a:t>
            </a:r>
          </a:p>
          <a:p>
            <a:r>
              <a:rPr lang="ru-RU" sz="2000" dirty="0" smtClean="0"/>
              <a:t>социальное служение;</a:t>
            </a:r>
          </a:p>
          <a:p>
            <a:r>
              <a:rPr lang="ru-RU" sz="2000" dirty="0" smtClean="0"/>
              <a:t>культура;</a:t>
            </a:r>
          </a:p>
          <a:p>
            <a:r>
              <a:rPr lang="ru-RU" sz="2000" dirty="0" smtClean="0"/>
              <a:t>информационное.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https://pravkonkurs.ru/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defTabSz="457200" fontAlgn="auto">
              <a:spcAft>
                <a:spcPts val="0"/>
              </a:spcAft>
              <a:buFontTx/>
              <a:buChar char="-"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Фонд Потанина (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Музей 4.0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)</a:t>
            </a:r>
          </a:p>
          <a:p>
            <a:pPr lvl="0" defTabSz="457200" fontAlgn="auto">
              <a:spcAft>
                <a:spcPts val="0"/>
              </a:spcAft>
              <a:buFontTx/>
              <a:buChar char="-"/>
              <a:defRPr/>
            </a:pPr>
            <a:endParaRPr lang="ru-RU" sz="32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Прием документов до </a:t>
            </a:r>
            <a:r>
              <a:rPr lang="ru-RU" sz="3200" dirty="0" smtClean="0"/>
              <a:t>31.03.2021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lang="ru-RU" sz="32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https://www.fondpotanin.ru/competitions/muzey-4-0/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lang="ru-RU" sz="32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142852"/>
            <a:ext cx="49292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Конкурсы февраль-март 2021 года: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Российский фонд культуры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lang="ru-RU" sz="5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Прием заявок: </a:t>
            </a:r>
            <a:r>
              <a:rPr lang="ru-RU" sz="3200" dirty="0" smtClean="0">
                <a:latin typeface="+mj-lt"/>
                <a:ea typeface="+mj-ea"/>
                <a:cs typeface="+mj-cs"/>
              </a:rPr>
              <a:t>до 12.04.2021 г.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lang="ru-RU" sz="3200" b="1" dirty="0" smtClean="0"/>
          </a:p>
          <a:p>
            <a:pPr lvl="0" defTabSz="457200" fontAlgn="auto">
              <a:spcAft>
                <a:spcPts val="0"/>
              </a:spcAft>
              <a:defRPr/>
            </a:pPr>
            <a:r>
              <a:rPr lang="ru-RU" sz="3200" b="1" dirty="0" smtClean="0"/>
              <a:t>Направления поддержки: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000" dirty="0" smtClean="0"/>
              <a:t>Добровольческие проекты в сфере культурного наследия народов РФ, сохранения объектов культурного наследия (памятников истории и культуры), содействия в организации и проведении массовых мероприятий в сфере культуры, развитие добровольчества в учреждениях культуры.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https://rcfoundation.ru/volontery-2021.html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142852"/>
            <a:ext cx="49292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Конкурсы февраль-март 2021 года: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5816" y="188640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РЕСУРСНЫЙ ЦЕНТР НКО </a:t>
            </a:r>
          </a:p>
          <a:p>
            <a:pPr algn="ctr"/>
            <a:r>
              <a:rPr lang="ru-RU" b="1" dirty="0" smtClean="0"/>
              <a:t>БЕЛГОРОДСКОЙ ОБЛАСТИ</a:t>
            </a:r>
            <a:endParaRPr lang="ru-RU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412776"/>
            <a:ext cx="8208912" cy="4779264"/>
          </a:xfrm>
          <a:prstGeom prst="rect">
            <a:avLst/>
          </a:prstGeom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498952" y="1628800"/>
            <a:ext cx="4001040" cy="42307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Белгородская региональная общественная организация «Центр социальных инициатив «Вера»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(БРОО «ЦСИ «Вера»)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308033, г. Белгород, ул. Королева 2А, офис 530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1412776"/>
            <a:ext cx="4572000" cy="193899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buNone/>
            </a:pPr>
            <a:r>
              <a:rPr lang="ru-RU" sz="2000" b="1" dirty="0"/>
              <a:t>Телефон/факс 8 (4722) 555-271, </a:t>
            </a:r>
          </a:p>
          <a:p>
            <a:pPr>
              <a:buNone/>
            </a:pPr>
            <a:r>
              <a:rPr lang="ru-RU" sz="2000" b="1" dirty="0"/>
              <a:t>	</a:t>
            </a:r>
            <a:r>
              <a:rPr lang="en-US" sz="2000" b="1" dirty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</a:t>
            </a:r>
            <a:r>
              <a:rPr lang="ru-RU" sz="2000" b="1" dirty="0"/>
              <a:t>:  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broo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@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</a:rPr>
              <a:t>mail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r>
              <a:rPr lang="ru-RU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000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000" b="1" dirty="0"/>
              <a:t>сайт</a:t>
            </a:r>
            <a:r>
              <a:rPr lang="ru-RU" sz="2000" b="1" i="1" dirty="0"/>
              <a:t>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http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://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  <a:hlinkClick r:id="rId4"/>
              </a:rPr>
              <a:t>csi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  <a:hlinkClick r:id="rId4"/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  <a:hlinkClick r:id="rId4"/>
              </a:rPr>
              <a:t>ru</a:t>
            </a:r>
            <a:r>
              <a:rPr lang="ru-RU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</a:t>
            </a:r>
            <a:r>
              <a:rPr lang="en-US" sz="2000" b="1" dirty="0" smtClean="0">
                <a:hlinkClick r:id="rId5"/>
              </a:rPr>
              <a:t>https://nko31.ru/</a:t>
            </a:r>
            <a:endParaRPr lang="ru-RU" sz="20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dirty="0" err="1" smtClean="0"/>
              <a:t>Вконтакте</a:t>
            </a:r>
            <a:r>
              <a:rPr lang="ru-RU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https://vk.com/nko31</a:t>
            </a:r>
          </a:p>
          <a:p>
            <a:pPr>
              <a:buNone/>
            </a:pPr>
            <a:r>
              <a:rPr lang="en-US" sz="2000" b="1" dirty="0" err="1" smtClean="0"/>
              <a:t>instagram</a:t>
            </a:r>
            <a:r>
              <a:rPr lang="en-US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@nko31</a:t>
            </a:r>
            <a:endParaRPr lang="ru-RU" sz="2000" b="1" i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2558</TotalTime>
  <Words>1923</Words>
  <Application>Microsoft Office PowerPoint</Application>
  <PresentationFormat>Экран (4:3)</PresentationFormat>
  <Paragraphs>378</Paragraphs>
  <Slides>68</Slides>
  <Notes>55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69" baseType="lpstr">
      <vt:lpstr>Грань</vt:lpstr>
      <vt:lpstr>Слайд 1</vt:lpstr>
      <vt:lpstr>Создание социального партнерства и возможностей для внедрения инновационных технологий устойчивого развития регионов присутствия, вовлечение работников предприятий, входящих в Группу ОМК, в социальные проекты на основе их инициативы и добровольного участия  </vt:lpstr>
      <vt:lpstr>г. Белгород и г. Валуйки  </vt:lpstr>
      <vt:lpstr>- Некоммерческие организации  - Государственные и муниципальные учреждения  − Физические лица: работники обществ Группы ОМК сотрудников вагонно-ремонтного депо АО «ВРК-3» и АО «Белэнергомаш-БЗЭМ».  </vt:lpstr>
      <vt:lpstr>Слайд 5</vt:lpstr>
      <vt:lpstr>- Для юридических лиц:   до 250 тыс. рублей;  - Для Физических лиц:   до 50 тыс. рублей. </vt:lpstr>
      <vt:lpstr>а) помощь пожилым людям, инвалидам, малообеспеченным (сбор вещей, продуктов питания, лекарств и т.д.);   б) социальная поддержка наименее защищенных слоев населения: пенсионеров и ветеранов, взрослых и детей с ограниченными физическими возможностями, детей-сирот и детей, оставшихся без попечения родителей, безработных;  </vt:lpstr>
      <vt:lpstr>в) содействие деятельности в области физической культуры и спорта;   г) пропаганда здорового образа жизни, профилактика курения, алкоголизма, употребления наркотиков, улучшение морально-психологического состояния граждан;   </vt:lpstr>
      <vt:lpstr>д) охрана окружающей среды (раздельный сбор мусора/использованных батареек/сбор макулатуры/металлолома, очистка водоемов, проведение экологических акций и мероприятий: экологические десанты, благоустройство и озеленение) и защита животных;   е) охрана культурного наследия;  </vt:lpstr>
      <vt:lpstr>ж) духовно-нравственное и патриотическое воспитание;  з) привлечение средств (фандрайзинг) на социальные программы в регионах присутствия (организация благотворительных ярмарок, рождественских благотворительных базаров, акций, марафонов и т.д.);   и) развитие волонтерства в регионах присутствия ОМК.</vt:lpstr>
      <vt:lpstr>Социальная защита, духовно-нравственное и патриотическое воспитание.   Проекты, направленные на внедрение новых методик и технологий работы с детьми (в том числе детьми-сиротами, детьми с ограниченными возможностями), подростками и молодежью, инвалидами, ветеранами, пожилыми людьми, безработными, поддержку научно-технического творчества, организацию профориентационной работы, духовно-нравственного и патриотического воспитания.</vt:lpstr>
      <vt:lpstr>Культура   Проекты, способствующие сохранению культурного наследия и памятников культуры и истории, наращиванию творческого потенциала региона, созданию новых конструктивных форм досуга.    </vt:lpstr>
      <vt:lpstr>Спорт и здоровый образ жизни   Проекты, направленные на пропаганду здорового образа жизни, создание условий для развития физической культуры и массового спорта, внедрение эффективных форм организации спортивных мероприятий и увлечений для детей и взрослых.   </vt:lpstr>
      <vt:lpstr>Экология   Проекты, направленные на формирование экологической культуры и пропаганду экологических знаний, внедрение новых технологий защиты и сохранения окружающей среды, проведение экологических акций по благоустройству и озеленению, развитие познавательного туризма.   </vt:lpstr>
      <vt:lpstr>Защита животных   Проекты, направленные на помощь приютам для бездомных животных, другим организациям, занимающимся поддержкой животных. </vt:lpstr>
      <vt:lpstr> Подача заявок осуществляется на сайте:   https://partnerstvo.omk.ru/  </vt:lpstr>
      <vt:lpstr>Срок подачи заявок:  до 31.03.2021 г. (до 17:00)  Срок реализации проекта: в пределах:  01.06.2021 г. – 20.12.2021 г.  </vt:lpstr>
      <vt:lpstr>  Не рассматриваются проекты (заявки):   не соответствующие видам деятельности организации, указанным в ее уставе.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Пользователь Windows</cp:lastModifiedBy>
  <cp:revision>253</cp:revision>
  <dcterms:created xsi:type="dcterms:W3CDTF">2014-05-26T09:44:45Z</dcterms:created>
  <dcterms:modified xsi:type="dcterms:W3CDTF">2021-03-24T10:10:24Z</dcterms:modified>
</cp:coreProperties>
</file>