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51"/>
  </p:notesMasterIdLst>
  <p:handoutMasterIdLst>
    <p:handoutMasterId r:id="rId52"/>
  </p:handoutMasterIdLst>
  <p:sldIdLst>
    <p:sldId id="256" r:id="rId2"/>
    <p:sldId id="383" r:id="rId3"/>
    <p:sldId id="306" r:id="rId4"/>
    <p:sldId id="329" r:id="rId5"/>
    <p:sldId id="350" r:id="rId6"/>
    <p:sldId id="384" r:id="rId7"/>
    <p:sldId id="307" r:id="rId8"/>
    <p:sldId id="385" r:id="rId9"/>
    <p:sldId id="386" r:id="rId10"/>
    <p:sldId id="351" r:id="rId11"/>
    <p:sldId id="332" r:id="rId12"/>
    <p:sldId id="396" r:id="rId13"/>
    <p:sldId id="397" r:id="rId14"/>
    <p:sldId id="330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278" r:id="rId23"/>
    <p:sldId id="280" r:id="rId24"/>
    <p:sldId id="276" r:id="rId25"/>
    <p:sldId id="331" r:id="rId26"/>
    <p:sldId id="309" r:id="rId27"/>
    <p:sldId id="310" r:id="rId28"/>
    <p:sldId id="394" r:id="rId29"/>
    <p:sldId id="379" r:id="rId30"/>
    <p:sldId id="378" r:id="rId31"/>
    <p:sldId id="311" r:id="rId32"/>
    <p:sldId id="353" r:id="rId33"/>
    <p:sldId id="354" r:id="rId34"/>
    <p:sldId id="355" r:id="rId35"/>
    <p:sldId id="365" r:id="rId36"/>
    <p:sldId id="366" r:id="rId37"/>
    <p:sldId id="318" r:id="rId38"/>
    <p:sldId id="289" r:id="rId39"/>
    <p:sldId id="292" r:id="rId40"/>
    <p:sldId id="299" r:id="rId41"/>
    <p:sldId id="380" r:id="rId42"/>
    <p:sldId id="381" r:id="rId43"/>
    <p:sldId id="382" r:id="rId44"/>
    <p:sldId id="395" r:id="rId45"/>
    <p:sldId id="371" r:id="rId46"/>
    <p:sldId id="325" r:id="rId47"/>
    <p:sldId id="326" r:id="rId48"/>
    <p:sldId id="341" r:id="rId49"/>
    <p:sldId id="270" r:id="rId50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7" autoAdjust="0"/>
    <p:restoredTop sz="94349" autoAdjust="0"/>
  </p:normalViewPr>
  <p:slideViewPr>
    <p:cSldViewPr>
      <p:cViewPr varScale="1">
        <p:scale>
          <a:sx n="98" d="100"/>
          <a:sy n="98" d="100"/>
        </p:scale>
        <p:origin x="-2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29.06.2021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ko31.ru/" TargetMode="External"/><Relationship Id="rId4" Type="http://schemas.openxmlformats.org/officeDocument/2006/relationships/hyperlink" Target="http://csi-ver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Ресурсный центр НКО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dirty="0" smtClean="0"/>
              <a:t>«Участие в Конкурсе проектов в области культуры, искусства и креативных индустрий»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 defTabSz="457200" fontAlgn="auto"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29 июня 2021 года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г. Белгород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Организатор конкурса:</a:t>
            </a:r>
          </a:p>
          <a:p>
            <a:r>
              <a:rPr lang="ru-RU" sz="4400" dirty="0" smtClean="0"/>
              <a:t> </a:t>
            </a:r>
          </a:p>
          <a:p>
            <a:pPr algn="ctr"/>
            <a:r>
              <a:rPr lang="ru-RU" sz="4400" dirty="0" smtClean="0"/>
              <a:t>Президентский фонд культурных инициатив 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 сайте: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800" b="1" u="sng" dirty="0" err="1" smtClean="0">
                <a:solidFill>
                  <a:schemeClr val="accent2">
                    <a:lumMod val="75000"/>
                  </a:schemeClr>
                </a:solidFill>
              </a:rPr>
              <a:t>фондкультурныхинициатив.рф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6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15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.0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.2021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30.07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.2021 (до 23:30)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регистрации заявок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в течение десяти рабочих дней со дня окончания приема заявок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6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июля 2021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31 декабря 2022 г.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6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Подведение итогов: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15 сентября 2021 г.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6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некоммерческие организации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(за исключением государственных учреждений, государственных корпораций, государственных компаний, политических партий)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</a:rPr>
              <a:t>МУНИЦИПАЛЬНЫЕ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учреждения и предприятия 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МОГУТ УЧАСТВОВАТЬ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коммерческие организации;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индивидуальные предприниматели.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иностранные юридические лица; </a:t>
            </a:r>
          </a:p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юридические лица, в уставном (складочном) капитале которых доля участия иностранных юридических лиц, местом регистрации которых является государство или территория, включенные в утвержденный Министерством финансов Российской Федерации перечень государств и территорий, предоставляющих льготный налоговый режим налогообложения и (или) не предусматривающих раскрытия и предоставления информации при проведении финансовых операций (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офшорные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зоны), в совокупности превышает 50 процентов;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юридические лица и индивидуальные предприниматели, в отношении которых возбуждено производство по делу о несостоятельности (банкротстве);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юридические лица, деятельность которых приостановлена в порядке, предусмотренном законодательством Российской Федерации; 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общественные объединения, которые функционируют без приобретения прав юридического лица;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 индивидуальные предприниматели, которые прекратили (обязаны прекратить) деятельность в качестве индивидуального предпринимателя.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У заявителя 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не должно быть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просроченной задолженности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по налогам, сборам, страховым взносам и иным обязательным платежам в бюджеты бюджетной системы Российской Федерации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больше 1000,0 рублей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ВАЖНО!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556792"/>
            <a:ext cx="8676456" cy="510342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Один заявитель – один (!!!) проект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Никак не связан с проектами в ФПГ (только не дублировать проекты-победители!!!)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Нет требования к срокам регистрации заявителя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Лояльные требования к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участникам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(участвуют ВСЕ!!!)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Особенности Конкурса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vHAAs_R0ab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4622317"/>
            <a:ext cx="4355976" cy="2235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556792"/>
            <a:ext cx="8676456" cy="510342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Возможна коммерческая составляющая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Проект может быть в стадии реализации (с 01.07.2021)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может быть одобрена лишь часть запрашиваемой суммы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все, что не запрещено,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разрешено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Особенности Конкурса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vHAAs_R0ab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4622317"/>
            <a:ext cx="4355976" cy="2235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191542"/>
            <a:ext cx="6228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ТИПЫ проектов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48478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проекты в области культуры и академического (классического) искусства;</a:t>
            </a: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- межотраслевые, сетевые культурные и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кросскультурные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проекты; </a:t>
            </a: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образовательные и наставнические проекты в области культуры, искусства и креативных индустрий (включая цифровые технологии);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проекты по выявлению и поддержке молодых талантов в области культуры, искусства и креативных индустрий; </a:t>
            </a: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191542"/>
            <a:ext cx="6228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ТИПЫ проектов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48478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проекты креативных индустрий (в том числе в области литературы и издательского дела, дизайна, моды,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арт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музыки и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саунд-дизайна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архитектуры и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урбанистики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новых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медиа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мультимедиа технологий, кино, театра, игр);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проекты, предусматривающие проведение фестивалей, премий, форумов в области культуры, искусства и креативных индустрий; </a:t>
            </a: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стартапы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в области культуры, искусства и креативных индустрий; </a:t>
            </a: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- проекты в области современной популярной культуры.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https://skr.sh/i/280621/ZgraeR9H.png?download=1&amp;name=%D0%A1%D0%BA%D1%80%D0%B8%D0%BD%D1%88%D0%BE%D1%82%2028-06-2021%2016:18: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628800"/>
            <a:ext cx="8156673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3906" name="Picture 2" descr="https://skr.sh/i/280621/n3kfZvir.png?download=1&amp;name=%D0%A1%D0%BA%D1%80%D0%B8%D0%BD%D1%88%D0%BE%D1%82%2028-06-2021%2016:18: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88840"/>
            <a:ext cx="8112735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5954" name="Picture 2" descr="https://skr.sh/i/280621/81UUv6af.png?download=1&amp;name=%D0%A1%D0%BA%D1%80%D0%B8%D0%BD%D1%88%D0%BE%D1%82%2028-06-2021%2016:19: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412776"/>
            <a:ext cx="6791325" cy="2133601"/>
          </a:xfrm>
          <a:prstGeom prst="rect">
            <a:avLst/>
          </a:prstGeom>
          <a:noFill/>
        </p:spPr>
      </p:pic>
      <p:pic>
        <p:nvPicPr>
          <p:cNvPr id="125956" name="Picture 4" descr="https://skr.sh/i/280621/tG2kNFIm.png?download=1&amp;name=%D0%A1%D0%BA%D1%80%D0%B8%D0%BD%D1%88%D0%BE%D1%82%2028-06-2021%2016:19:5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284984"/>
            <a:ext cx="6743700" cy="1971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8002" name="Picture 2" descr="https://skr.sh/i/280621/stXZbXqY.png?download=1&amp;name=%D0%A1%D0%BA%D1%80%D0%B8%D0%BD%D1%88%D0%BE%D1%82%2028-06-2021%2016:20: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84784"/>
            <a:ext cx="6724650" cy="459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2100" name="Picture 4" descr="https://skr.sh/i/280621/KhS5RVa3.png?download=1&amp;name=%D0%A1%D0%BA%D1%80%D0%B8%D0%BD%D1%88%D0%BE%D1%82%2028-06-2021%2016:20:5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988840"/>
            <a:ext cx="6572250" cy="1590675"/>
          </a:xfrm>
          <a:prstGeom prst="rect">
            <a:avLst/>
          </a:prstGeom>
          <a:noFill/>
        </p:spPr>
      </p:pic>
      <p:pic>
        <p:nvPicPr>
          <p:cNvPr id="132102" name="Picture 6" descr="https://skr.sh/i/280621/DkW6YRf9.png?download=1&amp;name=%D0%A1%D0%BA%D1%80%D0%B8%D0%BD%D1%88%D0%BE%D1%82%2028-06-2021%2016:22: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717032"/>
            <a:ext cx="6657975" cy="1133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627784" cy="919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0"/>
            <a:ext cx="6228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тематические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0050" name="Picture 2" descr="https://skr.sh/i/280621/4LUM2DE0.png?download=1&amp;name=%D0%A1%D0%BA%D1%80%D0%B8%D0%BD%D1%88%D0%BE%D1%82%2028-06-2021%2016:22:3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96752"/>
            <a:ext cx="6619875" cy="1771651"/>
          </a:xfrm>
          <a:prstGeom prst="rect">
            <a:avLst/>
          </a:prstGeom>
          <a:noFill/>
        </p:spPr>
      </p:pic>
      <p:pic>
        <p:nvPicPr>
          <p:cNvPr id="130052" name="Picture 4" descr="https://skr.sh/i/280621/FDlLyyyN.png?download=1&amp;name=%D0%A1%D0%BA%D1%80%D0%B8%D0%BD%D1%88%D0%BE%D1%82%2028-06-2021%2016:22:4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780928"/>
            <a:ext cx="6600825" cy="398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Что такое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214554"/>
            <a:ext cx="7286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ПРОГРАММА РЕАЛЬНЫХ ДЕЙСТВИЙ, ЦЕЛЬ КОТОРОЙ НАПРЕАВЛЕНА НА РЕШЕНИЕ АКУТАЛЬНОЙ ПРОБЛЕМЫ В ОБЩЕСТВЕ, А ЗАДАЧИ — НА ПОЗИТИВНЫЕ РЕЗУЛЬТАТЫ И ИЗМЕНЕНИЯ В ОБЩЕСТВЕ.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ТРЕБОВАНИЯ К ПРОЕКТУ: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1785926"/>
            <a:ext cx="7777163" cy="1211262"/>
          </a:xfrm>
          <a:prstGeom prst="roundRect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АКТУАЛЬНОСТЬ - причина, основания реализации проекта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3071810"/>
            <a:ext cx="7777163" cy="1211263"/>
          </a:xfrm>
          <a:prstGeom prst="roundRect">
            <a:avLst/>
          </a:prstGeom>
          <a:solidFill>
            <a:srgbClr val="74C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ВРЕМЯ – проект должен быть ограниченным по времени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357694"/>
            <a:ext cx="7802563" cy="1211263"/>
          </a:xfrm>
          <a:prstGeom prst="roundRect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РЕСУРСЫ – проект должен иметь четкое описание потребностей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98" y="5643578"/>
            <a:ext cx="7786688" cy="1211263"/>
          </a:xfrm>
          <a:prstGeom prst="roundRect">
            <a:avLst/>
          </a:prstGeom>
          <a:solidFill>
            <a:srgbClr val="3E7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ОЦЕНКА – четкие результаты, поддающимися анализу и осмыслению.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4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</a:t>
            </a: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ЗНАЧИМОСТИ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9874" name="Picture 2" descr="https://skr.sh/i/280621/bB2ejitn.png?download=1&amp;name=%D0%A1%D0%BA%D1%80%D0%B8%D0%BD%D1%88%D0%BE%D1%82%2028-06-2021%2016:28: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96752"/>
            <a:ext cx="9096327" cy="5661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00174"/>
            <a:ext cx="807249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Тип проекта</a:t>
            </a:r>
          </a:p>
          <a:p>
            <a:pPr marL="342900" indent="-342900"/>
            <a:r>
              <a:rPr lang="ru-RU" dirty="0" smtClean="0"/>
              <a:t>1.1. Тематическое направление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2. Название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3. Описание проекта, включая обоснование уникальности </a:t>
            </a:r>
          </a:p>
          <a:p>
            <a:pPr marL="342900" indent="-342900"/>
            <a:r>
              <a:rPr lang="ru-RU" dirty="0" smtClean="0"/>
              <a:t>3.1. Презентация проекта</a:t>
            </a:r>
          </a:p>
          <a:p>
            <a:pPr marL="342900" indent="-342900"/>
            <a:r>
              <a:rPr lang="ru-RU" dirty="0" smtClean="0"/>
              <a:t>3.2. Видео о проекте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4. </a:t>
            </a:r>
            <a:r>
              <a:rPr lang="ru-RU" b="1" dirty="0" smtClean="0"/>
              <a:t> </a:t>
            </a:r>
            <a:r>
              <a:rPr lang="ru-RU" dirty="0" smtClean="0"/>
              <a:t>Обоснование соответствия творческой концепции проекта тематическому направлению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5. География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6. и 7. Срок начала и окончания проекта:  </a:t>
            </a:r>
          </a:p>
          <a:p>
            <a:pPr marL="342900" indent="-342900" algn="ctr"/>
            <a:r>
              <a:rPr lang="ru-RU" dirty="0" err="1" smtClean="0">
                <a:solidFill>
                  <a:srgbClr val="FF0000"/>
                </a:solidFill>
              </a:rPr>
              <a:t>проставится</a:t>
            </a:r>
            <a:r>
              <a:rPr lang="ru-RU" dirty="0" smtClean="0">
                <a:solidFill>
                  <a:srgbClr val="FF0000"/>
                </a:solidFill>
              </a:rPr>
              <a:t> в этом разделе после заполнения аналогичных разделов в Календарном плане</a:t>
            </a:r>
          </a:p>
          <a:p>
            <a:pPr marL="342900" indent="-342900" algn="ctr"/>
            <a:r>
              <a:rPr lang="ru-RU" dirty="0" smtClean="0"/>
              <a:t>Дата начала проекта – не ранее 1 июля 2021 г.</a:t>
            </a:r>
          </a:p>
          <a:p>
            <a:pPr marL="342900" indent="-342900" algn="ctr"/>
            <a:r>
              <a:rPr lang="ru-RU" dirty="0" smtClean="0"/>
              <a:t>дата окончания – не позже 31 декабря 2022 г.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84784"/>
            <a:ext cx="80724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dirty="0" smtClean="0"/>
              <a:t>8. Целевые группы проекта</a:t>
            </a:r>
          </a:p>
          <a:p>
            <a:pPr marL="342900" indent="-342900"/>
            <a:r>
              <a:rPr lang="ru-RU" dirty="0" smtClean="0"/>
              <a:t>8.1. Материалы, подтверждающие актуальность и общественную значимость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9. Обоснование актуальности и общественной значимости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10. Цель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11. Ожидаемые результаты проекта: количественные и качественные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12.  Задачи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13. Партнеры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14. Планируемые каналы коммуникации с целевыми группами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15. Дальнейшее развитие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16. Источники ресурсного обеспечения проекта в дальнейшем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7" name="Рисунок 6" descr="Целевые групп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44824"/>
            <a:ext cx="9144000" cy="4424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28596" y="1285860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Безымянны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56792"/>
            <a:ext cx="8786842" cy="4904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2428868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необходимости в него можно загрузить документы, подтверждающие наличие проблемы, иллюстрирующие проведенные исследования, запросы от </a:t>
            </a:r>
            <a:r>
              <a:rPr lang="ru-RU" sz="2400" dirty="0" err="1" smtClean="0"/>
              <a:t>благополучателей</a:t>
            </a:r>
            <a:r>
              <a:rPr lang="ru-RU" sz="2400" dirty="0" smtClean="0"/>
              <a:t> на проведение проекта и иные документы.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Вы можете прикрепить не более 5 файлов до 10 Мб каждый. Специальных требований к формату не предъявляется, на выбор можно подгрузить файлы с расширениями .</a:t>
            </a:r>
            <a:r>
              <a:rPr lang="ru-RU" sz="2400" dirty="0" err="1" smtClean="0"/>
              <a:t>pdf</a:t>
            </a:r>
            <a:r>
              <a:rPr lang="ru-RU" sz="2400" dirty="0" smtClean="0"/>
              <a:t>, .</a:t>
            </a:r>
            <a:r>
              <a:rPr lang="ru-RU" sz="2400" dirty="0" err="1" smtClean="0"/>
              <a:t>doc</a:t>
            </a:r>
            <a:r>
              <a:rPr lang="ru-RU" sz="2400" dirty="0" smtClean="0"/>
              <a:t>, .</a:t>
            </a:r>
            <a:r>
              <a:rPr lang="ru-RU" sz="2400" dirty="0" err="1" smtClean="0"/>
              <a:t>docx</a:t>
            </a:r>
            <a:r>
              <a:rPr lang="ru-RU" sz="2400" dirty="0" smtClean="0"/>
              <a:t>, .</a:t>
            </a:r>
            <a:r>
              <a:rPr lang="ru-RU" sz="2400" dirty="0" err="1" smtClean="0"/>
              <a:t>ppt</a:t>
            </a:r>
            <a:r>
              <a:rPr lang="ru-RU" sz="2400" dirty="0" smtClean="0"/>
              <a:t>, .</a:t>
            </a:r>
            <a:r>
              <a:rPr lang="ru-RU" sz="2400" dirty="0" err="1" smtClean="0"/>
              <a:t>pptx</a:t>
            </a:r>
            <a:r>
              <a:rPr lang="ru-RU" sz="2400" dirty="0" smtClean="0"/>
              <a:t>, .</a:t>
            </a:r>
            <a:r>
              <a:rPr lang="ru-RU" sz="2400" dirty="0" err="1" smtClean="0"/>
              <a:t>xlsx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428736"/>
            <a:ext cx="7072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Материалы, подтверждающие значимость проекта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РЕЗУЛЬТАТЫ (КРИТЕРИИ ОЦЕНКИ)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143116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Перечислите ожидаемые результаты проекта с указанием их количественных и качественных характеристик, в т.ч. для Вашей НКО.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929066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 Индикаторы оценки могут быть субъективными и объективными. Субъективные - не поддающиеся количественному выражению, объективные - те, которые можно подсчитать.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КРИТЕРИИ ОЦЕНКИ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14488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Все приросты, которые можно посчитать </a:t>
            </a:r>
          </a:p>
          <a:p>
            <a:pPr marL="342900" indent="-342900"/>
            <a:r>
              <a:rPr lang="ru-RU" sz="2400" dirty="0" smtClean="0"/>
              <a:t>	(тиражи изданий, публикации в СМИ, проценты, число учебных часов, объем финансирования на определенные типы программ, число персонала, получившего дополнительное образование или квалификацию и т.п.)</a:t>
            </a:r>
          </a:p>
          <a:p>
            <a:pPr marL="342900" indent="-342900"/>
            <a:endParaRPr lang="ru-RU" sz="2400" dirty="0" smtClean="0"/>
          </a:p>
          <a:p>
            <a:pPr marL="342900" indent="-342900">
              <a:buAutoNum type="arabicPeriod" startAt="2"/>
            </a:pPr>
            <a:r>
              <a:rPr lang="ru-RU" sz="2400" dirty="0" smtClean="0"/>
              <a:t>Все снижения, которые можно подсчитать </a:t>
            </a:r>
          </a:p>
          <a:p>
            <a:pPr marL="342900" indent="-342900"/>
            <a:r>
              <a:rPr lang="ru-RU" sz="2400" dirty="0" smtClean="0"/>
              <a:t>	</a:t>
            </a:r>
            <a:endParaRPr lang="ru-RU" sz="2400" dirty="0"/>
          </a:p>
        </p:txBody>
      </p:sp>
      <p:pic>
        <p:nvPicPr>
          <p:cNvPr id="10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1" y="4143380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928802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Описание всех необходимых для </a:t>
            </a:r>
            <a:r>
              <a:rPr lang="ru-RU" sz="2000" dirty="0" smtClean="0"/>
              <a:t>осуществления</a:t>
            </a:r>
            <a:r>
              <a:rPr lang="ru-RU" dirty="0" smtClean="0"/>
              <a:t> проекта действий, объясняющих кто, что и как будет делать, когда и в какой последовательности.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Обратить внимание на соответствие механизмов реализации проекта и его целей и задач, ресурсам.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85762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Если предполагается использование инновационных методов, объясните, чем они отличаются от традиционных, а если они были вами апробированы, то какой дали результат.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92919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Если в проекте участвуют несколько структур, то необходимо описать, как будет действовать каждая, как между ними будут распределяться обязанности и ответственность</a:t>
            </a:r>
            <a:endParaRPr lang="ru-RU" dirty="0"/>
          </a:p>
        </p:txBody>
      </p:sp>
      <p:pic>
        <p:nvPicPr>
          <p:cNvPr id="12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КТО?</a:t>
            </a:r>
          </a:p>
          <a:p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ЧТО?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ДЛЯ КОГО?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ПОЧЕМУ ИМЕННО ТАК? </a:t>
            </a:r>
          </a:p>
        </p:txBody>
      </p:sp>
      <p:pic>
        <p:nvPicPr>
          <p:cNvPr id="8" name="Рисунок 7" descr="FA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307686"/>
            <a:ext cx="3643306" cy="2550314"/>
          </a:xfrm>
          <a:prstGeom prst="rect">
            <a:avLst/>
          </a:prstGeom>
        </p:spPr>
      </p:pic>
      <p:pic>
        <p:nvPicPr>
          <p:cNvPr id="10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  <p:pic>
        <p:nvPicPr>
          <p:cNvPr id="20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  <p:pic>
        <p:nvPicPr>
          <p:cNvPr id="25" name="Picture 2" descr="\\CSI-VERA_SERVER\Documents\Вера\Проекты\Проекты 2021\Ресурсный центр\Конкурс культура _2021\ФондКультуныхИнициати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2247900" cy="89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Оплата труда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	1.1. Оплата труда штатных работников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1.2. Выплаты физическим лицам за оказание ими услуг (выполнение работ) по гражданско-правовым договорам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1.3.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траховые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взносы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АНАЛИЗ ИНВЕСТИЦИОННЫХ ПРОЕКТОВ И ПРОГРАМ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4214818"/>
            <a:ext cx="2838638" cy="2150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ru-RU" sz="2000" b="1" dirty="0" smtClean="0"/>
              <a:t>Командировочные расходы, а также аналогичные расходы по гражданско-правовым договорам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3. </a:t>
            </a:r>
            <a:r>
              <a:rPr lang="ru-RU" sz="2000" b="1" dirty="0" smtClean="0"/>
              <a:t>Офисные расходы (заложен </a:t>
            </a:r>
            <a:r>
              <a:rPr lang="en-US" sz="2000" b="1" dirty="0" smtClean="0"/>
              <a:t>E-invoicing</a:t>
            </a:r>
            <a:r>
              <a:rPr lang="ru-RU" sz="2000" b="1" dirty="0" smtClean="0"/>
              <a:t>, оплата платежных поручений)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4. Приобретение, аренда специализированного оборудования, инвентаря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5. Разработка и поддержка сайтов, информационных систем и иные аналогичные расходы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6. </a:t>
            </a:r>
            <a:r>
              <a:rPr lang="ru-RU" sz="2000" b="1" dirty="0" smtClean="0"/>
              <a:t>Оплата юридических, информационных, консультационных услуг и иные аналогичные расходы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7. </a:t>
            </a:r>
            <a:r>
              <a:rPr lang="ru-RU" sz="2000" b="1" dirty="0" smtClean="0"/>
              <a:t>Расходы на проведение мероприятий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8. Издательские, полиграфические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9. Прочие прямые расходы</a:t>
            </a:r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14fc3f8de32bf49c18cdbe6cf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214818"/>
            <a:ext cx="3810068" cy="2143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07904" y="0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 что просить </a:t>
            </a:r>
            <a:r>
              <a:rPr lang="ru-RU" sz="3200" b="1" u="sng" dirty="0" smtClean="0">
                <a:solidFill>
                  <a:srgbClr val="FF0000"/>
                </a:solidFill>
              </a:rPr>
              <a:t>нельзя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расходы, непосредственно не связанные с реализацией проекта;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расходы на приобретение недвижимого имущества (включая земельные участки), капитальное строительство новых зданий;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r>
              <a:rPr lang="ru-RU" sz="2000" dirty="0" smtClean="0"/>
              <a:t>- расходы на приобретение алкогольной и табачной продукции, а также товаров, которые являются предметами роскоши;  </a:t>
            </a:r>
          </a:p>
          <a:p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расходы, предусматривающие финансирование политических партий, кампаний и акций, подготовку и проведение митингов, демонстраций, пикетирований; </a:t>
            </a:r>
          </a:p>
          <a:p>
            <a:endParaRPr lang="ru-RU" sz="2000" dirty="0" smtClean="0"/>
          </a:p>
          <a:p>
            <a:r>
              <a:rPr lang="ru-RU" sz="2000" dirty="0" smtClean="0"/>
              <a:t>- уплаты штрафов, пеней. </a:t>
            </a: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scale_1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797152"/>
            <a:ext cx="3035829" cy="1707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skr.sh/i/280621/Y0FWtEU8.png?download=1&amp;name=%D0%A1%D0%BA%D1%80%D0%B8%D0%BD%D1%88%D0%BE%D1%82%2028-06-2021%2016:48: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7" y="476672"/>
            <a:ext cx="9120663" cy="6048671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3851920" y="4221088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812360" y="1124744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987824" y="1484784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87824" y="1556792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1187624" y="1844824"/>
            <a:ext cx="2286016" cy="1714512"/>
            <a:chOff x="857224" y="500042"/>
            <a:chExt cx="2286016" cy="1714512"/>
          </a:xfrm>
        </p:grpSpPr>
        <p:cxnSp>
          <p:nvCxnSpPr>
            <p:cNvPr id="16" name="Прямая со стрелкой 15"/>
            <p:cNvCxnSpPr/>
            <p:nvPr/>
          </p:nvCxnSpPr>
          <p:spPr>
            <a:xfrm rot="10800000">
              <a:off x="857224" y="500042"/>
              <a:ext cx="2286016" cy="642942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rot="10800000">
              <a:off x="857224" y="785794"/>
              <a:ext cx="2214578" cy="35719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rot="10800000" flipV="1">
              <a:off x="857224" y="1142984"/>
              <a:ext cx="2286016" cy="71438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 rot="10800000" flipV="1">
              <a:off x="928662" y="1142984"/>
              <a:ext cx="2143140" cy="428628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rot="10800000" flipV="1">
              <a:off x="1000100" y="1142984"/>
              <a:ext cx="2143140" cy="71438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rot="10800000" flipV="1">
              <a:off x="928662" y="1142984"/>
              <a:ext cx="2214578" cy="107157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Актуальность и общественная значимость проекта;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/>
              <a:t>Соответствие творческой концепции проекта тематическому направлению;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Логическая связность и реализуемость проекта; 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Уникальность творческой концепции проекта; 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Реалистичность бюджета проекта 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/>
              <a:t> Масштаб реализации проекта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Объем собственного вклада (привлекаемых ресурсов);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Значимость и успешность опыта заявителя по соответствующему направлению деятельности 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Соответствие опыта и компетенций команды проекта планируемой деятельности и ее масштабу 	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>- Партнерская поддержка проекта 	</a:t>
            </a: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Избегайте технических ошибок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643050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Прикрепляйте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ПРАВИЛЬНЫЙ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3143248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Подписывает заявку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Руководитель из ЕГРЮЛ + печать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6248" y="1643050"/>
            <a:ext cx="350046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ВСЕ-ВСЕ ОБЯЗАТЕЛЬНЫЕ Разделы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9124" y="4000504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заполняется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14480" y="564357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ОРФОГРАФИЮ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9389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000" b="1" dirty="0" smtClean="0">
                <a:hlinkClick r:id="rId5"/>
              </a:rPr>
              <a:t>https://nko31.ru/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2580</TotalTime>
  <Words>1126</Words>
  <Application>Microsoft Office PowerPoint</Application>
  <PresentationFormat>Экран (4:3)</PresentationFormat>
  <Paragraphs>260</Paragraphs>
  <Slides>49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Грань</vt:lpstr>
      <vt:lpstr>Слайд 1</vt:lpstr>
      <vt:lpstr>Слайд 2</vt:lpstr>
      <vt:lpstr> Подача заявок осуществляется на сайте:    фондкультурныхинициатив.рф   </vt:lpstr>
      <vt:lpstr>Срок подачи заявок:  с 15.06.2021 по 30.07.2021 (до 23:30)   Срок регистрации заявок  в течение десяти рабочих дней со дня окончания приема заявок    </vt:lpstr>
      <vt:lpstr> Срок реализации проекта:  начало: не ранее  1 июля 2021 г. окончание: не позднее  31 декабря 2022 г.   </vt:lpstr>
      <vt:lpstr> Подведение итогов:  не позднее  15 сентября 2021 г.   </vt:lpstr>
      <vt:lpstr> - некоммерческие организации  (за исключением государственных учреждений, государственных корпораций, государственных компаний, политических партий)  МУНИЦИПАЛЬНЫЕ учреждения и предприятия МОГУТ УЧАСТВОВАТЬ   </vt:lpstr>
      <vt:lpstr>  - коммерческие организации;   - индивидуальные предприниматели.  </vt:lpstr>
      <vt:lpstr>Слайд 9</vt:lpstr>
      <vt:lpstr>Слайд 10</vt:lpstr>
      <vt:lpstr>  У заявителя не должно быть просроченной задолженности   по налогам, сборам, страховым взносам и иным обязательным платежам в бюджеты бюджетной системы Российской Федерации   больше 1000,0 рублей.</vt:lpstr>
      <vt:lpstr>- Один заявитель – один (!!!) проект  - Никак не связан с проектами в ФПГ (только не дублировать проекты-победители!!!)  - Нет требования к срокам регистрации заявителя  - Лояльные требования к  участникам  (участвуют ВСЕ!!!)</vt:lpstr>
      <vt:lpstr>- Возможна коммерческая составляющая  - Проект может быть в стадии реализации (с 01.07.2021)  - может быть одобрена лишь часть запрашиваемой суммы  - все, что не запрещено,  разрешено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user</cp:lastModifiedBy>
  <cp:revision>268</cp:revision>
  <dcterms:created xsi:type="dcterms:W3CDTF">2014-05-26T09:44:45Z</dcterms:created>
  <dcterms:modified xsi:type="dcterms:W3CDTF">2021-06-29T06:24:08Z</dcterms:modified>
</cp:coreProperties>
</file>