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42"/>
  </p:notesMasterIdLst>
  <p:handoutMasterIdLst>
    <p:handoutMasterId r:id="rId43"/>
  </p:handoutMasterIdLst>
  <p:sldIdLst>
    <p:sldId id="450" r:id="rId2"/>
    <p:sldId id="418" r:id="rId3"/>
    <p:sldId id="428" r:id="rId4"/>
    <p:sldId id="306" r:id="rId5"/>
    <p:sldId id="374" r:id="rId6"/>
    <p:sldId id="419" r:id="rId7"/>
    <p:sldId id="420" r:id="rId8"/>
    <p:sldId id="421" r:id="rId9"/>
    <p:sldId id="422" r:id="rId10"/>
    <p:sldId id="424" r:id="rId11"/>
    <p:sldId id="427" r:id="rId12"/>
    <p:sldId id="430" r:id="rId13"/>
    <p:sldId id="431" r:id="rId14"/>
    <p:sldId id="432" r:id="rId15"/>
    <p:sldId id="433" r:id="rId16"/>
    <p:sldId id="434" r:id="rId17"/>
    <p:sldId id="435" r:id="rId18"/>
    <p:sldId id="436" r:id="rId19"/>
    <p:sldId id="426" r:id="rId20"/>
    <p:sldId id="429" r:id="rId21"/>
    <p:sldId id="437" r:id="rId22"/>
    <p:sldId id="375" r:id="rId23"/>
    <p:sldId id="376" r:id="rId24"/>
    <p:sldId id="399" r:id="rId25"/>
    <p:sldId id="400" r:id="rId26"/>
    <p:sldId id="401" r:id="rId27"/>
    <p:sldId id="448" r:id="rId28"/>
    <p:sldId id="449" r:id="rId29"/>
    <p:sldId id="438" r:id="rId30"/>
    <p:sldId id="403" r:id="rId31"/>
    <p:sldId id="444" r:id="rId32"/>
    <p:sldId id="439" r:id="rId33"/>
    <p:sldId id="440" r:id="rId34"/>
    <p:sldId id="442" r:id="rId35"/>
    <p:sldId id="441" r:id="rId36"/>
    <p:sldId id="445" r:id="rId37"/>
    <p:sldId id="446" r:id="rId38"/>
    <p:sldId id="443" r:id="rId39"/>
    <p:sldId id="447" r:id="rId40"/>
    <p:sldId id="270" r:id="rId41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27" autoAdjust="0"/>
    <p:restoredTop sz="94472" autoAdjust="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202" y="-96"/>
      </p:cViewPr>
      <p:guideLst>
        <p:guide orient="horz" pos="3131"/>
        <p:guide pos="212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15.07.2021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15.07.2021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15.07.2021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transition/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500034" y="1357298"/>
            <a:ext cx="7816382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УЧАСТИЕ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конкурсе субсидий НКО на реализацию проектов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 счёт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софинансирования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Фонда Президентских грантов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6" y="285728"/>
            <a:ext cx="2143140" cy="7498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3108" y="55721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15 июля 2021 года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г. Белгород </a:t>
            </a:r>
            <a:endParaRPr lang="ru-RU" sz="2800" dirty="0"/>
          </a:p>
        </p:txBody>
      </p:sp>
      <p:pic>
        <p:nvPicPr>
          <p:cNvPr id="6" name="Рисунок 5" descr="Логотип област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14290"/>
            <a:ext cx="857256" cy="1020135"/>
          </a:xfrm>
          <a:prstGeom prst="rect">
            <a:avLst/>
          </a:prstGeom>
        </p:spPr>
      </p:pic>
      <p:pic>
        <p:nvPicPr>
          <p:cNvPr id="7" name="Рисунок 6" descr="pgrants_logo_g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512" y="142852"/>
            <a:ext cx="2285984" cy="10839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Организатор конкурса:</a:t>
            </a:r>
          </a:p>
          <a:p>
            <a:r>
              <a:rPr lang="ru-RU" sz="4400" dirty="0" smtClean="0"/>
              <a:t> </a:t>
            </a:r>
          </a:p>
          <a:p>
            <a:pPr algn="ctr"/>
            <a:r>
              <a:rPr lang="ru-RU" sz="4400" dirty="0" smtClean="0"/>
              <a:t>Департамент внутренней политики Белгородской области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868" y="0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Порядок предоставления субсидий</a:t>
            </a:r>
            <a:endParaRPr lang="ru-RU" sz="3200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2786058"/>
            <a:ext cx="84296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Утвержден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постановлением Правительства Белгородской области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31.05.2021 г. № 204-пп</a:t>
            </a:r>
            <a:endParaRPr kumimoji="0" lang="ru-RU" altLang="zh-CN" sz="3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5b422a170fff815c4078c4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768" y="1357298"/>
            <a:ext cx="1643050" cy="16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портале: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dirty="0" err="1" smtClean="0"/>
              <a:t>белгород.гранты.рф</a:t>
            </a:r>
            <a:r>
              <a:rPr lang="ru-RU" sz="4000" dirty="0" smtClean="0"/>
              <a:t> 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на региональную субсидию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918" y="4286256"/>
            <a:ext cx="5060192" cy="24288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1571612"/>
            <a:ext cx="4562515" cy="49292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 06.07.2021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06.08.2021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gestion-de-projet-erreurs-777x5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571876"/>
            <a:ext cx="4236248" cy="2824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27 сентября 2021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01 декабря 2022 г.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Подведение итогов: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10 сентября 2021 г.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itog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4357694"/>
            <a:ext cx="2775133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643182"/>
            <a:ext cx="8676456" cy="164307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некоммерческие организации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357298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потребительские кооперативы</a:t>
            </a:r>
            <a:r>
              <a:rPr kumimoji="0" lang="ru-RU" altLang="zh-CN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том числе жилищные, жилищно-строительные и гаражные кооперативы, садоводческие, огороднические и дачные потребительские кооперативы, общества взаимного страхования, кредитные кооперативы, фонды проката, сельскохозяйственные потребительские кооперативы);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kumimoji="0" lang="ru-RU" altLang="zh-CN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политические партии;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кооперативы;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торгово-промышленные палаты;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товарищества собственников недвижимости, к которым относятся в том числе товарищества собственников жилья;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 адвокатские палаты, адвокатские образования;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 нотариальные палаты;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449263" eaLnBrk="0" hangingPunct="0"/>
            <a:r>
              <a:rPr lang="ru-RU" altLang="zh-CN" sz="2400" dirty="0" smtClean="0">
                <a:ea typeface="Times New Roman" pitchFamily="18" charset="0"/>
              </a:rPr>
              <a:t>8) государственные корпорации, государственные компании;</a:t>
            </a:r>
            <a:endParaRPr lang="ru-RU" altLang="zh-CN" sz="2400" dirty="0" smtClean="0"/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357298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9) государственные (муниципальные) учреждения;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10) общественные объединения, не являющиеся юридическим лицом;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11) профсоюзные организации;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12) юридические лица, в составе учредителей которых есть политические партии;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13) физические лица;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14) НКО, при реализации проектов которых ранее были выявлены факты нецелевого использования средств субсидий, предоставляемых из бюджетов бюджетной системы Российской Федерации;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15) </a:t>
            </a:r>
            <a:r>
              <a:rPr kumimoji="0" lang="ru-RU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микрофинансовые</a:t>
            </a: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организации</a:t>
            </a: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785918" y="1643050"/>
            <a:ext cx="5643602" cy="285752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НКО должна быть зарегистрирована в качестве юридического лица на территории Белгородской области в установленном законодательством порядке.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depositphotos_60704945-stock-photo-number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57298"/>
            <a:ext cx="1857388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positphotos_60704955-stock-photo-number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2984"/>
            <a:ext cx="1500198" cy="150019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214554"/>
            <a:ext cx="8676456" cy="423137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По состоянию на первое число месяца, предшествующего месяцу проведения конкурса, у НКО, претендующей на получение субсидии, должна отсутствовать: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800" u="sng" dirty="0" smtClean="0">
                <a:solidFill>
                  <a:schemeClr val="accent2">
                    <a:lumMod val="50000"/>
                  </a:schemeClr>
                </a:solidFill>
              </a:rPr>
              <a:t>неисполненная обязанность по уплате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налогов, сборов, страховых взносов, пеней, штрафов, процентов, подлежащих уплате в соответствии с законодательством Российской Федерации о налогах и сборах;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800" u="sng" dirty="0" smtClean="0">
                <a:solidFill>
                  <a:schemeClr val="accent2">
                    <a:lumMod val="50000"/>
                  </a:schemeClr>
                </a:solidFill>
              </a:rPr>
              <a:t>просроченная задолженность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по возврату в областной бюджет субсидий, бюджетных инвестиций, предоставленных в том числе в соответствии с иными правовыми актами, а также иная просроченная (неурегулированная) задолженность по денежным обязательствам перед Белгородской областью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593063022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4422"/>
            <a:ext cx="1571636" cy="157163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214554"/>
            <a:ext cx="8676456" cy="423137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НКО не должна находиться в процессе  реорганизации (за исключением реорганизации в форме присоединения к юридическому лицу, являющемуся участником отбора, другого юридического лица), ликвидации, в отношении них не введена процедура банкротства, деятельность участника отбора не приостановлена в порядке, предусмотренном законодательством Российской Федерации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786058"/>
            <a:ext cx="8676456" cy="423137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В реестре дисквалифицированных лиц отсутствуют сведения о дисквалифицированных руководителе, членах коллегиального исполнительного органа, лице, исполняющем функции единоличного исполнительного органа, или главном бухгалтере НКО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1593063514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500174"/>
            <a:ext cx="1643042" cy="1587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626628"/>
            <a:ext cx="8676456" cy="423137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НКО не должна являться иностранной некоммерческой организацией, а также российской некоммерческой  организацией,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в уставном (складочном) капитале которой доля участия иностранных юридических лиц, местом регистрации которых является государство или территория, включенные в утвержденный Министерством финансов Российской Федерации перечень государств и территорий, предоставляющих льготный налоговый режим налогообложения и (или) не предусматривающих раскрытия и предоставления информации при проведении финансовых операций (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</a:rPr>
              <a:t>офшорные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зоны), в совокупности превышает 50 процентов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e4f889cb550edb2ff28a22312b790fc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285860"/>
            <a:ext cx="1571612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643182"/>
            <a:ext cx="8676456" cy="330270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НКО не должна получать средства из федерального бюджета (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бюджета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субъекта Российской Федерации, местного бюджета), из которого планируется предоставление субсидии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на цели, установленные Порядком.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1593149252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357298"/>
            <a:ext cx="1500198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857496"/>
            <a:ext cx="8676456" cy="330270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НКО должна располагать материально-технической базой, необходимой для достижения целей предоставления субсидии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Требования к участникам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cceb7c176cf2fa8f9d965f96afe1a1c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14422"/>
            <a:ext cx="1928802" cy="1928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1) несоответствие критериям получателей субсидии, установленным Порядком;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2) несоответствие представленных заявки и документов требованиям к заявкам участников конкурса, установленным в объявлении о проведении конкурсного отбора;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3) недостоверность представленной участником конкурса информации, в том числе информации о местонахождении и адресе юридического лица;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Основания для отклонения заявки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4) подача некоммерческой организацией заявки после даты и (или) времени, определенных для окончания приема заявок;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5) направление реализации проекта не соответствует учредительным документам некоммерческой организации и приоритетным направлениям конкурса;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6) сроки реализации проекта не соответствуют установленным срокам.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454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Основания для отклонения заявки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556792"/>
            <a:ext cx="9144000" cy="510342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Один заявитель – один проект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Размер субсидии: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До 300 тыс. руб.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(НКО существует менее 6 месяцев)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До 500 тыс. руб.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(НКО существует более 6 месяцев)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Более 500 тыс. руб.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(наличие патронажной службы, домов сестринского ухода, местных отделений, ресурсные центры)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Особенности Конкурса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Как подаётся заявка?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67544" y="1340768"/>
            <a:ext cx="7816382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Заполнить в электронном виде все разделы формы заявки</a:t>
            </a:r>
            <a:endParaRPr lang="en-US" sz="36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Прикрепить все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необходимые документы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формате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PDF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(УСТАВ правильный!!!)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2852"/>
            <a:ext cx="9144000" cy="54753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СОЦИАЛЬНОЙ ЗНАЧИМОСТИ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071802" y="142852"/>
            <a:ext cx="5857916" cy="7143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8676456" cy="551723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Оплата труда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aseline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1.1. Оплата труда штатных работников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1.2. Оплата труда по ГПХ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aseline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1.3. Страховые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взносы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2. Командировочные расходы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3. Офисные расходы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4. Приобретение/аренда оборудования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071802" y="142852"/>
            <a:ext cx="5857916" cy="7143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8676456" cy="551723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defTabSz="457200" fontAlgn="auto">
              <a:spcAft>
                <a:spcPts val="0"/>
              </a:spcAft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5. Разработка и поддержка сайтов, информационных систем и пр.</a:t>
            </a:r>
          </a:p>
          <a:p>
            <a:pPr marL="457200" lvl="0" indent="-457200" defTabSz="457200" fontAlgn="auto">
              <a:spcAft>
                <a:spcPts val="0"/>
              </a:spcAft>
            </a:pP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457200" lvl="0" indent="-457200" defTabSz="457200" fontAlgn="auto">
              <a:spcAft>
                <a:spcPts val="0"/>
              </a:spcAft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6. Оплата юридических, информационных, консультационных услуг и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пр.</a:t>
            </a:r>
          </a:p>
          <a:p>
            <a:pPr marL="457200" lvl="0" indent="-457200" defTabSz="457200" fontAlgn="auto">
              <a:spcAft>
                <a:spcPts val="0"/>
              </a:spcAft>
            </a:pP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457200" lvl="0" indent="-457200" defTabSz="457200" fontAlgn="auto">
              <a:spcAft>
                <a:spcPts val="0"/>
              </a:spcAft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7. Расходы на проведение мероприятий</a:t>
            </a:r>
          </a:p>
          <a:p>
            <a:pPr marL="457200" lvl="0" indent="-457200" defTabSz="457200" fontAlgn="auto">
              <a:spcAft>
                <a:spcPts val="0"/>
              </a:spcAft>
            </a:pP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457200" lvl="0" indent="-457200" defTabSz="457200" fontAlgn="auto">
              <a:spcAft>
                <a:spcPts val="0"/>
              </a:spcAft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8. Издательские, полиграфические и сопутствующие расходы</a:t>
            </a:r>
          </a:p>
          <a:p>
            <a:pPr marL="457200" lvl="0" indent="-457200" defTabSz="457200" fontAlgn="auto">
              <a:spcAft>
                <a:spcPts val="0"/>
              </a:spcAft>
            </a:pP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9. Прочие прямые расходы</a:t>
            </a:r>
          </a:p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428736"/>
            <a:ext cx="8676456" cy="510342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не связанные с реализацией проекта;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приобретение недвижимого имущества;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погашение задолженностей;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капитальное строительство;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алкогольную и табачную продукцию;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приобретение валюты;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финансирование политических кампаний;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уплату штрафов и пеней;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приобретение транспортных средств;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коммерческие проекты;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- на горюче-смазочные материалы.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Запрещены РАСХОДЫ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pic>
        <p:nvPicPr>
          <p:cNvPr id="8" name="Рисунок 7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0"/>
            <a:ext cx="734457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8537" y="1628800"/>
            <a:ext cx="6101735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</a:rPr>
              <a:t>ГРАНТ (СУБСИДИЯ)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3635896" y="4005064"/>
            <a:ext cx="108012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1560" y="2996952"/>
            <a:ext cx="6684009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ЦЕЛЕВЫЕ СРЕДСТВА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4941168"/>
            <a:ext cx="7381636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РАСХОДУЮТСЯ только</a:t>
            </a:r>
          </a:p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НА ЗАЯВЛЕННЫЕ ЦЕЛИ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5" name="Равно 14"/>
          <p:cNvSpPr/>
          <p:nvPr/>
        </p:nvSpPr>
        <p:spPr>
          <a:xfrm>
            <a:off x="3491880" y="2564904"/>
            <a:ext cx="1296144" cy="3600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Финансовая отчетность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Состав финансовой отчетности: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sng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ОТЧЕТ о расходах, источником финансового обеспечения которых является Субсидия;</a:t>
            </a:r>
          </a:p>
          <a:p>
            <a:endParaRPr lang="ru-RU" sz="1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Реестр расходов на реализацию мероприятий социально значимого проекта + копии бухгалтерских документов</a:t>
            </a:r>
          </a:p>
          <a:p>
            <a:pPr>
              <a:buFontTx/>
              <a:buChar char="-"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Срок предоставления отчетности: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7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числа месяца, следующего за отчетным кварталом (по графику от ДВП)</a:t>
            </a: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hurnal_ucheta_bso_obrazec_zapolnen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581128"/>
            <a:ext cx="3024336" cy="226825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556792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ru-RU" sz="2800" b="1" dirty="0" smtClean="0"/>
              <a:t>Состав подтверждающих документов формируется, исходя из существа расходов и из требований бухгалтерского и налогового законодательства РФ.</a:t>
            </a:r>
          </a:p>
          <a:p>
            <a:pPr marL="514350" indent="-514350" algn="ctr"/>
            <a:endParaRPr lang="ru-RU" sz="2800" b="1" dirty="0" smtClean="0"/>
          </a:p>
          <a:p>
            <a:pPr marL="514350" indent="-514350" algn="ctr"/>
            <a:endParaRPr lang="ru-RU" sz="2800" dirty="0" smtClean="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ПОДТВЕРЖДАЮЩИЕ ДОКУМЕНТЫ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196752"/>
            <a:ext cx="728301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Принципы расходования целевых средств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98884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Расходы в соответствии с бюджетом проекта.</a:t>
            </a:r>
          </a:p>
          <a:p>
            <a:pPr marL="514350" indent="-514350">
              <a:buAutoNum type="arabicPeriod"/>
            </a:pP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Минимизировать (а лучше избегать </a:t>
            </a:r>
            <a:br>
              <a:rPr lang="ru-RU" sz="2800" dirty="0" smtClean="0"/>
            </a:br>
            <a:r>
              <a:rPr lang="ru-RU" sz="2800" dirty="0" smtClean="0"/>
              <a:t>совсем) расходов за наличный расчет.</a:t>
            </a:r>
          </a:p>
          <a:p>
            <a:pPr marL="514350" indent="-514350"/>
            <a:r>
              <a:rPr lang="ru-RU" sz="2800" dirty="0" smtClean="0"/>
              <a:t> </a:t>
            </a:r>
          </a:p>
          <a:p>
            <a:pPr marL="514350" indent="-514350"/>
            <a:r>
              <a:rPr lang="ru-RU" sz="2800" dirty="0" smtClean="0"/>
              <a:t>	Если же оплата произведена за наличный расчет необходимо предоставить расходный кассовый ордер, авансовый отчет с приложенным кассовым и товарным чеком</a:t>
            </a:r>
          </a:p>
          <a:p>
            <a:pPr marL="514350" indent="-514350"/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196752"/>
            <a:ext cx="728301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Принципы расходования целевых средств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98884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ru-RU" sz="2800" dirty="0" smtClean="0"/>
          </a:p>
          <a:p>
            <a:pPr marL="514350" indent="-514350"/>
            <a:r>
              <a:rPr lang="ru-RU" sz="2800" dirty="0" smtClean="0"/>
              <a:t>3. Все расходы подтверждены первичной бухгалтерской документацией</a:t>
            </a:r>
          </a:p>
          <a:p>
            <a:pPr marL="514350" indent="-514350">
              <a:buAutoNum type="arabicPeriod"/>
            </a:pPr>
            <a:endParaRPr lang="ru-RU" sz="2800" dirty="0" smtClean="0"/>
          </a:p>
          <a:p>
            <a:pPr marL="514350" indent="-514350"/>
            <a:r>
              <a:rPr lang="ru-RU" sz="2800" dirty="0" smtClean="0"/>
              <a:t>4. Объем расходов соответствует результатам аналитического отчета (целевым показателям)</a:t>
            </a:r>
          </a:p>
          <a:p>
            <a:pPr marL="514350" indent="-514350"/>
            <a:endParaRPr lang="ru-RU" sz="1200" dirty="0" smtClean="0"/>
          </a:p>
        </p:txBody>
      </p:sp>
      <p:pic>
        <p:nvPicPr>
          <p:cNvPr id="11" name="Рисунок 10" descr="42056737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7320136" y="5429264"/>
            <a:ext cx="1823864" cy="1216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3000364" y="0"/>
            <a:ext cx="5148064" cy="107154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ОТЧЕТ: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ВНИМАНИЕ!!!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428736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ru-RU" sz="2000" dirty="0" smtClean="0"/>
          </a:p>
          <a:p>
            <a:pPr marL="457200" lvl="0" indent="-457200">
              <a:buAutoNum type="arabicPeriod"/>
            </a:pPr>
            <a:r>
              <a:rPr lang="ru-RU" sz="2000" dirty="0" smtClean="0"/>
              <a:t>При закупке непроизводственных активов, нематериальных активов, материальных запасов и основных средств обязательно заключать договор с поставщиком.</a:t>
            </a:r>
          </a:p>
          <a:p>
            <a:pPr marL="457200" lvl="0" indent="-457200">
              <a:buAutoNum type="arabicPeriod"/>
            </a:pPr>
            <a:endParaRPr lang="ru-RU" sz="2000" dirty="0" smtClean="0"/>
          </a:p>
          <a:p>
            <a:pPr marL="457200" lvl="0" indent="-457200">
              <a:buAutoNum type="arabicPeriod"/>
            </a:pPr>
            <a:r>
              <a:rPr lang="ru-RU" sz="2000" dirty="0" smtClean="0"/>
              <a:t> При приобретении подарков (сувениров, поощрительных призов) составлять ведомости на вручение подарков с указанием обязательных реквизитов (Ф.И.О., адрес, телефон,  наименование подарка (сувенира),стоимость, подпись получателя.</a:t>
            </a:r>
          </a:p>
          <a:p>
            <a:pPr marL="457200" lvl="0" indent="-457200">
              <a:buAutoNum type="arabicPeriod"/>
            </a:pPr>
            <a:endParaRPr lang="ru-RU" sz="2000" dirty="0" smtClean="0"/>
          </a:p>
          <a:p>
            <a:pPr marL="457200" lvl="0" indent="-457200">
              <a:buAutoNum type="arabicPeriod"/>
            </a:pPr>
            <a:r>
              <a:rPr lang="ru-RU" sz="2000" dirty="0" smtClean="0"/>
              <a:t>При расходах ,связанных с организацией питания участников мероприятий обязательно прилагать регистрационные списки участников мероприятий. </a:t>
            </a:r>
          </a:p>
          <a:p>
            <a:pPr marL="457200" lvl="0" indent="-457200">
              <a:buAutoNum type="arabicPeriod"/>
            </a:pPr>
            <a:endParaRPr lang="ru-RU" sz="2000" dirty="0" smtClean="0"/>
          </a:p>
          <a:p>
            <a:pPr marL="457200" lvl="0" indent="-457200">
              <a:buAutoNum type="arabicPeriod"/>
            </a:pPr>
            <a:r>
              <a:rPr lang="ru-RU" sz="2000" dirty="0" smtClean="0"/>
              <a:t>В отношении штатных работников необходимо предоставлять штатное расписание, табели учета рабочего времени.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ВАЖНО!!!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Предоставить ВСЕ копии подтверждающих документов по Реестру;</a:t>
            </a:r>
          </a:p>
          <a:p>
            <a:pPr marL="0" lvl="2"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Подтверждающие документы: «копия верна», подпись/расшифровка, печать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Все расчеты в безналичной форме;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Все расходы за счет субсидии – отдельные документы (раздельный учёт);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Никаких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предоплат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 оплат долгов за счет субсидии;</a:t>
            </a:r>
          </a:p>
          <a:p>
            <a:pPr lvl="2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2"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Расходование средств 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 соответствии со СМЕТОЙ!!!</a:t>
            </a:r>
          </a:p>
          <a:p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86116" y="0"/>
            <a:ext cx="4714908" cy="92869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Аналитическая отчетность</a:t>
            </a:r>
            <a:endParaRPr lang="ru-RU" sz="44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14282" y="1571612"/>
            <a:ext cx="8102134" cy="42862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Состав аналитической отчетности: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sng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Отчет о достижении значений показателей реализации мероприятий проекта</a:t>
            </a:r>
          </a:p>
          <a:p>
            <a:endParaRPr lang="ru-RU" sz="2800" b="1" dirty="0" smtClean="0"/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Подтверждающие документы</a:t>
            </a:r>
          </a:p>
          <a:p>
            <a:pPr>
              <a:buFontTx/>
              <a:buChar char="-"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Срок предоставления отчетности: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До </a:t>
            </a:r>
            <a:r>
              <a:rPr lang="ru-RU" sz="2800" b="1" dirty="0" smtClean="0">
                <a:solidFill>
                  <a:srgbClr val="FF0000"/>
                </a:solidFill>
              </a:rPr>
              <a:t>7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числа месяца, следующего за отчетным кварталом (по графику от ДВП)</a:t>
            </a:r>
          </a:p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</a:rPr>
              <a:t>Контакты Департамента (4722) 32-95-12</a:t>
            </a:r>
          </a:p>
          <a:p>
            <a:pPr>
              <a:buFontTx/>
              <a:buChar char="-"/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63121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2048</TotalTime>
  <Words>801</Words>
  <Application>Microsoft Office PowerPoint</Application>
  <PresentationFormat>Экран (4:3)</PresentationFormat>
  <Paragraphs>203</Paragraphs>
  <Slides>40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Грань</vt:lpstr>
      <vt:lpstr> УЧАСТИЕ  в конкурсе субсидий НКО на реализацию проектов  за счёт софинансирования  Фонда Президентских грантов</vt:lpstr>
      <vt:lpstr>Слайд 2</vt:lpstr>
      <vt:lpstr>Слайд 3</vt:lpstr>
      <vt:lpstr> Подача заявок осуществляется на портале:   белгород.гранты.рф    </vt:lpstr>
      <vt:lpstr>Слайд 5</vt:lpstr>
      <vt:lpstr>Срок подачи заявок:  с 06.07.2021 по 06.08.2021       </vt:lpstr>
      <vt:lpstr> Срок реализации проекта:  начало: не ранее  27 сентября 2021 г. окончание: не позднее  01 декабря 2022 г.   </vt:lpstr>
      <vt:lpstr> Подведение итогов:  не позднее  10 сентября 2021 г.    </vt:lpstr>
      <vt:lpstr> некоммерческие организации    </vt:lpstr>
      <vt:lpstr>Слайд 10</vt:lpstr>
      <vt:lpstr>Слайд 11</vt:lpstr>
      <vt:lpstr>  НКО должна быть зарегистрирована в качестве юридического лица на территории Белгородской области в установленном законодательством порядке. </vt:lpstr>
      <vt:lpstr>  По состоянию на первое число месяца, предшествующего месяцу проведения конкурса, у НКО, претендующей на получение субсидии, должна отсутствовать:  - неисполненная обязанность по уплате налогов, сборов, страховых взносов, пеней, штрафов, процентов, подлежащих уплате в соответствии с законодательством Российской Федерации о налогах и сборах; - просроченная задолженность по возврату в областной бюджет субсидий, бюджетных инвестиций, предоставленных в том числе в соответствии с иными правовыми актами, а также иная просроченная (неурегулированная) задолженность по денежным обязательствам перед Белгородской областью</vt:lpstr>
      <vt:lpstr>  НКО не должна находиться в процессе  реорганизации (за исключением реорганизации в форме присоединения к юридическому лицу, являющемуся участником отбора, другого юридического лица), ликвидации, в отношении них не введена процедура банкротства, деятельность участника отбора не приостановлена в порядке, предусмотренном законодательством Российской Федерации</vt:lpstr>
      <vt:lpstr>  В реестре дисквалифицированных лиц отсутствуют сведения о дисквалифицированных руководителе, членах коллегиального исполнительного органа, лице, исполняющем функции единоличного исполнительного органа, или главном бухгалтере НКО</vt:lpstr>
      <vt:lpstr>  НКО не должна являться иностранной некоммерческой организацией, а также российской некоммерческой  организацией, в уставном (складочном) капитале которой доля участия иностранных юридических лиц, местом регистрации которых является государство или территория, включенные в утвержденный Министерством финансов Российской Федерации перечень государств и территорий, предоставляющих льготный налоговый режим налогообложения и (или) не предусматривающих раскрытия и предоставления информации при проведении финансовых операций (офшорные зоны), в совокупности превышает 50 процентов</vt:lpstr>
      <vt:lpstr>  НКО не должна получать средства из федерального бюджета (бюджета субъекта Российской Федерации, местного бюджета), из которого планируется предоставление субсидии  на цели, установленные Порядком.  </vt:lpstr>
      <vt:lpstr>  НКО должна располагать материально-технической базой, необходимой для достижения целей предоставления субсидии  </vt:lpstr>
      <vt:lpstr> 1) несоответствие критериям получателей субсидии, установленным Порядком;  2) несоответствие представленных заявки и документов требованиям к заявкам участников конкурса, установленным в объявлении о проведении конкурсного отбора;  3) недостоверность представленной участником конкурса информации, в том числе информации о местонахождении и адресе юридического лица;  </vt:lpstr>
      <vt:lpstr> 4) подача некоммерческой организацией заявки после даты и (или) времени, определенных для окончания приема заявок;  5) направление реализации проекта не соответствует учредительным документам некоммерческой организации и приоритетным направлениям конкурса;  6) сроки реализации проекта не соответствуют установленным срокам. </vt:lpstr>
      <vt:lpstr>- Один заявитель – один проект  - Размер субсидии: До 300 тыс. руб. (НКО существует менее 6 месяцев) До 500 тыс. руб. (НКО существует более 6 месяцев) Более 500 тыс. руб. (наличие патронажной службы, домов сестринского ухода, местных отделений, ресурсные центры)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- не связанные с реализацией проекта; - на приобретение недвижимого имущества; - на погашение задолженностей; - на капитальное строительство; - на алкогольную и табачную продукцию; - на приобретение валюты; - на финансирование политических кампаний; - на уплату штрафов и пеней; - на приобретение транспортных средств; - на коммерческие проекты; - на горюче-смазочные материалы.</vt:lpstr>
      <vt:lpstr>Слайд 30</vt:lpstr>
      <vt:lpstr>Слайд 31</vt:lpstr>
      <vt:lpstr>Слайд 32</vt:lpstr>
      <vt:lpstr>Финансовая отчетность</vt:lpstr>
      <vt:lpstr>Слайд 34</vt:lpstr>
      <vt:lpstr>Слайд 35</vt:lpstr>
      <vt:lpstr>Слайд 36</vt:lpstr>
      <vt:lpstr>Слайд 37</vt:lpstr>
      <vt:lpstr>ВАЖНО!!!</vt:lpstr>
      <vt:lpstr>Аналитическая отчетность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280</cp:revision>
  <dcterms:created xsi:type="dcterms:W3CDTF">2014-05-26T09:44:45Z</dcterms:created>
  <dcterms:modified xsi:type="dcterms:W3CDTF">2021-07-15T06:24:29Z</dcterms:modified>
</cp:coreProperties>
</file>