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7" r:id="rId1"/>
  </p:sldMasterIdLst>
  <p:notesMasterIdLst>
    <p:notesMasterId r:id="rId69"/>
  </p:notesMasterIdLst>
  <p:handoutMasterIdLst>
    <p:handoutMasterId r:id="rId70"/>
  </p:handoutMasterIdLst>
  <p:sldIdLst>
    <p:sldId id="256" r:id="rId2"/>
    <p:sldId id="306" r:id="rId3"/>
    <p:sldId id="383" r:id="rId4"/>
    <p:sldId id="384" r:id="rId5"/>
    <p:sldId id="385" r:id="rId6"/>
    <p:sldId id="386" r:id="rId7"/>
    <p:sldId id="387" r:id="rId8"/>
    <p:sldId id="388" r:id="rId9"/>
    <p:sldId id="405" r:id="rId10"/>
    <p:sldId id="406" r:id="rId11"/>
    <p:sldId id="331" r:id="rId12"/>
    <p:sldId id="407" r:id="rId13"/>
    <p:sldId id="309" r:id="rId14"/>
    <p:sldId id="389" r:id="rId15"/>
    <p:sldId id="408" r:id="rId16"/>
    <p:sldId id="413" r:id="rId17"/>
    <p:sldId id="409" r:id="rId18"/>
    <p:sldId id="410" r:id="rId19"/>
    <p:sldId id="411" r:id="rId20"/>
    <p:sldId id="412" r:id="rId21"/>
    <p:sldId id="390" r:id="rId22"/>
    <p:sldId id="414" r:id="rId23"/>
    <p:sldId id="379" r:id="rId24"/>
    <p:sldId id="391" r:id="rId25"/>
    <p:sldId id="378" r:id="rId26"/>
    <p:sldId id="275" r:id="rId27"/>
    <p:sldId id="311" r:id="rId28"/>
    <p:sldId id="397" r:id="rId29"/>
    <p:sldId id="274" r:id="rId30"/>
    <p:sldId id="333" r:id="rId31"/>
    <p:sldId id="398" r:id="rId32"/>
    <p:sldId id="399" r:id="rId33"/>
    <p:sldId id="352" r:id="rId34"/>
    <p:sldId id="355" r:id="rId35"/>
    <p:sldId id="401" r:id="rId36"/>
    <p:sldId id="402" r:id="rId37"/>
    <p:sldId id="415" r:id="rId38"/>
    <p:sldId id="403" r:id="rId39"/>
    <p:sldId id="416" r:id="rId40"/>
    <p:sldId id="417" r:id="rId41"/>
    <p:sldId id="418" r:id="rId42"/>
    <p:sldId id="419" r:id="rId43"/>
    <p:sldId id="364" r:id="rId44"/>
    <p:sldId id="337" r:id="rId45"/>
    <p:sldId id="365" r:id="rId46"/>
    <p:sldId id="366" r:id="rId47"/>
    <p:sldId id="319" r:id="rId48"/>
    <p:sldId id="373" r:id="rId49"/>
    <p:sldId id="318" r:id="rId50"/>
    <p:sldId id="422" r:id="rId51"/>
    <p:sldId id="289" r:id="rId52"/>
    <p:sldId id="292" r:id="rId53"/>
    <p:sldId id="299" r:id="rId54"/>
    <p:sldId id="420" r:id="rId55"/>
    <p:sldId id="421" r:id="rId56"/>
    <p:sldId id="380" r:id="rId57"/>
    <p:sldId id="381" r:id="rId58"/>
    <p:sldId id="382" r:id="rId59"/>
    <p:sldId id="374" r:id="rId60"/>
    <p:sldId id="423" r:id="rId61"/>
    <p:sldId id="424" r:id="rId62"/>
    <p:sldId id="426" r:id="rId63"/>
    <p:sldId id="371" r:id="rId64"/>
    <p:sldId id="339" r:id="rId65"/>
    <p:sldId id="340" r:id="rId66"/>
    <p:sldId id="341" r:id="rId67"/>
    <p:sldId id="270" r:id="rId68"/>
  </p:sldIdLst>
  <p:sldSz cx="9144000" cy="6858000" type="screen4x3"/>
  <p:notesSz cx="6761163" cy="99425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827" autoAdjust="0"/>
    <p:restoredTop sz="94349" autoAdjust="0"/>
  </p:normalViewPr>
  <p:slideViewPr>
    <p:cSldViewPr>
      <p:cViewPr varScale="1">
        <p:scale>
          <a:sx n="157" d="100"/>
          <a:sy n="157" d="100"/>
        </p:scale>
        <p:origin x="-221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29837" cy="497125"/>
          </a:xfrm>
          <a:prstGeom prst="rect">
            <a:avLst/>
          </a:prstGeom>
        </p:spPr>
        <p:txBody>
          <a:bodyPr vert="horz" lIns="92391" tIns="46195" rIns="92391" bIns="4619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762" y="2"/>
            <a:ext cx="2929837" cy="497125"/>
          </a:xfrm>
          <a:prstGeom prst="rect">
            <a:avLst/>
          </a:prstGeom>
        </p:spPr>
        <p:txBody>
          <a:bodyPr vert="horz" lIns="92391" tIns="46195" rIns="92391" bIns="46195" rtlCol="0"/>
          <a:lstStyle>
            <a:lvl1pPr algn="r">
              <a:defRPr sz="1200"/>
            </a:lvl1pPr>
          </a:lstStyle>
          <a:p>
            <a:fld id="{E8CDED82-2821-45B5-B4F3-B8923A2F457F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43664"/>
            <a:ext cx="2929837" cy="497125"/>
          </a:xfrm>
          <a:prstGeom prst="rect">
            <a:avLst/>
          </a:prstGeom>
        </p:spPr>
        <p:txBody>
          <a:bodyPr vert="horz" lIns="92391" tIns="46195" rIns="92391" bIns="4619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762" y="9443664"/>
            <a:ext cx="2929837" cy="497125"/>
          </a:xfrm>
          <a:prstGeom prst="rect">
            <a:avLst/>
          </a:prstGeom>
        </p:spPr>
        <p:txBody>
          <a:bodyPr vert="horz" lIns="92391" tIns="46195" rIns="92391" bIns="46195" rtlCol="0" anchor="b"/>
          <a:lstStyle>
            <a:lvl1pPr algn="r">
              <a:defRPr sz="1200"/>
            </a:lvl1pPr>
          </a:lstStyle>
          <a:p>
            <a:fld id="{900564B0-BE12-41AB-AFB7-2ECF455F20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3125548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74" cy="49760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10" y="0"/>
            <a:ext cx="2930574" cy="49760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34210-9711-431D-86B9-301A399D3250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5801" y="4723251"/>
            <a:ext cx="5409562" cy="44736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321"/>
            <a:ext cx="2930574" cy="49760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10" y="9443321"/>
            <a:ext cx="2930574" cy="49760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2A1A24-EB8B-4EB4-92EB-7A88A19308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9585711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64128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4A11CF-035C-437F-9E5C-5CB66EDE648B}" type="datetime1">
              <a:rPr lang="ru-RU" smtClean="0"/>
              <a:pPr>
                <a:defRPr/>
              </a:pPr>
              <a:t>14.02.2022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A5C87-7871-45C7-955D-7EDBFB8256C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469913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71FDE3-7643-4703-AD8F-194DB1E523B9}" type="datetime1">
              <a:rPr lang="ru-RU" smtClean="0"/>
              <a:pPr>
                <a:defRPr/>
              </a:pPr>
              <a:t>14.02.2022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B231B-406C-41AC-905D-70484EFB071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65086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D693D4-9B3B-438B-96C1-16FC9AC556D7}" type="datetime1">
              <a:rPr lang="ru-RU" smtClean="0"/>
              <a:pPr>
                <a:defRPr/>
              </a:pPr>
              <a:t>14.02.2022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82B8-51C4-4BA4-882B-A9D5EAD0812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700421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AB1482-8594-4210-80B2-21FCAA89347D}" type="datetime1">
              <a:rPr lang="ru-RU" smtClean="0"/>
              <a:pPr>
                <a:defRPr/>
              </a:pPr>
              <a:t>14.02.2022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EC9DC-AC94-454B-B2ED-D5F422C76533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928138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FCAADE-AB2A-440E-9675-7EA826B582F2}" type="datetime1">
              <a:rPr lang="ru-RU" smtClean="0"/>
              <a:pPr>
                <a:defRPr/>
              </a:pPr>
              <a:t>14.02.2022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9522-1C96-47AD-8389-12D85A431D7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144268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64A47E-FDE8-4182-9907-F6AE94DAEE33}" type="datetime1">
              <a:rPr lang="ru-RU" smtClean="0"/>
              <a:pPr>
                <a:defRPr/>
              </a:pPr>
              <a:t>14.02.2022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17E88-342D-48B6-90AE-E0EF758327F7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105071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B99CA7-09C9-42FC-B47D-59A098D00A7C}" type="datetime1">
              <a:rPr lang="ru-RU" smtClean="0"/>
              <a:pPr>
                <a:defRPr/>
              </a:pPr>
              <a:t>14.02.2022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E8AA2-F057-42CF-A878-970264ED77F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606919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360874-AF1A-41E6-9AD2-BDBEFD4EBA3B}" type="datetime1">
              <a:rPr lang="ru-RU" smtClean="0"/>
              <a:pPr>
                <a:defRPr/>
              </a:pPr>
              <a:t>14.02.2022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D69C3-42C2-4378-9F5B-19ED83BDD1A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27331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0D2FE5-BB8A-4552-BE93-D6F8317995EB}" type="datetime1">
              <a:rPr lang="ru-RU" smtClean="0"/>
              <a:pPr>
                <a:defRPr/>
              </a:pPr>
              <a:t>14.02.2022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02F53-2EA7-4C42-93ED-D7E199073D4C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182604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28877A-A765-42DA-A8A9-82E341A92360}" type="datetime1">
              <a:rPr lang="ru-RU" smtClean="0"/>
              <a:pPr>
                <a:defRPr/>
              </a:pPr>
              <a:t>14.02.2022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04491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431D65-8B6B-42C0-AEE9-6A865BBD49CA}" type="datetime1">
              <a:rPr lang="ru-RU" smtClean="0"/>
              <a:pPr>
                <a:defRPr/>
              </a:pPr>
              <a:t>14.02.2022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137319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E4A091-0058-4F04-B686-EB248ECE4F56}" type="datetime1">
              <a:rPr lang="ru-RU" smtClean="0"/>
              <a:pPr>
                <a:defRPr/>
              </a:pPr>
              <a:t>14.02.2022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7131824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D57ED7-F089-4BB6-AC48-588BB784D760}" type="datetime1">
              <a:rPr lang="ru-RU" smtClean="0"/>
              <a:pPr>
                <a:defRPr/>
              </a:pPr>
              <a:t>14.02.2022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2371089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29DB8C-9D4D-4237-A5E2-18FE1F42B637}" type="datetime1">
              <a:rPr lang="ru-RU" smtClean="0"/>
              <a:pPr>
                <a:defRPr/>
              </a:pPr>
              <a:t>14.02.2022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5113840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76DCA3-4D94-4E86-A2ED-85E0FDD8737B}" type="datetime1">
              <a:rPr lang="ru-RU" smtClean="0"/>
              <a:pPr>
                <a:defRPr/>
              </a:pPr>
              <a:t>14.02.2022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ED0F6-1159-40EC-BEC5-5CD85A807274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1171339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36C3A6-550F-45AF-8041-A7CD0C63D83C}" type="datetime1">
              <a:rPr lang="ru-RU" smtClean="0"/>
              <a:pPr>
                <a:defRPr/>
              </a:pPr>
              <a:t>14.02.2022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01DF0-3B37-4BD8-A008-451529F7093D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268940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1FCD72F-7D19-43D9-9C59-03D73A943DD7}" type="datetime1">
              <a:rPr lang="ru-RU" smtClean="0"/>
              <a:pPr>
                <a:defRPr/>
              </a:pPr>
              <a:t>14.02.2022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26185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  <p:sldLayoutId id="2147483791" r:id="rId14"/>
    <p:sldLayoutId id="2147483792" r:id="rId15"/>
    <p:sldLayoutId id="2147483793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nko31.ru/" TargetMode="External"/><Relationship Id="rId4" Type="http://schemas.openxmlformats.org/officeDocument/2006/relationships/hyperlink" Target="http://csi-vera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8" name="Заголовок 3"/>
          <p:cNvSpPr txBox="1">
            <a:spLocks/>
          </p:cNvSpPr>
          <p:nvPr/>
        </p:nvSpPr>
        <p:spPr>
          <a:xfrm>
            <a:off x="357158" y="1643050"/>
            <a:ext cx="7816850" cy="428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lvl="0" algn="ctr" defTabSz="457200" fontAlgn="auto">
              <a:spcAft>
                <a:spcPts val="0"/>
              </a:spcAft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Ресурсный центр НКО</a:t>
            </a:r>
            <a:b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3600" b="1" dirty="0" smtClean="0"/>
              <a:t>«Разработка социального проекта: пошаговая инструкция</a:t>
            </a:r>
            <a:r>
              <a:rPr lang="ru-RU" sz="3600" dirty="0" smtClean="0"/>
              <a:t>»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lvl="0" algn="ctr" defTabSz="457200" fontAlgn="auto">
              <a:spcAft>
                <a:spcPts val="0"/>
              </a:spcAft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15 февраля 2022 года</a:t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г. Белгород 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285720" y="1340768"/>
            <a:ext cx="7998206" cy="4824536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  <a:t>Подача заявок осуществляется</a:t>
            </a:r>
            <a:b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  <a:t>на сайте: </a:t>
            </a:r>
            <a:b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3800" b="1" dirty="0" smtClean="0">
                <a:solidFill>
                  <a:schemeClr val="accent2">
                    <a:lumMod val="75000"/>
                  </a:schemeClr>
                </a:solidFill>
              </a:rPr>
              <a:t>https://</a:t>
            </a:r>
            <a:r>
              <a:rPr lang="ru-RU" sz="3800" b="1" dirty="0" err="1" smtClean="0">
                <a:solidFill>
                  <a:schemeClr val="accent2">
                    <a:lumMod val="75000"/>
                  </a:schemeClr>
                </a:solidFill>
              </a:rPr>
              <a:t>президентскиегранты.рф</a:t>
            </a:r>
            <a:r>
              <a:rPr lang="ru-RU" sz="38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38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38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38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/>
                </a:solidFill>
              </a:rPr>
              <a:t/>
            </a:r>
            <a:br>
              <a:rPr lang="ru-RU" sz="2800" b="1" dirty="0" smtClean="0">
                <a:solidFill>
                  <a:schemeClr val="accent2"/>
                </a:solidFill>
              </a:rPr>
            </a:br>
            <a:endParaRPr lang="ru-RU" sz="2800" dirty="0">
              <a:solidFill>
                <a:srgbClr val="0070C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14678" y="0"/>
            <a:ext cx="51845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Заявки в Фонд президентских грантов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467544" y="1340768"/>
            <a:ext cx="7816382" cy="5160066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  <a:t>Срок подачи заявок: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с 01.02.2022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по 15.03.2022 (до 23:30)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  <a:t>Рекомендуемый срок подачи заявки:</a:t>
            </a:r>
            <a:b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 не позднее 05.03.2022 г.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/>
                </a:solidFill>
              </a:rPr>
              <a:t/>
            </a:r>
            <a:br>
              <a:rPr lang="ru-RU" sz="2800" b="1" dirty="0" smtClean="0">
                <a:solidFill>
                  <a:schemeClr val="accent2"/>
                </a:solidFill>
              </a:rPr>
            </a:br>
            <a:endParaRPr lang="ru-RU" sz="2800" dirty="0">
              <a:solidFill>
                <a:srgbClr val="0070C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pic>
        <p:nvPicPr>
          <p:cNvPr id="5" name="Picture 2" descr="E:\Я.Диск\!17_FPG\Бренд\page\pgrants_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86182" y="0"/>
            <a:ext cx="3384376" cy="11887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467544" y="1340768"/>
            <a:ext cx="7816382" cy="5160066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  <a:t>Срок реализации проекта: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 начало: не ранее 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1 июля 2022 г.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окончание: не позднее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 31 декабря 2023 г.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/>
                </a:solidFill>
              </a:rPr>
              <a:t/>
            </a:r>
            <a:br>
              <a:rPr lang="ru-RU" sz="2800" b="1" dirty="0" smtClean="0">
                <a:solidFill>
                  <a:schemeClr val="accent2"/>
                </a:solidFill>
              </a:rPr>
            </a:br>
            <a:endParaRPr lang="ru-RU" sz="2800" dirty="0">
              <a:solidFill>
                <a:srgbClr val="0070C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pic>
        <p:nvPicPr>
          <p:cNvPr id="5" name="Picture 2" descr="E:\Я.Диск\!17_FPG\Бренд\page\pgrants_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86182" y="0"/>
            <a:ext cx="3384376" cy="11887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0" y="1142984"/>
            <a:ext cx="8676456" cy="5517232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-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НКО существует </a:t>
            </a:r>
            <a:r>
              <a:rPr lang="ru-RU" sz="2400" b="1" u="sng" dirty="0" smtClean="0">
                <a:solidFill>
                  <a:schemeClr val="accent2">
                    <a:lumMod val="50000"/>
                  </a:schemeClr>
                </a:solidFill>
              </a:rPr>
              <a:t>не менее 1 года </a:t>
            </a:r>
            <a:br>
              <a:rPr lang="ru-RU" sz="2400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(зарегистрирована не позднее 15.03.2021 г.)</a:t>
            </a:r>
            <a:r>
              <a:rPr lang="ru-RU" sz="2400" b="1" i="1" u="sng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b="1" i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1400" b="1" i="1" u="sng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1400" b="1" i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- При запросе грантов менее 500 тыс. рублей (кроме поддержки НКО) – </a:t>
            </a:r>
            <a:r>
              <a:rPr lang="ru-RU" sz="2400" b="1" u="sng" dirty="0" smtClean="0">
                <a:solidFill>
                  <a:schemeClr val="accent2">
                    <a:lumMod val="50000"/>
                  </a:schemeClr>
                </a:solidFill>
              </a:rPr>
              <a:t>не менее 6 месяцев</a:t>
            </a:r>
            <a:br>
              <a:rPr lang="ru-RU" sz="2400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(зарегистрирована не позднее 15.09.2021 г.)</a:t>
            </a:r>
            <a:r>
              <a:rPr lang="ru-RU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b="1" i="1" u="sng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b="1" i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1800" b="1" i="1" u="sng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1800" b="1" i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- не находятся в процессе ликвидации, банкротства, по действием решения суда о приостановлении деятельности;</a:t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18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1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- не имеющие просроченной задолженности по налогам и иным платежам в бюджет более 1000 рублей;</a:t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1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- не имеют в учредителях государственные органы и органы местного самоуправления.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5408" y="116632"/>
            <a:ext cx="3348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УЧАСТНИКИ </a:t>
            </a:r>
            <a:b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КОНКУРСА: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63888" y="0"/>
            <a:ext cx="44644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rgbClr val="FF0000"/>
                </a:solidFill>
              </a:rPr>
              <a:t>НЕ МОГУТ </a:t>
            </a: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участвовать: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07504" y="1340768"/>
            <a:ext cx="8496944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Организации, созданные государством, регионами, муниципальными образованиями, государственными органами и органами местного самоуправления;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Потребительские кооперативы и их объединения;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Политические партии;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</a:rPr>
              <a:t>Саморегулируемые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организации (СРО);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Объединения работодателей, кооперативов;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Торгово-промышленные палаты;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Товарищества собственников жилья;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Адвокатские палаты, адвокатские образования;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Нотариальные палаты;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Общественно-государственные организации;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</a:rPr>
              <a:t>Микрофинансовые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организации.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63888" y="0"/>
            <a:ext cx="44644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rgbClr val="FF0000"/>
                </a:solidFill>
              </a:rPr>
              <a:t>НЕ МОГУТ </a:t>
            </a: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участвовать: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1785926"/>
            <a:ext cx="84969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НКО, имеющие 2 действующих гранта ФПГ, срок которых заканчивается позднее </a:t>
            </a: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</a:rPr>
              <a:t>01.0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7</a:t>
            </a: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</a:rPr>
              <a:t>.2022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г.</a:t>
            </a:r>
          </a:p>
          <a:p>
            <a:pPr>
              <a:buFontTx/>
              <a:buChar char="-"/>
            </a:pPr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НКО, не отчитавшиеся в ФПГ вовремя;</a:t>
            </a:r>
          </a:p>
          <a:p>
            <a:pPr>
              <a:buFontTx/>
              <a:buChar char="-"/>
            </a:pPr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НКО, допустившие нецелевое расходование гранта ФПГ;</a:t>
            </a:r>
          </a:p>
          <a:p>
            <a:pPr>
              <a:buFontTx/>
              <a:buChar char="-"/>
            </a:pPr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НКО, не вернувшие в ФПГ неиспользованные остатки гранта в оговоренные сроки.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63888" y="0"/>
            <a:ext cx="44644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75000"/>
                  </a:schemeClr>
                </a:solidFill>
              </a:rPr>
              <a:t>Направления поддержки</a:t>
            </a:r>
            <a:endParaRPr lang="ru-RU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2844" y="1357298"/>
            <a:ext cx="7929618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AutoNum type="arabicPeriod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Социальное обслуживание, социальная поддержка и защита граждан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Охрана здоровья граждан, пропаганда здорового образа жизни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Поддержка семьи, материнства, отцовства и детства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Поддержка молодежных проектов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Поддержка проектов в области науки, образования, просвещения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Сохранение исторической памяти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Защита прав и свобод человека и гражданина, в том числе защита прав заключенных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Охрана окружающей среды и защита животных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Укрепление межнационального и межрелигиозного согласия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Развитие общественной дипломатии и поддержка соотечественников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институтов гражданского общества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35896" y="116632"/>
            <a:ext cx="3708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КРИТЕРИИ ОЦЕНКИ ЗАЯВКИ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07504" y="1525429"/>
            <a:ext cx="849694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Актуальность и социальная значимость проекта;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Логическая связность и реализуемость проекта, соответствие мероприятий проекта его целям, задачам и результатам;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</a:rPr>
              <a:t>Инновационность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, уникальность проекта;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Соотношение планируемых расходов на реализацию проекта и его ожидаемых результатов, адекватность, измеримость и достижимость таких результатов;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Реалистичность бюджета проекта и обоснованность планируемых расходов на реализацию проекта;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4" cstate="print"/>
          <a:srcRect t="8354" b="4201"/>
          <a:stretch>
            <a:fillRect/>
          </a:stretch>
        </p:blipFill>
        <p:spPr bwMode="auto">
          <a:xfrm>
            <a:off x="571472" y="5286388"/>
            <a:ext cx="2560835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35896" y="116632"/>
            <a:ext cx="3708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КРИТЕРИИ ОЦЕНКИ ЗАЯВКИ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07504" y="1525429"/>
            <a:ext cx="849694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Масштаб реализации проекта;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Собственный вклад организации и дополнительные ресурсы, привлекаемые на реализацию проекта, перспективы дальнейшего развития проекта;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Опыт организации по успешной реализации программ и проектов по соответствующему направлению деятельности;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Соответствие опыта и компетенций команды проекта планируемой деятельности;</a:t>
            </a: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Информационная открытость организации.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4" cstate="print"/>
          <a:srcRect t="8354" b="4201"/>
          <a:stretch>
            <a:fillRect/>
          </a:stretch>
        </p:blipFill>
        <p:spPr bwMode="auto">
          <a:xfrm>
            <a:off x="571472" y="5286388"/>
            <a:ext cx="2560835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3571868" y="142852"/>
            <a:ext cx="3571868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СТРУКТУРА СОЦИАЛЬНОГО ПРОЕКТА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2844" y="1214422"/>
            <a:ext cx="2214578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ПРОБЛЕМА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286116" y="1214422"/>
            <a:ext cx="2286016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ЦЕЛЬ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42910" y="3214686"/>
            <a:ext cx="2500330" cy="785817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Мероприятие 1.1. с результатом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286116" y="5214950"/>
            <a:ext cx="2714644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ПЛАН-ГРАФИК РЕАЛИЗАЦИИ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857884" y="6065837"/>
            <a:ext cx="2286016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РЕЗУЛЬТАТ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214414" y="6065837"/>
            <a:ext cx="2279608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БЮДЖЕТ ПРОЕКТА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2357422" y="1571612"/>
            <a:ext cx="928694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857224" y="2279648"/>
            <a:ext cx="2286016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Задача 1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286116" y="2285992"/>
            <a:ext cx="2286016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Задача 2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715008" y="2285992"/>
            <a:ext cx="2286016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Задача 3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7" name="Стрелка вниз 16"/>
          <p:cNvSpPr/>
          <p:nvPr/>
        </p:nvSpPr>
        <p:spPr>
          <a:xfrm>
            <a:off x="4500562" y="2000240"/>
            <a:ext cx="45719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 rot="18255499">
            <a:off x="5713948" y="1835456"/>
            <a:ext cx="65259" cy="55054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 rot="3593618">
            <a:off x="3030376" y="1801255"/>
            <a:ext cx="45719" cy="5911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42910" y="4143380"/>
            <a:ext cx="2500330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Мероприятие 1.2 с результатом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286116" y="3214686"/>
            <a:ext cx="2571768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Мероприятие 2.1. с результатом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000760" y="4143380"/>
            <a:ext cx="2428892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Мероприятие 3.2. с результатом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929322" y="3214686"/>
            <a:ext cx="2500330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Мероприятие 3.1. с результатом</a:t>
            </a:r>
            <a:endParaRPr lang="ru-RU" sz="2000" b="1" dirty="0">
              <a:solidFill>
                <a:schemeClr val="bg1"/>
              </a:solidFill>
            </a:endParaRPr>
          </a:p>
        </p:txBody>
      </p:sp>
      <p:cxnSp>
        <p:nvCxnSpPr>
          <p:cNvPr id="26" name="Прямая со стрелкой 25"/>
          <p:cNvCxnSpPr/>
          <p:nvPr/>
        </p:nvCxnSpPr>
        <p:spPr>
          <a:xfrm>
            <a:off x="2214546" y="4929198"/>
            <a:ext cx="2071702" cy="28575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rot="5400000">
            <a:off x="3896510" y="4610900"/>
            <a:ext cx="1208104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23" idx="2"/>
          </p:cNvCxnSpPr>
          <p:nvPr/>
        </p:nvCxnSpPr>
        <p:spPr>
          <a:xfrm rot="5400000">
            <a:off x="6039653" y="4039396"/>
            <a:ext cx="279407" cy="20717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14" idx="2"/>
            <a:endCxn id="9" idx="0"/>
          </p:cNvCxnSpPr>
          <p:nvPr/>
        </p:nvCxnSpPr>
        <p:spPr>
          <a:xfrm rot="5400000">
            <a:off x="1875216" y="3089670"/>
            <a:ext cx="142876" cy="1071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>
            <a:stCxn id="9" idx="2"/>
            <a:endCxn id="21" idx="0"/>
          </p:cNvCxnSpPr>
          <p:nvPr/>
        </p:nvCxnSpPr>
        <p:spPr>
          <a:xfrm rot="5400000">
            <a:off x="1821637" y="4071941"/>
            <a:ext cx="142877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stCxn id="15" idx="2"/>
            <a:endCxn id="22" idx="0"/>
          </p:cNvCxnSpPr>
          <p:nvPr/>
        </p:nvCxnSpPr>
        <p:spPr>
          <a:xfrm rot="16200000" flipH="1">
            <a:off x="4432296" y="3074982"/>
            <a:ext cx="136532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stCxn id="16" idx="2"/>
            <a:endCxn id="24" idx="0"/>
          </p:cNvCxnSpPr>
          <p:nvPr/>
        </p:nvCxnSpPr>
        <p:spPr>
          <a:xfrm rot="16200000" flipH="1">
            <a:off x="6950485" y="2985684"/>
            <a:ext cx="136532" cy="3214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>
            <a:stCxn id="24" idx="2"/>
            <a:endCxn id="23" idx="0"/>
          </p:cNvCxnSpPr>
          <p:nvPr/>
        </p:nvCxnSpPr>
        <p:spPr>
          <a:xfrm rot="16200000" flipH="1">
            <a:off x="7129081" y="4057254"/>
            <a:ext cx="136531" cy="35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>
            <a:stCxn id="10" idx="1"/>
            <a:endCxn id="12" idx="0"/>
          </p:cNvCxnSpPr>
          <p:nvPr/>
        </p:nvCxnSpPr>
        <p:spPr>
          <a:xfrm rot="10800000" flipV="1">
            <a:off x="2354218" y="5611031"/>
            <a:ext cx="931898" cy="45480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>
            <a:stCxn id="10" idx="3"/>
            <a:endCxn id="11" idx="0"/>
          </p:cNvCxnSpPr>
          <p:nvPr/>
        </p:nvCxnSpPr>
        <p:spPr>
          <a:xfrm>
            <a:off x="6000760" y="5611032"/>
            <a:ext cx="1000132" cy="45480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Скругленный прямоугольник 32"/>
          <p:cNvSpPr/>
          <p:nvPr/>
        </p:nvSpPr>
        <p:spPr>
          <a:xfrm>
            <a:off x="3286116" y="4143380"/>
            <a:ext cx="2571768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Мероприятие 2.2. с результатом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3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3571868" y="142852"/>
            <a:ext cx="3571868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СТРУКТУРА СОЦИАЛЬНОГО ПРОЕКТА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4" name="Рисунок 33" descr="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0" y="1285860"/>
            <a:ext cx="1914525" cy="4714875"/>
          </a:xfrm>
          <a:prstGeom prst="rect">
            <a:avLst/>
          </a:prstGeom>
        </p:spPr>
      </p:pic>
      <p:sp>
        <p:nvSpPr>
          <p:cNvPr id="36" name="Скругленный прямоугольник 35"/>
          <p:cNvSpPr/>
          <p:nvPr/>
        </p:nvSpPr>
        <p:spPr>
          <a:xfrm>
            <a:off x="2428860" y="1857364"/>
            <a:ext cx="1714512" cy="428628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ПРОБЛЕМА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4214810" y="1857364"/>
            <a:ext cx="1214446" cy="428628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ЦЕЛЬ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572132" y="1857364"/>
            <a:ext cx="1500198" cy="428628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Задачи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214546" y="4000504"/>
            <a:ext cx="2357454" cy="571504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Мероприятия с результатами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4643438" y="4000504"/>
            <a:ext cx="2714644" cy="57150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ПЛАН-ГРАФИК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7143768" y="1857365"/>
            <a:ext cx="1714512" cy="428628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РЕЗУЛЬТАТ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2643174" y="4714884"/>
            <a:ext cx="3500462" cy="506435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БЮДЖЕТ ПРОЕКТА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cxnSp>
        <p:nvCxnSpPr>
          <p:cNvPr id="56" name="Прямая со стрелкой 55"/>
          <p:cNvCxnSpPr/>
          <p:nvPr/>
        </p:nvCxnSpPr>
        <p:spPr>
          <a:xfrm>
            <a:off x="2214546" y="2643182"/>
            <a:ext cx="1428760" cy="1357322"/>
          </a:xfrm>
          <a:prstGeom prst="straightConnector1">
            <a:avLst/>
          </a:prstGeom>
          <a:ln w="254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>
            <a:endCxn id="50" idx="0"/>
          </p:cNvCxnSpPr>
          <p:nvPr/>
        </p:nvCxnSpPr>
        <p:spPr>
          <a:xfrm>
            <a:off x="2214546" y="3071810"/>
            <a:ext cx="1178727" cy="928694"/>
          </a:xfrm>
          <a:prstGeom prst="straightConnector1">
            <a:avLst/>
          </a:prstGeom>
          <a:ln w="254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/>
          <p:nvPr/>
        </p:nvCxnSpPr>
        <p:spPr>
          <a:xfrm>
            <a:off x="2214546" y="3643314"/>
            <a:ext cx="928694" cy="357190"/>
          </a:xfrm>
          <a:prstGeom prst="straightConnector1">
            <a:avLst/>
          </a:prstGeom>
          <a:ln w="254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 rot="5400000" flipH="1" flipV="1">
            <a:off x="3500430" y="2500306"/>
            <a:ext cx="1714512" cy="1285884"/>
          </a:xfrm>
          <a:prstGeom prst="straightConnector1">
            <a:avLst/>
          </a:prstGeom>
          <a:ln w="254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8" grpId="0" animBg="1"/>
      <p:bldP spid="40" grpId="0" animBg="1"/>
      <p:bldP spid="50" grpId="0" animBg="1"/>
      <p:bldP spid="52" grpId="0" animBg="1"/>
      <p:bldP spid="53" grpId="0" animBg="1"/>
      <p:bldP spid="5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91880" y="11663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ЗАПОЛНЕНИЕ ЗАЯВКИ:</a:t>
            </a:r>
          </a:p>
        </p:txBody>
      </p:sp>
      <p:pic>
        <p:nvPicPr>
          <p:cNvPr id="7" name="Рисунок 6" descr="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00174"/>
            <a:ext cx="9144000" cy="50792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91880" y="11663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ЗАПОЛНЕНИЕ ЗАЯВКИ:</a:t>
            </a:r>
          </a:p>
        </p:txBody>
      </p:sp>
      <p:pic>
        <p:nvPicPr>
          <p:cNvPr id="6" name="Рисунок 5" descr="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53037"/>
            <a:ext cx="9144000" cy="37519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91880" y="11663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Презентация проекта: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5537" y="1628800"/>
            <a:ext cx="842493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/>
            <a:r>
              <a:rPr lang="ru-RU" sz="3200" b="1" dirty="0" smtClean="0">
                <a:solidFill>
                  <a:srgbClr val="FF0000"/>
                </a:solidFill>
              </a:rPr>
              <a:t>Визуальное представление проекта</a:t>
            </a:r>
          </a:p>
          <a:p>
            <a:pPr marL="342900" indent="-342900"/>
            <a:endParaRPr lang="ru-RU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342900" indent="-342900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Название проекта</a:t>
            </a:r>
          </a:p>
          <a:p>
            <a:pPr marL="342900" indent="-342900"/>
            <a:endParaRPr lang="ru-RU" sz="3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342900" indent="-342900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Название организации-заявителя</a:t>
            </a:r>
          </a:p>
          <a:p>
            <a:pPr marL="342900" indent="-342900"/>
            <a:endParaRPr lang="ru-RU" sz="3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342900" indent="-342900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География проекта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91880" y="11663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Презентация проекта: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5537" y="1628800"/>
            <a:ext cx="8424936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/>
            <a:r>
              <a:rPr lang="ru-RU" sz="3200" b="1" dirty="0" smtClean="0">
                <a:solidFill>
                  <a:srgbClr val="FF0000"/>
                </a:solidFill>
              </a:rPr>
              <a:t>Визуальное представление проекта</a:t>
            </a:r>
          </a:p>
          <a:p>
            <a:pPr marL="342900" indent="-342900"/>
            <a:endParaRPr lang="ru-RU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342900" indent="-342900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Цель и задачи</a:t>
            </a:r>
          </a:p>
          <a:p>
            <a:pPr marL="342900" indent="-342900"/>
            <a:endParaRPr lang="ru-RU" sz="3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342900" indent="-342900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			Мероприятия</a:t>
            </a:r>
          </a:p>
          <a:p>
            <a:pPr marL="342900" indent="-342900"/>
            <a:endParaRPr lang="ru-RU" sz="3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342900" indent="-342900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						Результаты</a:t>
            </a:r>
          </a:p>
          <a:p>
            <a:pPr marL="342900" indent="-342900"/>
            <a:endParaRPr lang="ru-RU" sz="3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342900" indent="-342900" algn="ctr"/>
            <a:r>
              <a:rPr lang="ru-RU" sz="2400" dirty="0" smtClean="0">
                <a:solidFill>
                  <a:srgbClr val="FF0000"/>
                </a:solidFill>
              </a:rPr>
              <a:t>В виде схемы или отдельных слайдов, </a:t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>но кратко и понятно </a:t>
            </a:r>
          </a:p>
          <a:p>
            <a:pPr marL="342900" indent="-342900" algn="ctr"/>
            <a:r>
              <a:rPr lang="ru-RU" sz="2400" dirty="0" smtClean="0">
                <a:solidFill>
                  <a:srgbClr val="FF0000"/>
                </a:solidFill>
              </a:rPr>
              <a:t>Проиллюстрировать фото, если есть возможность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91880" y="11663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Презентация проекта: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5537" y="1628800"/>
            <a:ext cx="842493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/>
            <a:r>
              <a:rPr lang="ru-RU" sz="3200" b="1" dirty="0" smtClean="0">
                <a:solidFill>
                  <a:srgbClr val="FF0000"/>
                </a:solidFill>
              </a:rPr>
              <a:t>Визуальное представление проекта</a:t>
            </a:r>
          </a:p>
          <a:p>
            <a:pPr marL="342900" indent="-342900"/>
            <a:endParaRPr lang="ru-RU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342900" indent="-342900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Целевая группа и её проблема,</a:t>
            </a:r>
          </a:p>
          <a:p>
            <a:pPr marL="342900" indent="-342900"/>
            <a:endParaRPr lang="ru-RU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342900" indent="-342900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препятствия решения проблемы:</a:t>
            </a:r>
          </a:p>
          <a:p>
            <a:pPr marL="342900" indent="-342900">
              <a:buAutoNum type="arabicPeriod"/>
            </a:pP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…</a:t>
            </a:r>
          </a:p>
          <a:p>
            <a:pPr marL="342900" indent="-342900">
              <a:buAutoNum type="arabicPeriod"/>
            </a:pP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…</a:t>
            </a:r>
          </a:p>
          <a:p>
            <a:pPr marL="342900" indent="-342900">
              <a:buAutoNum type="arabicPeriod"/>
            </a:pP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…</a:t>
            </a:r>
          </a:p>
          <a:p>
            <a:pPr marL="342900" indent="-342900">
              <a:buAutoNum type="arabicPeriod"/>
            </a:pPr>
            <a:endParaRPr lang="ru-RU" sz="3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342900" indent="-342900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Подтверждение проблемы: </a:t>
            </a:r>
          </a:p>
          <a:p>
            <a:pPr marL="342900" indent="-342900"/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графики, диаграммы, числа, фото и пр.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91880" y="11663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Презентация проекта: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5537" y="1628800"/>
            <a:ext cx="8424936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/>
            <a:r>
              <a:rPr lang="ru-RU" sz="3200" b="1" dirty="0" smtClean="0">
                <a:solidFill>
                  <a:srgbClr val="FF0000"/>
                </a:solidFill>
              </a:rPr>
              <a:t>Визуальное представление проекта</a:t>
            </a:r>
          </a:p>
          <a:p>
            <a:pPr marL="342900" indent="-342900"/>
            <a:endParaRPr lang="ru-RU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342900" indent="-342900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Основные статьи расходов</a:t>
            </a:r>
          </a:p>
          <a:p>
            <a:pPr marL="342900" indent="-342900"/>
            <a:endParaRPr lang="ru-RU" sz="3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342900" indent="-342900"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		Сумма гранта и сумма </a:t>
            </a:r>
            <a:r>
              <a:rPr lang="ru-RU" sz="3200" b="1" dirty="0" err="1" smtClean="0">
                <a:solidFill>
                  <a:schemeClr val="accent2">
                    <a:lumMod val="50000"/>
                  </a:schemeClr>
                </a:solidFill>
              </a:rPr>
              <a:t>софинансирования</a:t>
            </a:r>
            <a:endParaRPr lang="ru-RU" sz="3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342900" indent="-342900"/>
            <a:endParaRPr lang="ru-RU" sz="3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342900" indent="-342900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							Партнёры</a:t>
            </a:r>
          </a:p>
          <a:p>
            <a:pPr marL="342900" indent="-342900"/>
            <a:endParaRPr lang="ru-RU" sz="3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342900" indent="-342900" algn="ctr"/>
            <a:r>
              <a:rPr lang="ru-RU" sz="2400" dirty="0" smtClean="0">
                <a:solidFill>
                  <a:srgbClr val="FF0000"/>
                </a:solidFill>
              </a:rPr>
              <a:t>Проиллюстрировать фото, если есть возможность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91880" y="11663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Презентация проекта: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5537" y="1628800"/>
            <a:ext cx="8424936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/>
            <a:r>
              <a:rPr lang="ru-RU" sz="3200" b="1" dirty="0" smtClean="0">
                <a:solidFill>
                  <a:srgbClr val="FF0000"/>
                </a:solidFill>
              </a:rPr>
              <a:t>Визуальное представление проекта</a:t>
            </a:r>
          </a:p>
          <a:p>
            <a:pPr marL="342900" indent="-342900"/>
            <a:endParaRPr lang="ru-RU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342900" indent="-342900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Информация об организации</a:t>
            </a:r>
          </a:p>
          <a:p>
            <a:pPr marL="342900" indent="-342900"/>
            <a:endParaRPr lang="ru-RU" sz="3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342900" indent="-342900"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		Информация о команде проекта</a:t>
            </a:r>
          </a:p>
          <a:p>
            <a:pPr marL="342900" indent="-342900"/>
            <a:endParaRPr lang="ru-RU" sz="3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342900" indent="-342900" algn="ctr"/>
            <a:r>
              <a:rPr lang="ru-RU" sz="2400" dirty="0" smtClean="0">
                <a:solidFill>
                  <a:srgbClr val="FF0000"/>
                </a:solidFill>
              </a:rPr>
              <a:t>Кратко и понятно</a:t>
            </a:r>
          </a:p>
          <a:p>
            <a:pPr marL="342900" indent="-342900" algn="ctr"/>
            <a:r>
              <a:rPr lang="ru-RU" sz="2400" dirty="0" smtClean="0">
                <a:solidFill>
                  <a:srgbClr val="FF0000"/>
                </a:solidFill>
              </a:rPr>
              <a:t>Проиллюстрировать фото, если есть возможность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91880" y="11663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Презентация проекта:</a:t>
            </a:r>
          </a:p>
        </p:txBody>
      </p:sp>
      <p:sp>
        <p:nvSpPr>
          <p:cNvPr id="6" name="Rectangle 18"/>
          <p:cNvSpPr/>
          <p:nvPr/>
        </p:nvSpPr>
        <p:spPr>
          <a:xfrm>
            <a:off x="395536" y="1916832"/>
            <a:ext cx="374441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400" dirty="0" smtClean="0">
                <a:solidFill>
                  <a:srgbClr val="FF6699"/>
                </a:solidFill>
              </a:rPr>
              <a:t>Цвет воспринимается плохо</a:t>
            </a:r>
          </a:p>
          <a:p>
            <a:endParaRPr lang="ru-RU" altLang="ru-RU" sz="2400" dirty="0" smtClean="0">
              <a:solidFill>
                <a:srgbClr val="FF6699"/>
              </a:solidFill>
            </a:endParaRPr>
          </a:p>
          <a:p>
            <a:r>
              <a:rPr lang="ru-RU" altLang="ru-RU" sz="2400" dirty="0" smtClean="0">
                <a:solidFill>
                  <a:srgbClr val="FFFF00"/>
                </a:solidFill>
              </a:rPr>
              <a:t>Цвет воспринимается плохо</a:t>
            </a:r>
          </a:p>
          <a:p>
            <a:endParaRPr lang="ru-RU" altLang="ru-RU" sz="2400" dirty="0" smtClean="0">
              <a:solidFill>
                <a:srgbClr val="FF0000"/>
              </a:solidFill>
            </a:endParaRPr>
          </a:p>
          <a:p>
            <a:r>
              <a:rPr lang="ru-RU" altLang="ru-RU" sz="2400" dirty="0" smtClean="0">
                <a:solidFill>
                  <a:schemeClr val="accent4">
                    <a:lumMod val="75000"/>
                  </a:schemeClr>
                </a:solidFill>
              </a:rPr>
              <a:t>Цвет воспринимается хорошо</a:t>
            </a:r>
          </a:p>
          <a:p>
            <a:endParaRPr lang="ru-RU" altLang="ru-RU" sz="2400" dirty="0" smtClean="0">
              <a:solidFill>
                <a:srgbClr val="FFFF00"/>
              </a:solidFill>
            </a:endParaRPr>
          </a:p>
          <a:p>
            <a:r>
              <a:rPr lang="ru-RU" altLang="ru-RU" sz="2400" dirty="0" smtClean="0">
                <a:solidFill>
                  <a:srgbClr val="0000FF"/>
                </a:solidFill>
              </a:rPr>
              <a:t>Цвет воспринимается хорошо</a:t>
            </a:r>
          </a:p>
        </p:txBody>
      </p:sp>
      <p:sp>
        <p:nvSpPr>
          <p:cNvPr id="8" name="Rectangle 4"/>
          <p:cNvSpPr txBox="1">
            <a:spLocks noChangeArrowheads="1"/>
          </p:cNvSpPr>
          <p:nvPr/>
        </p:nvSpPr>
        <p:spPr>
          <a:xfrm>
            <a:off x="4572000" y="1844824"/>
            <a:ext cx="4104456" cy="1800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Трудно воспринимаются 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alt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фразы на сложных рисунках, содержащих несколько вариантов цветов,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alt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мелкий шрифт,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alt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большие объемы текста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нагромождение объектов</a:t>
            </a:r>
            <a:endParaRPr kumimoji="0" lang="ru-RU" altLang="ru-R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4283968" y="4077072"/>
            <a:ext cx="4104456" cy="2198076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Трудно воспринимаются шрифты с засечками</a:t>
            </a:r>
            <a:r>
              <a:rPr lang="ru-RU" altLang="ru-RU" sz="2400" dirty="0" smtClean="0">
                <a:solidFill>
                  <a:srgbClr val="0000FF"/>
                </a:solidFill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altLang="ru-RU" sz="2400" dirty="0" smtClean="0">
              <a:solidFill>
                <a:srgbClr val="0000FF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2400" dirty="0" smtClean="0">
                <a:solidFill>
                  <a:srgbClr val="0000FF"/>
                </a:solidFill>
              </a:rPr>
              <a:t> лучше использовать шрифты без засечек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91880" y="11663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ЗАПОЛНЕНИЕ ЗАЯВКИ:</a:t>
            </a:r>
          </a:p>
        </p:txBody>
      </p:sp>
      <p:pic>
        <p:nvPicPr>
          <p:cNvPr id="7" name="Рисунок 6" descr="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25872"/>
            <a:ext cx="9144000" cy="52321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86182" y="14285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География проекта</a:t>
            </a: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5720" y="1571612"/>
            <a:ext cx="707236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Конкретно ( населенный пункт/муниципалитет/регион)</a:t>
            </a:r>
          </a:p>
          <a:p>
            <a:pPr marL="457200" indent="-457200">
              <a:buAutoNum type="arabicPeriod"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Соответствует Уставу и </a:t>
            </a:r>
            <a:b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организационно-правовой </a:t>
            </a:r>
            <a:b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форме организации</a:t>
            </a:r>
          </a:p>
          <a:p>
            <a:pPr marL="457200" indent="-457200">
              <a:buAutoNum type="arabicPeriod"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Соответствует проблемам и целям проекта</a:t>
            </a:r>
          </a:p>
          <a:p>
            <a:pPr marL="457200" indent="-457200">
              <a:buAutoNum type="arabicPeriod"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Соответствует опыту организации</a:t>
            </a:r>
          </a:p>
          <a:p>
            <a:pPr marL="457200" indent="-457200">
              <a:buAutoNum type="arabicPeriod"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В случае необходимости есть партнеры </a:t>
            </a:r>
          </a:p>
        </p:txBody>
      </p:sp>
      <p:pic>
        <p:nvPicPr>
          <p:cNvPr id="8" name="Рисунок 7" descr="47bf07250f03b61e97388fc8030f6486e13c5078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57884" y="1428736"/>
            <a:ext cx="2805106" cy="18696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86182" y="14285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Целевые группы проекта</a:t>
            </a: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7" name="Рисунок 6" descr="Целевые группы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785926"/>
            <a:ext cx="9144000" cy="4424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91880" y="11663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ЗАПОЛНЕНИЕ ЗАЯВКИ:</a:t>
            </a:r>
          </a:p>
        </p:txBody>
      </p:sp>
      <p:pic>
        <p:nvPicPr>
          <p:cNvPr id="6" name="Рисунок 5" descr="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00174"/>
            <a:ext cx="9144000" cy="47480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28596" y="1285860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pic>
        <p:nvPicPr>
          <p:cNvPr id="8" name="Рисунок 7" descr="Безымянный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406" y="1571612"/>
            <a:ext cx="8786842" cy="49042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491880" y="11663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Раздел</a:t>
            </a: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«О проекте»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0" y="1142984"/>
            <a:ext cx="8715404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ОБОСНОВАНИЕ СОЦИАЛЬНОЙ ЗНАЧИМОСТИ ПРОЕКТА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214282" y="2214554"/>
            <a:ext cx="8501122" cy="3801745"/>
            <a:chOff x="214282" y="2214554"/>
            <a:chExt cx="8501122" cy="3801745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214282" y="2214554"/>
              <a:ext cx="8501122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dirty="0" smtClean="0"/>
                <a:t>1. Опишите проблему или ситуацию, которую нужно решить (снизить остроту)</a:t>
              </a:r>
              <a:endParaRPr lang="ru-RU" sz="2000" dirty="0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214282" y="3071810"/>
              <a:ext cx="7643866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dirty="0" smtClean="0"/>
                <a:t>2. Включите в описание данные статистики, социологических и других исследований, цитаты и официальную информацию, подтверждающие актуальность проблемы.</a:t>
              </a:r>
              <a:endParaRPr lang="ru-RU" sz="2000" dirty="0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214282" y="4286256"/>
              <a:ext cx="689560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000" dirty="0" smtClean="0"/>
                <a:t>3. Излагайте любую проблему просто, будьте конкретны</a:t>
              </a:r>
              <a:endParaRPr lang="ru-RU" sz="2000" dirty="0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285720" y="5000636"/>
              <a:ext cx="750099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dirty="0" smtClean="0"/>
                <a:t>4. Укажите другие организации, которые уже занимались решением данной проблемы, и объясните, почему их усилия недостаточны для ее решения</a:t>
              </a:r>
              <a:endParaRPr lang="ru-RU" sz="2000" dirty="0"/>
            </a:p>
          </p:txBody>
        </p:sp>
      </p:grpSp>
      <p:pic>
        <p:nvPicPr>
          <p:cNvPr id="10" name="Picture 2" descr="E:\Я.Диск\!17_FPG\Бренд\page\pgrants_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0"/>
            <a:ext cx="3384376" cy="11887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57158" y="2428868"/>
            <a:ext cx="800105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При необходимости в него можно загрузить документы, подтверждающие наличие проблемы, иллюстрирующие проведенные исследования, запросы от </a:t>
            </a:r>
            <a:r>
              <a:rPr lang="ru-RU" sz="2400" dirty="0" err="1" smtClean="0"/>
              <a:t>благополучателей</a:t>
            </a:r>
            <a:r>
              <a:rPr lang="ru-RU" sz="2400" dirty="0" smtClean="0"/>
              <a:t> на проведение проекта и иные документы.</a:t>
            </a:r>
          </a:p>
          <a:p>
            <a:pPr algn="ctr"/>
            <a:endParaRPr lang="ru-RU" sz="2400" dirty="0" smtClean="0"/>
          </a:p>
          <a:p>
            <a:pPr algn="ctr"/>
            <a:r>
              <a:rPr lang="ru-RU" sz="2400" dirty="0" smtClean="0"/>
              <a:t>Вы можете прикрепить </a:t>
            </a:r>
            <a:br>
              <a:rPr lang="ru-RU" sz="2400" dirty="0" smtClean="0"/>
            </a:br>
            <a:r>
              <a:rPr lang="ru-RU" sz="2400" dirty="0" smtClean="0"/>
              <a:t>не более 5 файлов до 10 Мб каждый. 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491880" y="11663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Раздел</a:t>
            </a: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«О проекте»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85786" y="1428736"/>
            <a:ext cx="70723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8.1. Материалы, подтверждающие наличие проблемы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91880" y="11663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ЗАПОЛНЕНИЕ ЗАЯВКИ:</a:t>
            </a:r>
          </a:p>
        </p:txBody>
      </p:sp>
      <p:pic>
        <p:nvPicPr>
          <p:cNvPr id="7" name="Рисунок 6" descr="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844" y="0"/>
            <a:ext cx="7776607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0" y="1142984"/>
            <a:ext cx="8715404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ЦЕЛИ И ЗАДАЧИ ПРОЕКТА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1857364"/>
            <a:ext cx="83582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 smtClean="0">
                <a:solidFill>
                  <a:schemeClr val="accent2">
                    <a:lumMod val="75000"/>
                  </a:schemeClr>
                </a:solidFill>
              </a:rPr>
              <a:t>Цели проекта-</a:t>
            </a:r>
            <a:endParaRPr lang="ru-RU" sz="2400" dirty="0" smtClean="0"/>
          </a:p>
          <a:p>
            <a:r>
              <a:rPr lang="ru-RU" sz="2400" dirty="0" smtClean="0"/>
              <a:t>это отражение проблемы, показывающее общий итог (результат) проекта, т.е. изменения, к которым стремится организация-заявитель.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3786190"/>
            <a:ext cx="807249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 smtClean="0">
                <a:solidFill>
                  <a:schemeClr val="accent2">
                    <a:lumMod val="75000"/>
                  </a:schemeClr>
                </a:solidFill>
              </a:rPr>
              <a:t>Задачи проекта -</a:t>
            </a:r>
          </a:p>
          <a:p>
            <a:r>
              <a:rPr lang="ru-RU" sz="2400" dirty="0" smtClean="0"/>
              <a:t>это конкретные измеримые в количественных показателях действия, которыми предполагается обеспечить достижение целей;</a:t>
            </a:r>
          </a:p>
          <a:p>
            <a:endParaRPr lang="ru-RU" sz="2400" dirty="0" smtClean="0"/>
          </a:p>
          <a:p>
            <a:r>
              <a:rPr lang="ru-RU" sz="2400" dirty="0" smtClean="0"/>
              <a:t>Задачи направлены на устранение препятствий (причин проблемы) к достижению цели </a:t>
            </a:r>
            <a:endParaRPr lang="ru-RU" sz="2400" dirty="0"/>
          </a:p>
        </p:txBody>
      </p:sp>
      <p:pic>
        <p:nvPicPr>
          <p:cNvPr id="9" name="Picture 2" descr="E:\Я.Диск\!17_FPG\Бренд\page\pgrants_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0"/>
            <a:ext cx="3384376" cy="11887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pic>
        <p:nvPicPr>
          <p:cNvPr id="9" name="Рисунок 8" descr="Цели Задач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428736"/>
            <a:ext cx="9144000" cy="4957050"/>
          </a:xfrm>
          <a:prstGeom prst="rect">
            <a:avLst/>
          </a:prstGeom>
        </p:spPr>
      </p:pic>
      <p:pic>
        <p:nvPicPr>
          <p:cNvPr id="5" name="Picture 2" descr="E:\Я.Диск\!17_FPG\Бренд\page\pgrants_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86182" y="0"/>
            <a:ext cx="3384376" cy="11887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91880" y="116632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Пример 1: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1357298"/>
            <a:ext cx="735811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Цель</a:t>
            </a:r>
          </a:p>
          <a:p>
            <a:r>
              <a:rPr lang="ru-RU" dirty="0" smtClean="0"/>
              <a:t>Социализация пенсионеров, пожилых людей и инвалидов.</a:t>
            </a:r>
          </a:p>
          <a:p>
            <a:r>
              <a:rPr lang="ru-RU" dirty="0" smtClean="0"/>
              <a:t>Профилактика деменции у пожилых людей</a:t>
            </a:r>
          </a:p>
          <a:p>
            <a:r>
              <a:rPr lang="ru-RU" dirty="0" smtClean="0"/>
              <a:t>Вовлечение пожилых людей и инвалидов в общественную жизнь своего района</a:t>
            </a:r>
          </a:p>
          <a:p>
            <a:endParaRPr lang="ru-RU" dirty="0" smtClean="0"/>
          </a:p>
          <a:p>
            <a:r>
              <a:rPr lang="ru-RU" b="1" dirty="0" smtClean="0"/>
              <a:t>Задачи</a:t>
            </a:r>
          </a:p>
          <a:p>
            <a:pPr marL="342900" indent="-342900">
              <a:buAutoNum type="arabicPeriod"/>
            </a:pPr>
            <a:r>
              <a:rPr lang="ru-RU" dirty="0" smtClean="0"/>
              <a:t>Выявление людей из целевой группы - пенсионеров и инвалидов, желающих реализовать свои творческие способности в театральном клубе.</a:t>
            </a:r>
          </a:p>
          <a:p>
            <a:pPr marL="342900" indent="-342900"/>
            <a:endParaRPr lang="ru-RU" dirty="0" smtClean="0"/>
          </a:p>
          <a:p>
            <a:r>
              <a:rPr lang="ru-RU" dirty="0" smtClean="0"/>
              <a:t>2. Формирование групп участников театральной студии</a:t>
            </a:r>
          </a:p>
          <a:p>
            <a:endParaRPr lang="ru-RU" dirty="0" smtClean="0"/>
          </a:p>
          <a:p>
            <a:r>
              <a:rPr lang="ru-RU" dirty="0" smtClean="0"/>
              <a:t>3. Составление плана занятий и мастер классов</a:t>
            </a:r>
          </a:p>
          <a:p>
            <a:endParaRPr lang="ru-RU" dirty="0" smtClean="0"/>
          </a:p>
          <a:p>
            <a:r>
              <a:rPr lang="ru-RU" dirty="0" smtClean="0"/>
              <a:t>4. Проведение занятий по актерскому мастерству и мастер-классов согласно расписанию</a:t>
            </a:r>
          </a:p>
          <a:p>
            <a:endParaRPr lang="ru-RU" dirty="0" smtClean="0"/>
          </a:p>
          <a:p>
            <a:r>
              <a:rPr lang="ru-RU" dirty="0" smtClean="0"/>
              <a:t>5.Постановка и показ спектакля на зрителей.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91880" y="116632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Пример 2: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1502688"/>
            <a:ext cx="671517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Цель</a:t>
            </a:r>
          </a:p>
          <a:p>
            <a:r>
              <a:rPr lang="ru-RU" dirty="0" smtClean="0"/>
              <a:t>Создание условий в музейных пространствах для социальной адаптации инклюзивных групп детей и их </a:t>
            </a:r>
            <a:r>
              <a:rPr lang="ru-RU" dirty="0" err="1" smtClean="0"/>
              <a:t>арт-терапии</a:t>
            </a:r>
            <a:endParaRPr lang="ru-RU" dirty="0" smtClean="0"/>
          </a:p>
          <a:p>
            <a:endParaRPr lang="ru-RU" dirty="0" smtClean="0"/>
          </a:p>
          <a:p>
            <a:r>
              <a:rPr lang="ru-RU" b="1" dirty="0" smtClean="0"/>
              <a:t>Задачи</a:t>
            </a:r>
          </a:p>
          <a:p>
            <a:r>
              <a:rPr lang="ru-RU" dirty="0" smtClean="0"/>
              <a:t>1. Развитие установок толерантности и принятия детей с особенностями развития среди семей со здоровыми детьми</a:t>
            </a:r>
          </a:p>
          <a:p>
            <a:endParaRPr lang="ru-RU" dirty="0" smtClean="0"/>
          </a:p>
          <a:p>
            <a:r>
              <a:rPr lang="ru-RU" dirty="0" smtClean="0"/>
              <a:t>2. Оказание помощи родителям дошкольников и младших школьников в области </a:t>
            </a:r>
            <a:r>
              <a:rPr lang="ru-RU" dirty="0" err="1" smtClean="0"/>
              <a:t>арт-терапии</a:t>
            </a:r>
            <a:r>
              <a:rPr lang="ru-RU" dirty="0" smtClean="0"/>
              <a:t> детей, их социализации и гармоничном развитии их личности</a:t>
            </a:r>
          </a:p>
          <a:p>
            <a:r>
              <a:rPr lang="ru-RU" dirty="0" smtClean="0"/>
              <a:t>3. </a:t>
            </a:r>
          </a:p>
          <a:p>
            <a:r>
              <a:rPr lang="ru-RU" dirty="0" smtClean="0"/>
              <a:t>Создание условий доступной среды и оценка доступности музейных и театральных программ для инклюзивных групп детей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571868" y="0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Раздел</a:t>
            </a: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«О проекте» </a:t>
            </a:r>
          </a:p>
        </p:txBody>
      </p:sp>
      <p:pic>
        <p:nvPicPr>
          <p:cNvPr id="1026" name="Picture 2" descr="D:\Documents\Вера\Проекты\Проекты 2021\ФПГ\Фото для презентации\5.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714488"/>
            <a:ext cx="9210676" cy="2371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91880" y="11663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ЗАПОЛНЕНИЕ ЗАЯВКИ: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2071678"/>
            <a:ext cx="7929618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2800" b="1" dirty="0" smtClean="0"/>
              <a:t>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Руководитель проекта</a:t>
            </a:r>
          </a:p>
          <a:p>
            <a:endParaRPr lang="ru-RU" sz="1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Команда проекта</a:t>
            </a:r>
          </a:p>
          <a:p>
            <a:pPr>
              <a:buFontTx/>
              <a:buChar char="-"/>
            </a:pPr>
            <a:endParaRPr lang="ru-RU" sz="1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Организация-заявитель</a:t>
            </a:r>
          </a:p>
          <a:p>
            <a:pPr>
              <a:buFontTx/>
              <a:buChar char="-"/>
            </a:pPr>
            <a:endParaRPr lang="ru-RU" sz="1200" b="1" dirty="0" smtClean="0"/>
          </a:p>
          <a:p>
            <a:r>
              <a:rPr lang="ru-RU" sz="2800" b="1" dirty="0" smtClean="0"/>
              <a:t> </a:t>
            </a:r>
          </a:p>
        </p:txBody>
      </p:sp>
      <p:pic>
        <p:nvPicPr>
          <p:cNvPr id="8" name="Рисунок 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47881" y="4143380"/>
            <a:ext cx="3381375" cy="235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91880" y="11663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ЗАПОЛНЕНИЕ ЗАЯВКИ: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2071678"/>
            <a:ext cx="7929618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2800" b="1" dirty="0" smtClean="0"/>
              <a:t>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Руководитель проекта</a:t>
            </a:r>
          </a:p>
          <a:p>
            <a:endParaRPr lang="ru-RU" sz="1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Команда проекта</a:t>
            </a:r>
          </a:p>
          <a:p>
            <a:pPr>
              <a:buFontTx/>
              <a:buChar char="-"/>
            </a:pPr>
            <a:endParaRPr lang="ru-RU" sz="1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Организация-заявитель</a:t>
            </a:r>
          </a:p>
          <a:p>
            <a:pPr>
              <a:buFontTx/>
              <a:buChar char="-"/>
            </a:pPr>
            <a:endParaRPr lang="ru-RU" sz="1200" b="1" dirty="0" smtClean="0"/>
          </a:p>
          <a:p>
            <a:r>
              <a:rPr lang="ru-RU" sz="2800" b="1" dirty="0" smtClean="0"/>
              <a:t> </a:t>
            </a:r>
          </a:p>
        </p:txBody>
      </p:sp>
      <p:pic>
        <p:nvPicPr>
          <p:cNvPr id="8194" name="Picture 2" descr="C:\Users\user\Downloads\Скриншот 27-09-2021 17_20_4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292" y="0"/>
            <a:ext cx="9132708" cy="59145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pic>
        <p:nvPicPr>
          <p:cNvPr id="8" name="Рисунок 7" descr="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532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91880" y="11663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Организация-заявитель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2071678"/>
            <a:ext cx="7929618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2800" b="1" dirty="0" smtClean="0"/>
              <a:t>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Руководитель проекта</a:t>
            </a:r>
          </a:p>
          <a:p>
            <a:endParaRPr lang="ru-RU" sz="1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Команда проекта</a:t>
            </a:r>
          </a:p>
          <a:p>
            <a:pPr>
              <a:buFontTx/>
              <a:buChar char="-"/>
            </a:pPr>
            <a:endParaRPr lang="ru-RU" sz="1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Организация-заявитель</a:t>
            </a:r>
          </a:p>
          <a:p>
            <a:pPr>
              <a:buFontTx/>
              <a:buChar char="-"/>
            </a:pPr>
            <a:endParaRPr lang="ru-RU" sz="1200" b="1" dirty="0" smtClean="0"/>
          </a:p>
          <a:p>
            <a:r>
              <a:rPr lang="ru-RU" sz="2800" b="1" dirty="0" smtClean="0"/>
              <a:t> </a:t>
            </a:r>
          </a:p>
        </p:txBody>
      </p:sp>
      <p:pic>
        <p:nvPicPr>
          <p:cNvPr id="9218" name="Picture 2" descr="C:\Users\user\Downloads\Скриншот 27-09-2021 17_22_1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484784"/>
            <a:ext cx="8655108" cy="46070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91880" y="11663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Организация-заявитель: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2071678"/>
            <a:ext cx="7929618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2800" b="1" dirty="0" smtClean="0"/>
              <a:t>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Руководитель проекта</a:t>
            </a:r>
          </a:p>
          <a:p>
            <a:endParaRPr lang="ru-RU" sz="1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Команда проекта</a:t>
            </a:r>
          </a:p>
          <a:p>
            <a:pPr>
              <a:buFontTx/>
              <a:buChar char="-"/>
            </a:pPr>
            <a:endParaRPr lang="ru-RU" sz="1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Организация-заявитель</a:t>
            </a:r>
          </a:p>
          <a:p>
            <a:pPr>
              <a:buFontTx/>
              <a:buChar char="-"/>
            </a:pPr>
            <a:endParaRPr lang="ru-RU" sz="1200" b="1" dirty="0" smtClean="0"/>
          </a:p>
          <a:p>
            <a:r>
              <a:rPr lang="ru-RU" sz="2800" b="1" dirty="0" smtClean="0"/>
              <a:t> </a:t>
            </a:r>
          </a:p>
        </p:txBody>
      </p:sp>
      <p:pic>
        <p:nvPicPr>
          <p:cNvPr id="10242" name="Picture 2" descr="C:\Users\user\Downloads\Скриншот 27-09-2021 17_23_2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44624"/>
            <a:ext cx="8883577" cy="67755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91880" y="11663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Организация-заявитель:</a:t>
            </a:r>
          </a:p>
        </p:txBody>
      </p:sp>
      <p:pic>
        <p:nvPicPr>
          <p:cNvPr id="9" name="Рисунок 8" descr="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2142"/>
            <a:ext cx="9144000" cy="36937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91880" y="11663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Организация-заявитель:</a:t>
            </a:r>
          </a:p>
        </p:txBody>
      </p:sp>
      <p:pic>
        <p:nvPicPr>
          <p:cNvPr id="6" name="Рисунок 5" descr="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32414"/>
            <a:ext cx="9144000" cy="35931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91880" y="11663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Организация-заявитель:</a:t>
            </a:r>
          </a:p>
        </p:txBody>
      </p:sp>
      <p:pic>
        <p:nvPicPr>
          <p:cNvPr id="7" name="Рисунок 6" descr="1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869141"/>
            <a:ext cx="9144000" cy="31197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91880" y="11663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Организация-заявитель:</a:t>
            </a:r>
          </a:p>
        </p:txBody>
      </p:sp>
      <p:pic>
        <p:nvPicPr>
          <p:cNvPr id="6" name="Рисунок 5" descr="1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76" y="0"/>
            <a:ext cx="7961586" cy="6858000"/>
          </a:xfrm>
          <a:prstGeom prst="rect">
            <a:avLst/>
          </a:prstGeom>
        </p:spPr>
      </p:pic>
      <p:sp>
        <p:nvSpPr>
          <p:cNvPr id="8" name="Овал 7"/>
          <p:cNvSpPr/>
          <p:nvPr/>
        </p:nvSpPr>
        <p:spPr>
          <a:xfrm>
            <a:off x="2285984" y="0"/>
            <a:ext cx="1428760" cy="3571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0034" y="142852"/>
            <a:ext cx="2738785" cy="9688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000496" y="0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Календарный план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142984"/>
            <a:ext cx="37861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На 1 цель – </a:t>
            </a:r>
            <a:br>
              <a:rPr lang="ru-RU" sz="2400" dirty="0" smtClean="0"/>
            </a:br>
            <a:r>
              <a:rPr lang="ru-RU" sz="2400" dirty="0" smtClean="0"/>
              <a:t>не более 5 задач</a:t>
            </a:r>
            <a:endParaRPr lang="ru-RU" sz="2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143372" y="1142984"/>
            <a:ext cx="47863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На 1 задачу – </a:t>
            </a:r>
            <a:br>
              <a:rPr lang="ru-RU" sz="2400" dirty="0" smtClean="0"/>
            </a:br>
            <a:r>
              <a:rPr lang="ru-RU" sz="2400" dirty="0" smtClean="0"/>
              <a:t>не менее 2 мероприятий</a:t>
            </a:r>
            <a:endParaRPr lang="ru-RU" sz="2400" dirty="0"/>
          </a:p>
        </p:txBody>
      </p:sp>
      <p:pic>
        <p:nvPicPr>
          <p:cNvPr id="13" name="Рисунок 12" descr="Мероприятия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936050"/>
            <a:ext cx="9144000" cy="49219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pic>
        <p:nvPicPr>
          <p:cNvPr id="9" name="Рисунок 8" descr="Результаты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428736"/>
            <a:ext cx="9144000" cy="4885765"/>
          </a:xfrm>
          <a:prstGeom prst="rect">
            <a:avLst/>
          </a:prstGeom>
        </p:spPr>
      </p:pic>
      <p:pic>
        <p:nvPicPr>
          <p:cNvPr id="5" name="Picture 2" descr="E:\Я.Диск\!17_FPG\Бренд\page\pgrants_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86182" y="0"/>
            <a:ext cx="3384376" cy="11887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0" y="1142984"/>
            <a:ext cx="8715404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МЕРОПРИЯТИЯ (МЕТОДЫ) ПРОЕКТА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1928802"/>
            <a:ext cx="79296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1. Описание всех необходимых для </a:t>
            </a:r>
            <a:r>
              <a:rPr lang="ru-RU" sz="2000" dirty="0" smtClean="0"/>
              <a:t>осуществления</a:t>
            </a:r>
            <a:r>
              <a:rPr lang="ru-RU" dirty="0" smtClean="0"/>
              <a:t> проекта действий, объясняющих кто, что и как будет делать, когда и в какой последовательности.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3000372"/>
            <a:ext cx="77867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2. Обратить внимание на соответствие механизмов реализации проекта и его целей и задач, ресурсам.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3857628"/>
            <a:ext cx="79296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3. Если предполагается использование инновационных методов, объясните, чем они отличаются от традиционных, а если они были вами апробированы, то какой дали результат.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4929198"/>
            <a:ext cx="79296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4. Если в проекте участвуют несколько структур, то необходимо описать, как будет действовать каждая, как между ними будут распределяться обязанности и ответственность</a:t>
            </a:r>
            <a:endParaRPr lang="ru-RU" dirty="0"/>
          </a:p>
        </p:txBody>
      </p:sp>
      <p:pic>
        <p:nvPicPr>
          <p:cNvPr id="11" name="Picture 2" descr="E:\Я.Диск\!17_FPG\Бренд\page\pgrants_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0"/>
            <a:ext cx="3384376" cy="11887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0" y="1142984"/>
            <a:ext cx="8715404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МЕРОПРИЯТИЯ (МЕТОДЫ) ПРОЕКТА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57158" y="2071678"/>
            <a:ext cx="7929618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2800" b="1" dirty="0" smtClean="0"/>
              <a:t> КТО?</a:t>
            </a:r>
          </a:p>
          <a:p>
            <a:endParaRPr lang="ru-RU" sz="1200" b="1" dirty="0" smtClean="0"/>
          </a:p>
          <a:p>
            <a:pPr>
              <a:buFontTx/>
              <a:buChar char="-"/>
            </a:pPr>
            <a:r>
              <a:rPr lang="ru-RU" sz="2800" b="1" dirty="0" smtClean="0"/>
              <a:t> ЧТО?</a:t>
            </a:r>
          </a:p>
          <a:p>
            <a:pPr>
              <a:buFontTx/>
              <a:buChar char="-"/>
            </a:pPr>
            <a:endParaRPr lang="ru-RU" sz="1200" b="1" dirty="0" smtClean="0"/>
          </a:p>
          <a:p>
            <a:pPr>
              <a:buFontTx/>
              <a:buChar char="-"/>
            </a:pPr>
            <a:r>
              <a:rPr lang="ru-RU" sz="2800" b="1" dirty="0" smtClean="0"/>
              <a:t> ДЛЯ КОГО?</a:t>
            </a:r>
          </a:p>
          <a:p>
            <a:pPr>
              <a:buFontTx/>
              <a:buChar char="-"/>
            </a:pPr>
            <a:endParaRPr lang="ru-RU" sz="1200" b="1" dirty="0" smtClean="0"/>
          </a:p>
          <a:p>
            <a:pPr>
              <a:buFontTx/>
              <a:buChar char="-"/>
            </a:pPr>
            <a:r>
              <a:rPr lang="ru-RU" sz="2800" b="1" dirty="0" smtClean="0"/>
              <a:t> ПОЧЕМУ ИМЕННО ТАК? </a:t>
            </a:r>
          </a:p>
        </p:txBody>
      </p:sp>
      <p:pic>
        <p:nvPicPr>
          <p:cNvPr id="8" name="Рисунок 7" descr="FAQ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85918" y="4307686"/>
            <a:ext cx="3643306" cy="2550314"/>
          </a:xfrm>
          <a:prstGeom prst="rect">
            <a:avLst/>
          </a:prstGeom>
        </p:spPr>
      </p:pic>
      <p:pic>
        <p:nvPicPr>
          <p:cNvPr id="9" name="Picture 2" descr="E:\Я.Диск\!17_FPG\Бренд\page\pgrants_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86182" y="0"/>
            <a:ext cx="3384376" cy="11887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0284" y="0"/>
            <a:ext cx="3843432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491880" y="11663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ЗАПОЛНЕНИЕ ЗАЯВКИ:</a:t>
            </a:r>
          </a:p>
        </p:txBody>
      </p:sp>
      <p:pic>
        <p:nvPicPr>
          <p:cNvPr id="4" name="Рисунок 3" descr="1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3561" y="0"/>
            <a:ext cx="6416877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pic>
        <p:nvPicPr>
          <p:cNvPr id="9" name="Рисунок 8" descr="Результаты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428736"/>
            <a:ext cx="9144000" cy="488576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000496" y="0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ОБЩИЙ РЕЗУЛЬТАТ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491880" y="11663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ЗАПОЛНЕНИЕ ЗАЯВКИ:</a:t>
            </a:r>
          </a:p>
        </p:txBody>
      </p:sp>
      <p:pic>
        <p:nvPicPr>
          <p:cNvPr id="7" name="Рисунок 6" descr="1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896" y="0"/>
            <a:ext cx="8348208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Подзаголовок 4"/>
          <p:cNvSpPr>
            <a:spLocks noGrp="1"/>
          </p:cNvSpPr>
          <p:nvPr>
            <p:ph type="subTitle" idx="4294967295"/>
          </p:nvPr>
        </p:nvSpPr>
        <p:spPr>
          <a:xfrm>
            <a:off x="467544" y="2643188"/>
            <a:ext cx="8208912" cy="373814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altLang="ru-RU" sz="3600" b="1" dirty="0" smtClean="0">
                <a:solidFill>
                  <a:schemeClr val="accent2">
                    <a:lumMod val="50000"/>
                  </a:schemeClr>
                </a:solidFill>
                <a:latin typeface="Trebuchet MS" pitchFamily="34" charset="0"/>
                <a:cs typeface="Times New Roman" pitchFamily="18" charset="0"/>
              </a:rPr>
              <a:t>БЮДЖЕТ (СМЕТА) ПРОЕКТА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pic>
        <p:nvPicPr>
          <p:cNvPr id="6" name="Рисунок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3714752"/>
            <a:ext cx="332422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9" name="Овал 8"/>
          <p:cNvSpPr/>
          <p:nvPr/>
        </p:nvSpPr>
        <p:spPr>
          <a:xfrm>
            <a:off x="928662" y="1214422"/>
            <a:ext cx="866773" cy="806448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9900" dirty="0"/>
          </a:p>
        </p:txBody>
      </p:sp>
      <p:grpSp>
        <p:nvGrpSpPr>
          <p:cNvPr id="2" name="Группа 4"/>
          <p:cNvGrpSpPr/>
          <p:nvPr/>
        </p:nvGrpSpPr>
        <p:grpSpPr>
          <a:xfrm>
            <a:off x="1071538" y="1285860"/>
            <a:ext cx="619630" cy="618787"/>
            <a:chOff x="-2844824" y="976722"/>
            <a:chExt cx="1224136" cy="1224136"/>
          </a:xfrm>
          <a:solidFill>
            <a:schemeClr val="bg1"/>
          </a:solidFill>
        </p:grpSpPr>
        <p:sp>
          <p:nvSpPr>
            <p:cNvPr id="7" name="Прямоугольник 6"/>
            <p:cNvSpPr/>
            <p:nvPr/>
          </p:nvSpPr>
          <p:spPr>
            <a:xfrm>
              <a:off x="-2844824" y="1484784"/>
              <a:ext cx="1224136" cy="21602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>
            <a:xfrm rot="16200000">
              <a:off x="-2844824" y="1480778"/>
              <a:ext cx="1224136" cy="21602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sp>
        <p:nvSpPr>
          <p:cNvPr id="12" name="TextBox 9"/>
          <p:cNvSpPr txBox="1">
            <a:spLocks noChangeArrowheads="1"/>
          </p:cNvSpPr>
          <p:nvPr/>
        </p:nvSpPr>
        <p:spPr bwMode="auto">
          <a:xfrm>
            <a:off x="2000232" y="1142984"/>
            <a:ext cx="332187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dirty="0"/>
              <a:t>КОМПЛЕКСНОГО </a:t>
            </a:r>
          </a:p>
          <a:p>
            <a:r>
              <a:rPr lang="ru-RU" sz="2800" b="1" dirty="0"/>
              <a:t>БЮДЖЕТА</a:t>
            </a:r>
          </a:p>
        </p:txBody>
      </p:sp>
      <p:sp>
        <p:nvSpPr>
          <p:cNvPr id="13" name="Пятиугольник 12"/>
          <p:cNvSpPr/>
          <p:nvPr/>
        </p:nvSpPr>
        <p:spPr>
          <a:xfrm rot="10800000">
            <a:off x="142844" y="2285992"/>
            <a:ext cx="8515350" cy="865187"/>
          </a:xfrm>
          <a:prstGeom prst="homePlate">
            <a:avLst/>
          </a:prstGeom>
          <a:solidFill>
            <a:schemeClr val="bg1">
              <a:alpha val="6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Пятиугольник 13"/>
          <p:cNvSpPr/>
          <p:nvPr/>
        </p:nvSpPr>
        <p:spPr>
          <a:xfrm rot="10800000">
            <a:off x="142844" y="3357562"/>
            <a:ext cx="8515350" cy="1306513"/>
          </a:xfrm>
          <a:prstGeom prst="homePlate">
            <a:avLst>
              <a:gd name="adj" fmla="val 35764"/>
            </a:avLst>
          </a:prstGeom>
          <a:solidFill>
            <a:schemeClr val="bg1">
              <a:alpha val="69804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285720" y="2143116"/>
            <a:ext cx="8358246" cy="1588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7" name="Пятиугольник 16"/>
          <p:cNvSpPr/>
          <p:nvPr/>
        </p:nvSpPr>
        <p:spPr>
          <a:xfrm rot="10800000">
            <a:off x="142844" y="4857760"/>
            <a:ext cx="8572560" cy="1646238"/>
          </a:xfrm>
          <a:prstGeom prst="homePlate">
            <a:avLst>
              <a:gd name="adj" fmla="val 30116"/>
            </a:avLst>
          </a:prstGeom>
          <a:solidFill>
            <a:schemeClr val="bg1">
              <a:alpha val="69804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571472" y="2285992"/>
            <a:ext cx="7986712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>
                <a:latin typeface="Calibri" pitchFamily="34" charset="0"/>
                <a:cs typeface="Calibri" pitchFamily="34" charset="0"/>
              </a:rPr>
              <a:t>демонстрирует партнеру </a:t>
            </a: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продуманность</a:t>
            </a:r>
            <a:r>
              <a:rPr lang="ru-RU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ru-RU" sz="2400" dirty="0">
                <a:latin typeface="Calibri" pitchFamily="34" charset="0"/>
                <a:cs typeface="Calibri" pitchFamily="34" charset="0"/>
              </a:rPr>
              <a:t>концепции проекта</a:t>
            </a:r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642910" y="3429000"/>
            <a:ext cx="7848600" cy="126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 smtClean="0">
                <a:latin typeface="Calibri" pitchFamily="34" charset="0"/>
                <a:cs typeface="Calibri" pitchFamily="34" charset="0"/>
              </a:rPr>
              <a:t>показывает </a:t>
            </a: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прозрачность</a:t>
            </a:r>
            <a:r>
              <a:rPr lang="ru-RU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ru-RU" sz="2400" dirty="0">
                <a:latin typeface="Calibri" pitchFamily="34" charset="0"/>
                <a:cs typeface="Calibri" pitchFamily="34" charset="0"/>
              </a:rPr>
              <a:t>вашей работы, отсутствие в проекте «двойного финансирования» и прочих нарушений</a:t>
            </a:r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642910" y="4786322"/>
            <a:ext cx="8001056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>
                <a:latin typeface="Calibri" pitchFamily="34" charset="0"/>
                <a:cs typeface="Calibri" pitchFamily="34" charset="0"/>
              </a:rPr>
              <a:t>наличие нескольких источников финансирования доказывает </a:t>
            </a: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серьезность</a:t>
            </a:r>
            <a:r>
              <a:rPr lang="ru-RU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ru-RU" sz="2400" dirty="0">
                <a:latin typeface="Calibri" pitchFamily="34" charset="0"/>
                <a:cs typeface="Calibri" pitchFamily="34" charset="0"/>
              </a:rPr>
              <a:t>вашего подхода к осуществлению проекта</a:t>
            </a:r>
          </a:p>
          <a:p>
            <a:r>
              <a:rPr lang="ru-RU" sz="1600" dirty="0">
                <a:latin typeface="Calibri" pitchFamily="34" charset="0"/>
                <a:cs typeface="Calibri" pitchFamily="34" charset="0"/>
              </a:rPr>
              <a:t>( если вам удалось найти несколько партнеров для поддержки проекта, это значит, что вы фактически уже получили несколько рекомендаций, и не словах, а на деле)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8" name="Прямоугольник 4"/>
          <p:cNvSpPr>
            <a:spLocks noChangeArrowheads="1"/>
          </p:cNvSpPr>
          <p:nvPr/>
        </p:nvSpPr>
        <p:spPr bwMode="auto">
          <a:xfrm>
            <a:off x="928662" y="1214422"/>
            <a:ext cx="711989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/>
              <a:t>БЮДЖЕТ СОСТАВЛЕН </a:t>
            </a:r>
            <a:r>
              <a:rPr lang="ru-RU" sz="3200" b="1" dirty="0">
                <a:solidFill>
                  <a:srgbClr val="00B050"/>
                </a:solidFill>
              </a:rPr>
              <a:t>ГРАМОТНО</a:t>
            </a:r>
            <a:r>
              <a:rPr lang="ru-RU" sz="2400" b="1" dirty="0"/>
              <a:t>, ЕСЛИ</a:t>
            </a:r>
            <a:r>
              <a:rPr lang="ru-RU" sz="2400" b="1" dirty="0">
                <a:solidFill>
                  <a:schemeClr val="bg1"/>
                </a:solidFill>
              </a:rPr>
              <a:t>: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928662" y="1857364"/>
            <a:ext cx="3024188" cy="914400"/>
          </a:xfrm>
          <a:prstGeom prst="roundRect">
            <a:avLst/>
          </a:prstGeom>
          <a:solidFill>
            <a:srgbClr val="53A935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СООТВЕТСТВУЕТ ОПИСАТЕЛЬНОЙ ЧАСТИ ЗАЯВКИ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143372" y="1857364"/>
            <a:ext cx="3952875" cy="914400"/>
          </a:xfrm>
          <a:prstGeom prst="roundRect">
            <a:avLst/>
          </a:prstGeom>
          <a:solidFill>
            <a:srgbClr val="3E7D27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СУММА ДОСТАТОЧНА ДЛЯ ОБЕСПЕЧЕНИЯ ВСЕХ ВИДОВ РАБОТ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14282" y="3143248"/>
            <a:ext cx="2663825" cy="914400"/>
          </a:xfrm>
          <a:prstGeom prst="roundRect">
            <a:avLst/>
          </a:prstGeom>
          <a:solidFill>
            <a:srgbClr val="34692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ПОДРОБЕН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000364" y="3143248"/>
            <a:ext cx="3024188" cy="914400"/>
          </a:xfrm>
          <a:prstGeom prst="roundRect">
            <a:avLst/>
          </a:prstGeom>
          <a:solidFill>
            <a:srgbClr val="53A935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ВКЛЮЧАЕТ ВСЕ СТАТЬИ, ФИНАНСИРУЕМЫЕ ДОНОРОМ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143636" y="3143248"/>
            <a:ext cx="2879725" cy="914400"/>
          </a:xfrm>
          <a:prstGeom prst="roundRect">
            <a:avLst/>
          </a:prstGeom>
          <a:solidFill>
            <a:srgbClr val="34692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ВКЛЮЧАЕТ ВСЕ СТАТЬИ, ФИНАНСИРУЕМЫЕ ИЗ ДРУГИХ ИСТОЧНИКОВ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214810" y="4357694"/>
            <a:ext cx="3952875" cy="914400"/>
          </a:xfrm>
          <a:prstGeom prst="roundRect">
            <a:avLst/>
          </a:prstGeom>
          <a:solidFill>
            <a:srgbClr val="34692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ВКЛЮЧАЕТ ВСЕ ВИДЫ </a:t>
            </a:r>
            <a:r>
              <a:rPr lang="ru-RU" sz="1600" b="1" dirty="0" smtClean="0"/>
              <a:t>РАБОТ </a:t>
            </a:r>
            <a:r>
              <a:rPr lang="ru-RU" sz="1600" b="1" dirty="0"/>
              <a:t>НА БЕЗВОЗМЕЗДНОЙ ОСНОВЕ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928662" y="4357694"/>
            <a:ext cx="3024188" cy="914400"/>
          </a:xfrm>
          <a:prstGeom prst="roundRect">
            <a:avLst/>
          </a:prstGeom>
          <a:solidFill>
            <a:srgbClr val="3E7D27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УЧИТЫВАЕТ НАЛОГИ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357554" y="5500702"/>
            <a:ext cx="3024187" cy="914400"/>
          </a:xfrm>
          <a:prstGeom prst="roundRect">
            <a:avLst/>
          </a:prstGeom>
          <a:solidFill>
            <a:srgbClr val="3E7D27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ОТДЕЛЕНА ОПЛАТА ТРУДА ОТ ПРОЧИХ ПРЯМЫХ РАСХОДОВ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14282" y="5500702"/>
            <a:ext cx="3024187" cy="914400"/>
          </a:xfrm>
          <a:prstGeom prst="roundRect">
            <a:avLst/>
          </a:prstGeom>
          <a:solidFill>
            <a:srgbClr val="53A935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ВКЛЮЧАЕТ ВСЕ НЕПРЯМЫЕ РАСХОДЫ, ЕСЛИ НУЖНО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500826" y="5500702"/>
            <a:ext cx="2447925" cy="914400"/>
          </a:xfrm>
          <a:prstGeom prst="roundRect">
            <a:avLst/>
          </a:prstGeom>
          <a:solidFill>
            <a:srgbClr val="53A935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УЧИТЫВАЕТ ТЕКУЩИЙ УРОВЕНЬ ИНФЛЯЦИИ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571868" y="0"/>
            <a:ext cx="3708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На что просить </a:t>
            </a:r>
            <a:r>
              <a:rPr lang="ru-RU" sz="3200" b="1" u="sng" dirty="0" smtClean="0">
                <a:solidFill>
                  <a:srgbClr val="FF0000"/>
                </a:solidFill>
              </a:rPr>
              <a:t>НЕЛЬЗЯ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42844" y="1214422"/>
            <a:ext cx="8286808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расходов, непосредственно не связанных с реализацией проекта; </a:t>
            </a:r>
          </a:p>
          <a:p>
            <a:pPr>
              <a:buFontTx/>
              <a:buChar char="-"/>
            </a:pPr>
            <a:endParaRPr lang="ru-RU" sz="20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расходов на приобретение недвижимого имущества (включая земельные участки); </a:t>
            </a:r>
          </a:p>
          <a:p>
            <a:pPr>
              <a:buFontTx/>
              <a:buChar char="-"/>
            </a:pPr>
            <a:endParaRPr lang="ru-RU" sz="20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расходов на капитальное строительство новых зданий;</a:t>
            </a:r>
          </a:p>
          <a:p>
            <a:pPr>
              <a:buFontTx/>
              <a:buChar char="-"/>
            </a:pPr>
            <a:endParaRPr lang="ru-RU" sz="20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расходов на приобретение алкогольной и табачной продукции, а также товаров, которые являются предметами роскоши; </a:t>
            </a:r>
          </a:p>
          <a:p>
            <a:pPr>
              <a:buFontTx/>
              <a:buChar char="-"/>
            </a:pPr>
            <a:endParaRPr lang="ru-RU" sz="2000" dirty="0" err="1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расходов, предусматривающих финансирование политических партий, кампаний и акций, подготовку и проведение митингов, демонстраций, пикетирований; </a:t>
            </a:r>
          </a:p>
          <a:p>
            <a:pPr>
              <a:buFontTx/>
              <a:buChar char="-"/>
            </a:pPr>
            <a:endParaRPr lang="ru-RU" sz="20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расходов на погашение задолженности организации;</a:t>
            </a:r>
          </a:p>
          <a:p>
            <a:pPr>
              <a:buFontTx/>
              <a:buChar char="-"/>
            </a:pPr>
            <a:endParaRPr lang="ru-RU" sz="20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расходов на уплату штрафов, пеней.</a:t>
            </a: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571868" y="0"/>
            <a:ext cx="42148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На что просить </a:t>
            </a:r>
            <a:b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u="sng" dirty="0" smtClean="0">
                <a:solidFill>
                  <a:srgbClr val="FF0000"/>
                </a:solidFill>
              </a:rPr>
              <a:t>НЕ рекомендуется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42844" y="1214422"/>
            <a:ext cx="828680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расходов на «</a:t>
            </a:r>
            <a:r>
              <a:rPr lang="ru-RU" sz="2000" dirty="0" err="1" smtClean="0">
                <a:solidFill>
                  <a:schemeClr val="accent2">
                    <a:lumMod val="50000"/>
                  </a:schemeClr>
                </a:solidFill>
              </a:rPr>
              <a:t>регрантинг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», в том числе благотворительные пожертвования в денежной форме;</a:t>
            </a:r>
          </a:p>
          <a:p>
            <a:pPr>
              <a:buFontTx/>
              <a:buChar char="-"/>
            </a:pPr>
            <a:endParaRPr lang="ru-RU" sz="20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расходов на приобретение путевок;</a:t>
            </a:r>
          </a:p>
          <a:p>
            <a:pPr>
              <a:buFontTx/>
              <a:buChar char="-"/>
            </a:pPr>
            <a:endParaRPr lang="ru-RU" sz="20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расходов на фундаментальные научные исследования;</a:t>
            </a:r>
          </a:p>
          <a:p>
            <a:pPr>
              <a:buFontTx/>
              <a:buChar char="-"/>
            </a:pPr>
            <a:endParaRPr lang="ru-RU" sz="20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расходов на создание новых памятников, монументов;</a:t>
            </a:r>
          </a:p>
          <a:p>
            <a:pPr>
              <a:buFontTx/>
              <a:buChar char="-"/>
            </a:pPr>
            <a:endParaRPr lang="ru-RU" sz="20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непредвиденных расходов, а также </a:t>
            </a:r>
            <a:r>
              <a:rPr lang="ru-RU" sz="2000" dirty="0" err="1" smtClean="0">
                <a:solidFill>
                  <a:schemeClr val="accent2">
                    <a:lumMod val="50000"/>
                  </a:schemeClr>
                </a:solidFill>
              </a:rPr>
              <a:t>недетализированных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«прочих расходов»;</a:t>
            </a:r>
          </a:p>
          <a:p>
            <a:pPr>
              <a:buFontTx/>
              <a:buChar char="-"/>
            </a:pPr>
            <a:endParaRPr lang="ru-RU" sz="20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расходов на издание рукописей (при фактическом отсутствии иной деятельности по проекту)</a:t>
            </a: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43306" y="428604"/>
            <a:ext cx="3708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Статьи бюджета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07504" y="1525429"/>
            <a:ext cx="849694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Оплата труда</a:t>
            </a:r>
          </a:p>
          <a:p>
            <a:pPr marL="457200" indent="-457200"/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457200" indent="-457200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	1.1. Оплата труда штатных работников</a:t>
            </a:r>
          </a:p>
          <a:p>
            <a:pPr marL="457200" indent="-457200"/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      1.2. Выплаты физическим лицам за оказание ими услуг (выполнение работ) по гражданско-правовым договорам</a:t>
            </a:r>
          </a:p>
          <a:p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      1.3. </a:t>
            </a: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</a:rPr>
              <a:t>C</a:t>
            </a: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</a:rPr>
              <a:t>траховые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взносы</a:t>
            </a:r>
          </a:p>
          <a:p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" name="Рисунок 7" descr="АНАЛИЗ ИНВЕСТИЦИОННЫХ ПРОЕКТОВ И ПРОГРАММ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43372" y="4214818"/>
            <a:ext cx="2838638" cy="21509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43306" y="428604"/>
            <a:ext cx="3708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Статьи бюджета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07504" y="1525429"/>
            <a:ext cx="8496944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2. </a:t>
            </a:r>
            <a:r>
              <a:rPr lang="ru-RU" sz="2000" b="1" dirty="0" smtClean="0"/>
              <a:t>Командировочные расходы, а также аналогичные расходы по гражданско-правовым договорам</a:t>
            </a:r>
          </a:p>
          <a:p>
            <a:pPr marL="457200" indent="-457200"/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3. </a:t>
            </a:r>
            <a:r>
              <a:rPr lang="ru-RU" sz="2000" b="1" dirty="0" smtClean="0"/>
              <a:t>Офисные расходы (заложен </a:t>
            </a:r>
            <a:r>
              <a:rPr lang="en-US" sz="2000" b="1" dirty="0" smtClean="0"/>
              <a:t>E-invoicing</a:t>
            </a:r>
            <a:r>
              <a:rPr lang="ru-RU" sz="2000" b="1" dirty="0" smtClean="0"/>
              <a:t>, оплата платежных поручений)</a:t>
            </a:r>
          </a:p>
          <a:p>
            <a:endParaRPr lang="ru-RU" sz="2000" b="1" dirty="0" smtClean="0"/>
          </a:p>
          <a:p>
            <a:r>
              <a:rPr lang="ru-RU" sz="2000" b="1" dirty="0" smtClean="0"/>
              <a:t>4. Приобретение, аренда специализированного оборудования, инвентаря и сопутствующие расходы</a:t>
            </a:r>
          </a:p>
          <a:p>
            <a:endParaRPr lang="ru-RU" sz="2000" b="1" dirty="0" smtClean="0"/>
          </a:p>
          <a:p>
            <a:r>
              <a:rPr lang="ru-RU" sz="2000" b="1" dirty="0" smtClean="0"/>
              <a:t>5. Разработка и поддержка сайтов, информационных систем и иные аналогичные расходы</a:t>
            </a:r>
          </a:p>
          <a:p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6. </a:t>
            </a:r>
            <a:r>
              <a:rPr lang="ru-RU" sz="2000" b="1" dirty="0" smtClean="0"/>
              <a:t>Оплата юридических, информационных, консультационных услуг и иные аналогичные расходы</a:t>
            </a:r>
          </a:p>
          <a:p>
            <a:endParaRPr lang="ru-RU" sz="2000" b="1" dirty="0" smtClean="0"/>
          </a:p>
          <a:p>
            <a:endParaRPr lang="ru-RU" sz="2000" b="1" dirty="0" smtClean="0"/>
          </a:p>
          <a:p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43306" y="428604"/>
            <a:ext cx="3708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Статьи бюджета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07504" y="1525429"/>
            <a:ext cx="849694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7. </a:t>
            </a:r>
            <a:r>
              <a:rPr lang="ru-RU" sz="2000" b="1" dirty="0" smtClean="0"/>
              <a:t>Расходы на проведение мероприятий</a:t>
            </a:r>
          </a:p>
          <a:p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dirty="0" smtClean="0"/>
              <a:t>8. Издательские, полиграфические и сопутствующие расходы</a:t>
            </a:r>
          </a:p>
          <a:p>
            <a:endParaRPr lang="ru-RU" sz="2000" b="1" dirty="0" smtClean="0"/>
          </a:p>
          <a:p>
            <a:r>
              <a:rPr lang="ru-RU" sz="2000" b="1" dirty="0" smtClean="0"/>
              <a:t>9. Прочие прямые расходы</a:t>
            </a:r>
          </a:p>
          <a:p>
            <a:endParaRPr lang="ru-RU" sz="2000" b="1" dirty="0" smtClean="0"/>
          </a:p>
          <a:p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Рисунок 5" descr="114fc3f8de32bf49c18cdbe6cf0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472" y="4214818"/>
            <a:ext cx="3810068" cy="21433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3161"/>
            <a:ext cx="9144000" cy="61916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5883"/>
            <a:ext cx="9144000" cy="61262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8604"/>
            <a:ext cx="9144000" cy="6079830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6357950" y="2285992"/>
            <a:ext cx="2143140" cy="107157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3500430" y="3000372"/>
            <a:ext cx="2143140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14744" y="142852"/>
            <a:ext cx="3708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rgbClr val="FF0000"/>
                </a:solidFill>
              </a:rPr>
              <a:t>Обратите внимание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8" name="Рисунок 7" descr="1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538" y="1643050"/>
            <a:ext cx="6619875" cy="4762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91880" y="11663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ЗАПОЛНЕНИЕ ЗАЯВКИ:</a:t>
            </a:r>
          </a:p>
        </p:txBody>
      </p:sp>
      <p:pic>
        <p:nvPicPr>
          <p:cNvPr id="6" name="Рисунок 5" descr="2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-142900"/>
            <a:ext cx="9144000" cy="5846809"/>
          </a:xfrm>
          <a:prstGeom prst="rect">
            <a:avLst/>
          </a:prstGeom>
        </p:spPr>
      </p:pic>
      <p:sp>
        <p:nvSpPr>
          <p:cNvPr id="8" name="Овал 7"/>
          <p:cNvSpPr/>
          <p:nvPr/>
        </p:nvSpPr>
        <p:spPr>
          <a:xfrm>
            <a:off x="1142976" y="4143380"/>
            <a:ext cx="1071570" cy="5000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7929586" y="1071546"/>
            <a:ext cx="1071570" cy="5000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2714612" y="1428736"/>
            <a:ext cx="1357322" cy="158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2714612" y="1500174"/>
            <a:ext cx="1357322" cy="158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10800000">
            <a:off x="857224" y="500042"/>
            <a:ext cx="2286016" cy="642942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rot="10800000">
            <a:off x="857224" y="785794"/>
            <a:ext cx="2214578" cy="357190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10800000" flipV="1">
            <a:off x="857224" y="1142984"/>
            <a:ext cx="2286016" cy="71438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rot="10800000" flipV="1">
            <a:off x="928662" y="1142984"/>
            <a:ext cx="2143140" cy="428628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rot="10800000" flipV="1">
            <a:off x="1000100" y="1142984"/>
            <a:ext cx="2143140" cy="714380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rot="10800000" flipV="1">
            <a:off x="928662" y="1142984"/>
            <a:ext cx="2214578" cy="1071570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35896" y="116632"/>
            <a:ext cx="3708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РЕЙТИНГ ЗАЯВКИ</a:t>
            </a:r>
            <a:endParaRPr lang="ru-RU" sz="3200" dirty="0"/>
          </a:p>
        </p:txBody>
      </p:sp>
      <p:pic>
        <p:nvPicPr>
          <p:cNvPr id="11266" name="Picture 2" descr="C:\Users\user\Downloads\Скриншот 27-09-2021 17_25_4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780928"/>
            <a:ext cx="8964488" cy="593817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899592" y="2924944"/>
            <a:ext cx="1368152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95536" y="3140968"/>
            <a:ext cx="2016224" cy="1440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4499992" y="2780928"/>
            <a:ext cx="792088" cy="720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364088" y="3068960"/>
            <a:ext cx="2016224" cy="1440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35896" y="116632"/>
            <a:ext cx="3708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Доработка заявок</a:t>
            </a:r>
            <a:endParaRPr lang="ru-RU" sz="3200" dirty="0"/>
          </a:p>
        </p:txBody>
      </p:sp>
      <p:pic>
        <p:nvPicPr>
          <p:cNvPr id="6" name="Рисунок 5" descr="Рейтинг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14414" y="1428736"/>
            <a:ext cx="5824928" cy="53864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35896" y="116632"/>
            <a:ext cx="47937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Избегайте технических ошибок</a:t>
            </a:r>
            <a:endParaRPr lang="ru-RU" sz="32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85720" y="1643050"/>
            <a:ext cx="3000396" cy="12858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Прикрепляйте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ПРАВИЛЬНЫЙ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Устав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14348" y="3143248"/>
            <a:ext cx="3357586" cy="16430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Подписывает заявку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Руководитель из ЕГРЮЛ + печать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286248" y="1643050"/>
            <a:ext cx="3500462" cy="16430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Заполните 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ВСЕ-ВСЕ ОБЯЗАТЕЛЬНЫЕ Разделы 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429124" y="4000504"/>
            <a:ext cx="3000396" cy="12858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 заполняется в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РУБЛЯХ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714480" y="5643578"/>
            <a:ext cx="5072098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Проверьте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ОРФОГРАФИЮ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15816" y="188640"/>
            <a:ext cx="5184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РЕСУРСНЫЙ ЦЕНТР НКО </a:t>
            </a:r>
          </a:p>
          <a:p>
            <a:pPr algn="ctr"/>
            <a:r>
              <a:rPr lang="ru-RU" b="1" dirty="0" smtClean="0"/>
              <a:t>БЕЛГОРОДСКОЙ ОБЛАСТИ</a:t>
            </a:r>
            <a:endParaRPr lang="ru-RU" b="1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1412776"/>
            <a:ext cx="8208912" cy="4779264"/>
          </a:xfrm>
          <a:prstGeom prst="rect">
            <a:avLst/>
          </a:prstGeom>
        </p:spPr>
      </p:pic>
      <p:sp>
        <p:nvSpPr>
          <p:cNvPr id="9" name="Содержимое 2"/>
          <p:cNvSpPr>
            <a:spLocks noGrp="1"/>
          </p:cNvSpPr>
          <p:nvPr>
            <p:ph idx="1"/>
          </p:nvPr>
        </p:nvSpPr>
        <p:spPr>
          <a:xfrm>
            <a:off x="498952" y="1628800"/>
            <a:ext cx="4001040" cy="423074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	Белгородская региональная общественная организация «Центр социальных инициатив «Вера» </a:t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</a:rPr>
              <a:t>(БРОО «ЦСИ «Вера»)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	308033, г. Белгород, ул. Королева 2А, офис 530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	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11960" y="1412776"/>
            <a:ext cx="4572000" cy="1938992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>
            <a:spAutoFit/>
          </a:bodyPr>
          <a:lstStyle/>
          <a:p>
            <a:pPr>
              <a:buNone/>
            </a:pPr>
            <a:r>
              <a:rPr lang="ru-RU" sz="2000" b="1" dirty="0"/>
              <a:t>Телефон/факс 8 (4722) 555-271, </a:t>
            </a:r>
          </a:p>
          <a:p>
            <a:pPr>
              <a:buNone/>
            </a:pPr>
            <a:r>
              <a:rPr lang="ru-RU" sz="2000" b="1" dirty="0"/>
              <a:t>	</a:t>
            </a:r>
            <a:r>
              <a:rPr lang="en-US" sz="2000" b="1" dirty="0"/>
              <a:t>E</a:t>
            </a:r>
            <a:r>
              <a:rPr lang="ru-RU" sz="2000" b="1" dirty="0"/>
              <a:t>-</a:t>
            </a:r>
            <a:r>
              <a:rPr lang="en-US" sz="2000" b="1" dirty="0"/>
              <a:t>mail</a:t>
            </a:r>
            <a:r>
              <a:rPr lang="ru-RU" sz="2000" b="1" dirty="0"/>
              <a:t>:  </a:t>
            </a:r>
            <a:r>
              <a:rPr lang="en-US" sz="2000" b="1" i="1" u="sng" dirty="0" err="1">
                <a:solidFill>
                  <a:schemeClr val="accent2">
                    <a:lumMod val="50000"/>
                  </a:schemeClr>
                </a:solidFill>
              </a:rPr>
              <a:t>broo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</a:rPr>
              <a:t>-</a:t>
            </a:r>
            <a:r>
              <a:rPr lang="en-US" sz="2000" b="1" i="1" u="sng" dirty="0" err="1">
                <a:solidFill>
                  <a:schemeClr val="accent2">
                    <a:lumMod val="50000"/>
                  </a:schemeClr>
                </a:solidFill>
              </a:rPr>
              <a:t>vera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</a:rPr>
              <a:t>@</a:t>
            </a:r>
            <a:r>
              <a:rPr lang="en-US" sz="2000" b="1" i="1" u="sng" dirty="0">
                <a:solidFill>
                  <a:schemeClr val="accent2">
                    <a:lumMod val="50000"/>
                  </a:schemeClr>
                </a:solidFill>
              </a:rPr>
              <a:t>mail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</a:rPr>
              <a:t>.</a:t>
            </a:r>
            <a:r>
              <a:rPr lang="en-US" sz="2000" b="1" i="1" u="sng" dirty="0" err="1" smtClean="0">
                <a:solidFill>
                  <a:schemeClr val="accent2">
                    <a:lumMod val="50000"/>
                  </a:schemeClr>
                </a:solidFill>
              </a:rPr>
              <a:t>ru</a:t>
            </a:r>
            <a:r>
              <a:rPr lang="ru-RU" sz="2000" b="1" i="1" u="sng" dirty="0" smtClean="0">
                <a:solidFill>
                  <a:schemeClr val="accent2">
                    <a:lumMod val="50000"/>
                  </a:schemeClr>
                </a:solidFill>
              </a:rPr>
              <a:t>  </a:t>
            </a:r>
            <a:endParaRPr lang="ru-RU" sz="2000" b="1" u="sng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ru-RU" sz="2000" b="1" dirty="0"/>
              <a:t>сайт</a:t>
            </a:r>
            <a:r>
              <a:rPr lang="ru-RU" sz="2000" b="1" i="1" dirty="0"/>
              <a:t> </a:t>
            </a: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000" b="1" i="1" u="sng" dirty="0">
                <a:solidFill>
                  <a:schemeClr val="accent2">
                    <a:lumMod val="50000"/>
                  </a:schemeClr>
                </a:solidFill>
                <a:hlinkClick r:id="rId4"/>
              </a:rPr>
              <a:t>http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  <a:hlinkClick r:id="rId4"/>
              </a:rPr>
              <a:t>://</a:t>
            </a:r>
            <a:r>
              <a:rPr lang="en-US" sz="2000" b="1" i="1" u="sng" dirty="0" err="1">
                <a:solidFill>
                  <a:schemeClr val="accent2">
                    <a:lumMod val="50000"/>
                  </a:schemeClr>
                </a:solidFill>
                <a:hlinkClick r:id="rId4"/>
              </a:rPr>
              <a:t>csi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  <a:hlinkClick r:id="rId4"/>
              </a:rPr>
              <a:t>-</a:t>
            </a:r>
            <a:r>
              <a:rPr lang="en-US" sz="2000" b="1" i="1" u="sng" dirty="0" err="1">
                <a:solidFill>
                  <a:schemeClr val="accent2">
                    <a:lumMod val="50000"/>
                  </a:schemeClr>
                </a:solidFill>
                <a:hlinkClick r:id="rId4"/>
              </a:rPr>
              <a:t>vera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  <a:hlinkClick r:id="rId4"/>
              </a:rPr>
              <a:t>.</a:t>
            </a:r>
            <a:r>
              <a:rPr lang="en-US" sz="2000" b="1" i="1" u="sng" dirty="0" err="1" smtClean="0">
                <a:solidFill>
                  <a:schemeClr val="accent2">
                    <a:lumMod val="50000"/>
                  </a:schemeClr>
                </a:solidFill>
                <a:hlinkClick r:id="rId4"/>
              </a:rPr>
              <a:t>ru</a:t>
            </a:r>
            <a:r>
              <a:rPr lang="ru-RU" sz="2000" b="1" i="1" u="sng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>
              <a:buNone/>
            </a:pP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</a:rPr>
              <a:t>                       </a:t>
            </a:r>
            <a:r>
              <a:rPr lang="en-US" sz="2000" b="1" dirty="0" smtClean="0">
                <a:hlinkClick r:id="rId5"/>
              </a:rPr>
              <a:t>https://nko31.ru/</a:t>
            </a:r>
            <a:endParaRPr lang="ru-RU" sz="2000" b="1" i="1" u="sng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2000" b="1" dirty="0" err="1" smtClean="0"/>
              <a:t>Вконтакте</a:t>
            </a:r>
            <a:r>
              <a:rPr lang="ru-RU" sz="2000" b="1" dirty="0" smtClean="0"/>
              <a:t>: </a:t>
            </a:r>
            <a:r>
              <a:rPr lang="en-US" sz="2000" b="1" i="1" u="sng" dirty="0" smtClean="0">
                <a:solidFill>
                  <a:schemeClr val="accent2">
                    <a:lumMod val="50000"/>
                  </a:schemeClr>
                </a:solidFill>
              </a:rPr>
              <a:t>https://vk.com/nko31</a:t>
            </a:r>
          </a:p>
          <a:p>
            <a:pPr>
              <a:buNone/>
            </a:pPr>
            <a:r>
              <a:rPr lang="en-US" sz="2000" b="1" dirty="0" err="1" smtClean="0"/>
              <a:t>instagram</a:t>
            </a:r>
            <a:r>
              <a:rPr lang="en-US" sz="2000" b="1" dirty="0" smtClean="0"/>
              <a:t>: </a:t>
            </a:r>
            <a:r>
              <a:rPr lang="en-US" sz="2000" b="1" i="1" u="sng" dirty="0" smtClean="0">
                <a:solidFill>
                  <a:schemeClr val="accent2">
                    <a:lumMod val="50000"/>
                  </a:schemeClr>
                </a:solidFill>
              </a:rPr>
              <a:t>@nko31</a:t>
            </a:r>
            <a:endParaRPr lang="ru-RU" sz="2000" b="1" i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2536</TotalTime>
  <Words>1420</Words>
  <Application>Microsoft Office PowerPoint</Application>
  <PresentationFormat>Экран (4:3)</PresentationFormat>
  <Paragraphs>373</Paragraphs>
  <Slides>67</Slides>
  <Notes>58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67</vt:i4>
      </vt:variant>
    </vt:vector>
  </HeadingPairs>
  <TitlesOfParts>
    <vt:vector size="68" baseType="lpstr">
      <vt:lpstr>Грань</vt:lpstr>
      <vt:lpstr>Слайд 1</vt:lpstr>
      <vt:lpstr> Подача заявок осуществляется на сайте:   https://президентскиегранты.рф   </vt:lpstr>
      <vt:lpstr>Срок подачи заявок:  с 01.02.2022 по 15.03.2022 (до 23:30)  Рекомендуемый срок подачи заявки:   не позднее 05.03.2022 г.  </vt:lpstr>
      <vt:lpstr> Срок реализации проекта:  начало: не ранее  1 июля 2022 г. окончание: не позднее  31 декабря 2023 г.   </vt:lpstr>
      <vt:lpstr>- НКО существует не менее 1 года  (зарегистрирована не позднее 15.03.2021 г.)  - При запросе грантов менее 500 тыс. рублей (кроме поддержки НКО) – не менее 6 месяцев  (зарегистрирована не позднее 15.09.2021 г.)   - не находятся в процессе ликвидации, банкротства, по действием решения суда о приостановлении деятельности;  - не имеющие просроченной задолженности по налогам и иным платежам в бюджет более 1000 рублей;  - не имеют в учредителях государственные органы и органы местного самоуправления.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Семинар</dc:title>
  <dc:creator>user</dc:creator>
  <cp:lastModifiedBy>BigDaddy</cp:lastModifiedBy>
  <cp:revision>256</cp:revision>
  <dcterms:created xsi:type="dcterms:W3CDTF">2014-05-26T09:44:45Z</dcterms:created>
  <dcterms:modified xsi:type="dcterms:W3CDTF">2022-02-14T14:43:54Z</dcterms:modified>
</cp:coreProperties>
</file>