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1"/>
  </p:sldMasterIdLst>
  <p:notesMasterIdLst>
    <p:notesMasterId r:id="rId72"/>
  </p:notesMasterIdLst>
  <p:handoutMasterIdLst>
    <p:handoutMasterId r:id="rId73"/>
  </p:handoutMasterIdLst>
  <p:sldIdLst>
    <p:sldId id="256" r:id="rId2"/>
    <p:sldId id="263" r:id="rId3"/>
    <p:sldId id="264" r:id="rId4"/>
    <p:sldId id="329" r:id="rId5"/>
    <p:sldId id="330" r:id="rId6"/>
    <p:sldId id="331" r:id="rId7"/>
    <p:sldId id="332" r:id="rId8"/>
    <p:sldId id="333" r:id="rId9"/>
    <p:sldId id="265" r:id="rId10"/>
    <p:sldId id="266" r:id="rId11"/>
    <p:sldId id="258" r:id="rId12"/>
    <p:sldId id="267" r:id="rId13"/>
    <p:sldId id="259"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9" r:id="rId29"/>
    <p:sldId id="288" r:id="rId30"/>
    <p:sldId id="282" r:id="rId31"/>
    <p:sldId id="283" r:id="rId32"/>
    <p:sldId id="284" r:id="rId33"/>
    <p:sldId id="285" r:id="rId34"/>
    <p:sldId id="286" r:id="rId35"/>
    <p:sldId id="292" r:id="rId36"/>
    <p:sldId id="293" r:id="rId37"/>
    <p:sldId id="294" r:id="rId38"/>
    <p:sldId id="295" r:id="rId39"/>
    <p:sldId id="296" r:id="rId40"/>
    <p:sldId id="297" r:id="rId41"/>
    <p:sldId id="290" r:id="rId42"/>
    <p:sldId id="300" r:id="rId43"/>
    <p:sldId id="301" r:id="rId44"/>
    <p:sldId id="325" r:id="rId45"/>
    <p:sldId id="326" r:id="rId46"/>
    <p:sldId id="327" r:id="rId47"/>
    <p:sldId id="328" r:id="rId48"/>
    <p:sldId id="302" r:id="rId49"/>
    <p:sldId id="299" r:id="rId50"/>
    <p:sldId id="303" r:id="rId51"/>
    <p:sldId id="304" r:id="rId52"/>
    <p:sldId id="305" r:id="rId53"/>
    <p:sldId id="309" r:id="rId54"/>
    <p:sldId id="311" r:id="rId55"/>
    <p:sldId id="312" r:id="rId56"/>
    <p:sldId id="313" r:id="rId57"/>
    <p:sldId id="314" r:id="rId58"/>
    <p:sldId id="315" r:id="rId59"/>
    <p:sldId id="316" r:id="rId60"/>
    <p:sldId id="317" r:id="rId61"/>
    <p:sldId id="318" r:id="rId62"/>
    <p:sldId id="319" r:id="rId63"/>
    <p:sldId id="310" r:id="rId64"/>
    <p:sldId id="320" r:id="rId65"/>
    <p:sldId id="306" r:id="rId66"/>
    <p:sldId id="324" r:id="rId67"/>
    <p:sldId id="321" r:id="rId68"/>
    <p:sldId id="322" r:id="rId69"/>
    <p:sldId id="323" r:id="rId70"/>
    <p:sldId id="308" r:id="rId71"/>
  </p:sldIdLst>
  <p:sldSz cx="9144000" cy="6858000" type="screen4x3"/>
  <p:notesSz cx="6761163" cy="9942513"/>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27" autoAdjust="0"/>
    <p:restoredTop sz="94349" autoAdjust="0"/>
  </p:normalViewPr>
  <p:slideViewPr>
    <p:cSldViewPr>
      <p:cViewPr varScale="1">
        <p:scale>
          <a:sx n="98" d="100"/>
          <a:sy n="98" d="100"/>
        </p:scale>
        <p:origin x="-26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2929837" cy="497125"/>
          </a:xfrm>
          <a:prstGeom prst="rect">
            <a:avLst/>
          </a:prstGeom>
        </p:spPr>
        <p:txBody>
          <a:bodyPr vert="horz" lIns="92391" tIns="46195" rIns="92391" bIns="46195" rtlCol="0"/>
          <a:lstStyle>
            <a:lvl1pPr algn="l">
              <a:defRPr sz="1200"/>
            </a:lvl1pPr>
          </a:lstStyle>
          <a:p>
            <a:endParaRPr lang="ru-RU"/>
          </a:p>
        </p:txBody>
      </p:sp>
      <p:sp>
        <p:nvSpPr>
          <p:cNvPr id="3" name="Дата 2"/>
          <p:cNvSpPr>
            <a:spLocks noGrp="1"/>
          </p:cNvSpPr>
          <p:nvPr>
            <p:ph type="dt" sz="quarter" idx="1"/>
          </p:nvPr>
        </p:nvSpPr>
        <p:spPr>
          <a:xfrm>
            <a:off x="3829762" y="2"/>
            <a:ext cx="2929837" cy="497125"/>
          </a:xfrm>
          <a:prstGeom prst="rect">
            <a:avLst/>
          </a:prstGeom>
        </p:spPr>
        <p:txBody>
          <a:bodyPr vert="horz" lIns="92391" tIns="46195" rIns="92391" bIns="46195" rtlCol="0"/>
          <a:lstStyle>
            <a:lvl1pPr algn="r">
              <a:defRPr sz="1200"/>
            </a:lvl1pPr>
          </a:lstStyle>
          <a:p>
            <a:fld id="{E8CDED82-2821-45B5-B4F3-B8923A2F457F}" type="datetimeFigureOut">
              <a:rPr lang="ru-RU" smtClean="0"/>
              <a:pPr/>
              <a:t>11.04.2022</a:t>
            </a:fld>
            <a:endParaRPr lang="ru-RU"/>
          </a:p>
        </p:txBody>
      </p:sp>
      <p:sp>
        <p:nvSpPr>
          <p:cNvPr id="4" name="Нижний колонтитул 3"/>
          <p:cNvSpPr>
            <a:spLocks noGrp="1"/>
          </p:cNvSpPr>
          <p:nvPr>
            <p:ph type="ftr" sz="quarter" idx="2"/>
          </p:nvPr>
        </p:nvSpPr>
        <p:spPr>
          <a:xfrm>
            <a:off x="1" y="9443664"/>
            <a:ext cx="2929837" cy="497125"/>
          </a:xfrm>
          <a:prstGeom prst="rect">
            <a:avLst/>
          </a:prstGeom>
        </p:spPr>
        <p:txBody>
          <a:bodyPr vert="horz" lIns="92391" tIns="46195" rIns="92391" bIns="46195" rtlCol="0" anchor="b"/>
          <a:lstStyle>
            <a:lvl1pPr algn="l">
              <a:defRPr sz="1200"/>
            </a:lvl1pPr>
          </a:lstStyle>
          <a:p>
            <a:endParaRPr lang="ru-RU"/>
          </a:p>
        </p:txBody>
      </p:sp>
      <p:sp>
        <p:nvSpPr>
          <p:cNvPr id="5" name="Номер слайда 4"/>
          <p:cNvSpPr>
            <a:spLocks noGrp="1"/>
          </p:cNvSpPr>
          <p:nvPr>
            <p:ph type="sldNum" sz="quarter" idx="3"/>
          </p:nvPr>
        </p:nvSpPr>
        <p:spPr>
          <a:xfrm>
            <a:off x="3829762" y="9443664"/>
            <a:ext cx="2929837" cy="497125"/>
          </a:xfrm>
          <a:prstGeom prst="rect">
            <a:avLst/>
          </a:prstGeom>
        </p:spPr>
        <p:txBody>
          <a:bodyPr vert="horz" lIns="92391" tIns="46195" rIns="92391" bIns="46195" rtlCol="0" anchor="b"/>
          <a:lstStyle>
            <a:lvl1pPr algn="r">
              <a:defRPr sz="1200"/>
            </a:lvl1pPr>
          </a:lstStyle>
          <a:p>
            <a:fld id="{900564B0-BE12-41AB-AFB7-2ECF455F20BB}" type="slidenum">
              <a:rPr lang="ru-RU" smtClean="0"/>
              <a:pPr/>
              <a:t>‹#›</a:t>
            </a:fld>
            <a:endParaRPr lang="ru-RU"/>
          </a:p>
        </p:txBody>
      </p:sp>
    </p:spTree>
    <p:extLst>
      <p:ext uri="{BB962C8B-B14F-4D97-AF65-F5344CB8AC3E}">
        <p14:creationId xmlns:p14="http://schemas.microsoft.com/office/powerpoint/2010/main" xmlns="" val="183125548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30574" cy="49760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010" y="0"/>
            <a:ext cx="2930574" cy="497603"/>
          </a:xfrm>
          <a:prstGeom prst="rect">
            <a:avLst/>
          </a:prstGeom>
        </p:spPr>
        <p:txBody>
          <a:bodyPr vert="horz" lIns="91440" tIns="45720" rIns="91440" bIns="45720" rtlCol="0"/>
          <a:lstStyle>
            <a:lvl1pPr algn="r">
              <a:defRPr sz="1200"/>
            </a:lvl1pPr>
          </a:lstStyle>
          <a:p>
            <a:fld id="{64B34210-9711-431D-86B9-301A399D3250}" type="datetimeFigureOut">
              <a:rPr lang="ru-RU" smtClean="0"/>
              <a:pPr/>
              <a:t>11.04.2022</a:t>
            </a:fld>
            <a:endParaRPr lang="ru-RU"/>
          </a:p>
        </p:txBody>
      </p:sp>
      <p:sp>
        <p:nvSpPr>
          <p:cNvPr id="4" name="Образ слайда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5801" y="4723251"/>
            <a:ext cx="5409562" cy="447365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321"/>
            <a:ext cx="2930574" cy="49760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010" y="9443321"/>
            <a:ext cx="2930574" cy="497603"/>
          </a:xfrm>
          <a:prstGeom prst="rect">
            <a:avLst/>
          </a:prstGeom>
        </p:spPr>
        <p:txBody>
          <a:bodyPr vert="horz" lIns="91440" tIns="45720" rIns="91440" bIns="45720" rtlCol="0" anchor="b"/>
          <a:lstStyle>
            <a:lvl1pPr algn="r">
              <a:defRPr sz="1200"/>
            </a:lvl1pPr>
          </a:lstStyle>
          <a:p>
            <a:fld id="{7B2A1A24-EB8B-4EB4-92EB-7A88A193081E}" type="slidenum">
              <a:rPr lang="ru-RU" smtClean="0"/>
              <a:pPr/>
              <a:t>‹#›</a:t>
            </a:fld>
            <a:endParaRPr lang="ru-RU"/>
          </a:p>
        </p:txBody>
      </p:sp>
    </p:spTree>
    <p:extLst>
      <p:ext uri="{BB962C8B-B14F-4D97-AF65-F5344CB8AC3E}">
        <p14:creationId xmlns:p14="http://schemas.microsoft.com/office/powerpoint/2010/main" xmlns="" val="21958571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73935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18397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463859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71433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44289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0980752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836789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22817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301836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6412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796385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7648963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754179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41892288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7512946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6836772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5612444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613858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175163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1143306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6377651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908558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8783284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5816885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31670521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41949694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7272973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11052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3828891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4313107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66774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extLst>
      <p:ext uri="{BB962C8B-B14F-4D97-AF65-F5344CB8AC3E}">
        <p14:creationId xmlns:p14="http://schemas.microsoft.com/office/powerpoint/2010/main" xmlns="" val="39738353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extLst>
      <p:ext uri="{BB962C8B-B14F-4D97-AF65-F5344CB8AC3E}">
        <p14:creationId xmlns:p14="http://schemas.microsoft.com/office/powerpoint/2010/main" xmlns="" val="12491962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25351858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19522568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extLst>
      <p:ext uri="{BB962C8B-B14F-4D97-AF65-F5344CB8AC3E}">
        <p14:creationId xmlns:p14="http://schemas.microsoft.com/office/powerpoint/2010/main" xmlns="" val="4033934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E24A11CF-035C-437F-9E5C-5CB66EDE648B}"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ADEA5C87-7871-45C7-955D-7EDBFB8256CF}" type="slidenum">
              <a:rPr lang="ru-RU" altLang="ru-RU" smtClean="0"/>
              <a:pPr/>
              <a:t>‹#›</a:t>
            </a:fld>
            <a:endParaRPr lang="ru-RU" altLang="ru-RU"/>
          </a:p>
        </p:txBody>
      </p:sp>
    </p:spTree>
    <p:extLst>
      <p:ext uri="{BB962C8B-B14F-4D97-AF65-F5344CB8AC3E}">
        <p14:creationId xmlns:p14="http://schemas.microsoft.com/office/powerpoint/2010/main" xmlns="" val="246991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1171FDE3-7643-4703-AD8F-194DB1E523B9}"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A8CB231B-406C-41AC-905D-70484EFB0715}" type="slidenum">
              <a:rPr lang="ru-RU" altLang="ru-RU" smtClean="0"/>
              <a:pPr/>
              <a:t>‹#›</a:t>
            </a:fld>
            <a:endParaRPr lang="ru-RU" altLang="ru-RU"/>
          </a:p>
        </p:txBody>
      </p:sp>
    </p:spTree>
    <p:extLst>
      <p:ext uri="{BB962C8B-B14F-4D97-AF65-F5344CB8AC3E}">
        <p14:creationId xmlns:p14="http://schemas.microsoft.com/office/powerpoint/2010/main" xmlns="" val="406508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FD693D4-9B3B-438B-96C1-16FC9AC556D7}"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1A7882B8-51C4-4BA4-882B-A9D5EAD0812F}" type="slidenum">
              <a:rPr lang="ru-RU" altLang="ru-RU" smtClean="0"/>
              <a:pPr/>
              <a:t>‹#›</a:t>
            </a:fld>
            <a:endParaRPr lang="ru-RU" altLang="ru-RU"/>
          </a:p>
        </p:txBody>
      </p:sp>
    </p:spTree>
    <p:extLst>
      <p:ext uri="{BB962C8B-B14F-4D97-AF65-F5344CB8AC3E}">
        <p14:creationId xmlns:p14="http://schemas.microsoft.com/office/powerpoint/2010/main" xmlns="" val="170042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5CAB1482-8594-4210-80B2-21FCAA89347D}" type="datetime1">
              <a:rPr lang="ru-RU" smtClean="0"/>
              <a:pPr>
                <a:defRPr/>
              </a:pPr>
              <a:t>11.04.2022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DEAEC9DC-AC94-454B-B2ED-D5F422C76533}" type="slidenum">
              <a:rPr lang="ru-RU" altLang="ru-RU" smtClean="0"/>
              <a:pPr/>
              <a:t>‹#›</a:t>
            </a:fld>
            <a:endParaRPr lang="ru-RU" altLang="ru-RU"/>
          </a:p>
        </p:txBody>
      </p:sp>
    </p:spTree>
    <p:extLst>
      <p:ext uri="{BB962C8B-B14F-4D97-AF65-F5344CB8AC3E}">
        <p14:creationId xmlns:p14="http://schemas.microsoft.com/office/powerpoint/2010/main" xmlns="" val="3928138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DFCAADE-AB2A-440E-9675-7EA826B582F2}" type="datetime1">
              <a:rPr lang="ru-RU" smtClean="0"/>
              <a:pPr>
                <a:defRPr/>
              </a:pPr>
              <a:t>11.04.2022</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fld id="{FFC29522-1C96-47AD-8389-12D85A431D76}" type="slidenum">
              <a:rPr lang="ru-RU" altLang="ru-RU" smtClean="0"/>
              <a:pPr/>
              <a:t>‹#›</a:t>
            </a:fld>
            <a:endParaRPr lang="ru-RU" altLang="ru-RU"/>
          </a:p>
        </p:txBody>
      </p:sp>
    </p:spTree>
    <p:extLst>
      <p:ext uri="{BB962C8B-B14F-4D97-AF65-F5344CB8AC3E}">
        <p14:creationId xmlns:p14="http://schemas.microsoft.com/office/powerpoint/2010/main" xmlns="" val="1144268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8864A47E-FDE8-4182-9907-F6AE94DAEE33}" type="datetime1">
              <a:rPr lang="ru-RU" smtClean="0"/>
              <a:pPr>
                <a:defRPr/>
              </a:pPr>
              <a:t>11.04.2022</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fld id="{A9717E88-342D-48B6-90AE-E0EF758327F7}" type="slidenum">
              <a:rPr lang="ru-RU" altLang="ru-RU" smtClean="0"/>
              <a:pPr/>
              <a:t>‹#›</a:t>
            </a:fld>
            <a:endParaRPr lang="ru-RU" altLang="ru-RU"/>
          </a:p>
        </p:txBody>
      </p:sp>
    </p:spTree>
    <p:extLst>
      <p:ext uri="{BB962C8B-B14F-4D97-AF65-F5344CB8AC3E}">
        <p14:creationId xmlns:p14="http://schemas.microsoft.com/office/powerpoint/2010/main" xmlns="" val="310507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BB99CA7-09C9-42FC-B47D-59A098D00A7C}" type="datetime1">
              <a:rPr lang="ru-RU" smtClean="0"/>
              <a:pPr>
                <a:defRPr/>
              </a:pPr>
              <a:t>11.04.2022</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fld id="{E17E8AA2-F057-42CF-A878-970264ED77F8}" type="slidenum">
              <a:rPr lang="ru-RU" altLang="ru-RU" smtClean="0"/>
              <a:pPr/>
              <a:t>‹#›</a:t>
            </a:fld>
            <a:endParaRPr lang="ru-RU" altLang="ru-RU"/>
          </a:p>
        </p:txBody>
      </p:sp>
    </p:spTree>
    <p:extLst>
      <p:ext uri="{BB962C8B-B14F-4D97-AF65-F5344CB8AC3E}">
        <p14:creationId xmlns:p14="http://schemas.microsoft.com/office/powerpoint/2010/main" xmlns="" val="3606919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B9360874-AF1A-41E6-9AD2-BDBEFD4EBA3B}" type="datetime1">
              <a:rPr lang="ru-RU" smtClean="0"/>
              <a:pPr>
                <a:defRPr/>
              </a:pPr>
              <a:t>11.04.2022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BCAD69C3-42C2-4378-9F5B-19ED83BDD1AF}" type="slidenum">
              <a:rPr lang="ru-RU" altLang="ru-RU" smtClean="0"/>
              <a:pPr/>
              <a:t>‹#›</a:t>
            </a:fld>
            <a:endParaRPr lang="ru-RU" altLang="ru-RU"/>
          </a:p>
        </p:txBody>
      </p:sp>
    </p:spTree>
    <p:extLst>
      <p:ext uri="{BB962C8B-B14F-4D97-AF65-F5344CB8AC3E}">
        <p14:creationId xmlns:p14="http://schemas.microsoft.com/office/powerpoint/2010/main" xmlns="" val="127331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220D2FE5-BB8A-4552-BE93-D6F8317995EB}" type="datetime1">
              <a:rPr lang="ru-RU" smtClean="0"/>
              <a:pPr>
                <a:defRPr/>
              </a:pPr>
              <a:t>11.04.2022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2EB02F53-2EA7-4C42-93ED-D7E199073D4C}" type="slidenum">
              <a:rPr lang="ru-RU" altLang="ru-RU" smtClean="0"/>
              <a:pPr/>
              <a:t>‹#›</a:t>
            </a:fld>
            <a:endParaRPr lang="ru-RU" altLang="ru-RU"/>
          </a:p>
        </p:txBody>
      </p:sp>
    </p:spTree>
    <p:extLst>
      <p:ext uri="{BB962C8B-B14F-4D97-AF65-F5344CB8AC3E}">
        <p14:creationId xmlns:p14="http://schemas.microsoft.com/office/powerpoint/2010/main" xmlns="" val="218260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928877A-A765-42DA-A8A9-82E341A92360}"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C25B3A61-DDA9-45E2-82BD-05B8130729B5}" type="slidenum">
              <a:rPr lang="ru-RU" altLang="ru-RU" smtClean="0"/>
              <a:pPr/>
              <a:t>‹#›</a:t>
            </a:fld>
            <a:endParaRPr lang="ru-RU" altLang="ru-RU"/>
          </a:p>
        </p:txBody>
      </p:sp>
    </p:spTree>
    <p:extLst>
      <p:ext uri="{BB962C8B-B14F-4D97-AF65-F5344CB8AC3E}">
        <p14:creationId xmlns:p14="http://schemas.microsoft.com/office/powerpoint/2010/main" xmlns="" val="4004491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6F431D65-8B6B-42C0-AEE9-6A865BBD49CA}"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C25B3A61-DDA9-45E2-82BD-05B8130729B5}" type="slidenum">
              <a:rPr lang="ru-RU" altLang="ru-RU" smtClean="0"/>
              <a:pPr/>
              <a:t>‹#›</a:t>
            </a:fld>
            <a:endParaRPr lang="ru-RU" alt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137319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A9E4A091-0058-4F04-B686-EB248ECE4F56}"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C25B3A61-DDA9-45E2-82BD-05B8130729B5}" type="slidenum">
              <a:rPr lang="ru-RU" altLang="ru-RU" smtClean="0"/>
              <a:pPr/>
              <a:t>‹#›</a:t>
            </a:fld>
            <a:endParaRPr lang="ru-RU" altLang="ru-RU"/>
          </a:p>
        </p:txBody>
      </p:sp>
    </p:spTree>
    <p:extLst>
      <p:ext uri="{BB962C8B-B14F-4D97-AF65-F5344CB8AC3E}">
        <p14:creationId xmlns:p14="http://schemas.microsoft.com/office/powerpoint/2010/main" xmlns="" val="713182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5BD57ED7-F089-4BB6-AC48-588BB784D760}"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C25B3A61-DDA9-45E2-82BD-05B8130729B5}" type="slidenum">
              <a:rPr lang="ru-RU" altLang="ru-RU" smtClean="0"/>
              <a:pPr/>
              <a:t>‹#›</a:t>
            </a:fld>
            <a:endParaRPr lang="ru-RU" alt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237108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7729DB8C-9D4D-4237-A5E2-18FE1F42B637}"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C25B3A61-DDA9-45E2-82BD-05B8130729B5}" type="slidenum">
              <a:rPr lang="ru-RU" altLang="ru-RU" smtClean="0"/>
              <a:pPr/>
              <a:t>‹#›</a:t>
            </a:fld>
            <a:endParaRPr lang="ru-RU" altLang="ru-RU"/>
          </a:p>
        </p:txBody>
      </p:sp>
    </p:spTree>
    <p:extLst>
      <p:ext uri="{BB962C8B-B14F-4D97-AF65-F5344CB8AC3E}">
        <p14:creationId xmlns:p14="http://schemas.microsoft.com/office/powerpoint/2010/main" xmlns="" val="2511384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0C76DCA3-4D94-4E86-A2ED-85E0FDD8737B}"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E99ED0F6-1159-40EC-BEC5-5CD85A807274}" type="slidenum">
              <a:rPr lang="ru-RU" altLang="ru-RU" smtClean="0"/>
              <a:pPr/>
              <a:t>‹#›</a:t>
            </a:fld>
            <a:endParaRPr lang="ru-RU" altLang="ru-RU"/>
          </a:p>
        </p:txBody>
      </p:sp>
    </p:spTree>
    <p:extLst>
      <p:ext uri="{BB962C8B-B14F-4D97-AF65-F5344CB8AC3E}">
        <p14:creationId xmlns:p14="http://schemas.microsoft.com/office/powerpoint/2010/main" xmlns="" val="4117133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9E36C3A6-550F-45AF-8041-A7CD0C63D83C}" type="datetime1">
              <a:rPr lang="ru-RU" smtClean="0"/>
              <a:pPr>
                <a:defRPr/>
              </a:pPr>
              <a:t>11.04.2022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3E101DF0-3B37-4BD8-A008-451529F7093D}" type="slidenum">
              <a:rPr lang="ru-RU" altLang="ru-RU" smtClean="0"/>
              <a:pPr/>
              <a:t>‹#›</a:t>
            </a:fld>
            <a:endParaRPr lang="ru-RU" altLang="ru-RU"/>
          </a:p>
        </p:txBody>
      </p:sp>
    </p:spTree>
    <p:extLst>
      <p:ext uri="{BB962C8B-B14F-4D97-AF65-F5344CB8AC3E}">
        <p14:creationId xmlns:p14="http://schemas.microsoft.com/office/powerpoint/2010/main" xmlns="" val="3268940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1FCD72F-7D19-43D9-9C59-03D73A943DD7}" type="datetime1">
              <a:rPr lang="ru-RU" smtClean="0"/>
              <a:pPr>
                <a:defRPr/>
              </a:pPr>
              <a:t>11.04.2022</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25B3A61-DDA9-45E2-82BD-05B8130729B5}" type="slidenum">
              <a:rPr lang="ru-RU" altLang="ru-RU" smtClean="0"/>
              <a:pPr/>
              <a:t>‹#›</a:t>
            </a:fld>
            <a:endParaRPr lang="ru-RU" altLang="ru-RU"/>
          </a:p>
        </p:txBody>
      </p:sp>
    </p:spTree>
    <p:extLst>
      <p:ext uri="{BB962C8B-B14F-4D97-AF65-F5344CB8AC3E}">
        <p14:creationId xmlns:p14="http://schemas.microsoft.com/office/powerpoint/2010/main" xmlns="" val="402618568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nko31.ru/" TargetMode="External"/><Relationship Id="rId4" Type="http://schemas.openxmlformats.org/officeDocument/2006/relationships/hyperlink" Target="http://csi-vera.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28596" y="1571612"/>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2910" y="500042"/>
            <a:ext cx="2721500" cy="952175"/>
          </a:xfrm>
          <a:prstGeom prst="rect">
            <a:avLst/>
          </a:prstGeom>
        </p:spPr>
      </p:pic>
      <p:sp>
        <p:nvSpPr>
          <p:cNvPr id="8" name="Заголовок 3"/>
          <p:cNvSpPr txBox="1">
            <a:spLocks/>
          </p:cNvSpPr>
          <p:nvPr/>
        </p:nvSpPr>
        <p:spPr>
          <a:xfrm>
            <a:off x="0" y="1643050"/>
            <a:ext cx="9144000" cy="4286250"/>
          </a:xfrm>
          <a:prstGeom prst="rect">
            <a:avLst/>
          </a:prstGeom>
          <a:ln>
            <a:miter lim="800000"/>
            <a:headEnd/>
            <a:tailEnd/>
          </a:ln>
        </p:spPr>
        <p:txBody>
          <a:bodyPr vert="horz" lIns="91440" tIns="45720" rIns="91440" bIns="45720" rtlCol="0" anchor="t">
            <a:noAutofit/>
          </a:bodyPr>
          <a:lstStyle/>
          <a:p>
            <a:pPr algn="ctr" defTabSz="457200" fontAlgn="auto">
              <a:spcAft>
                <a:spcPts val="0"/>
              </a:spcAft>
              <a:defRPr/>
            </a:pP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Ресурсный центр НКО</a:t>
            </a:r>
            <a:b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b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
            </a:r>
            <a:b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br>
            <a:r>
              <a:rPr lang="ru-RU" sz="3400" b="1" dirty="0" smtClean="0"/>
              <a:t>«Второй конкурс субсидий 2022 года</a:t>
            </a:r>
            <a:r>
              <a:rPr lang="ru-RU" sz="3400" dirty="0" smtClean="0"/>
              <a:t>»</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lvl="0" algn="ctr" defTabSz="457200" fontAlgn="auto">
              <a:spcAft>
                <a:spcPts val="0"/>
              </a:spcAft>
            </a:pPr>
            <a:r>
              <a:rPr lang="ru-RU" sz="2400" b="1" dirty="0" smtClean="0">
                <a:solidFill>
                  <a:schemeClr val="accent2">
                    <a:lumMod val="50000"/>
                  </a:schemeClr>
                </a:solidFill>
              </a:rPr>
              <a:t>12 апреля 2022 года</a:t>
            </a:r>
            <a:br>
              <a:rPr lang="ru-RU" sz="2400" b="1" dirty="0" smtClean="0">
                <a:solidFill>
                  <a:schemeClr val="accent2">
                    <a:lumMod val="50000"/>
                  </a:schemeClr>
                </a:solidFill>
              </a:rPr>
            </a:br>
            <a:r>
              <a:rPr lang="ru-RU" sz="2400" b="1" dirty="0" smtClean="0">
                <a:solidFill>
                  <a:schemeClr val="accent2">
                    <a:lumMod val="50000"/>
                  </a:schemeClr>
                </a:solidFill>
              </a:rPr>
              <a:t>г. Белгород </a:t>
            </a:r>
            <a:r>
              <a:rPr kumimoji="0" lang="ru-RU" sz="4400" b="1" i="0" u="none" strike="noStrike" kern="1200" cap="none" spc="0" normalizeH="0" baseline="0" noProof="0" dirty="0" smtClean="0">
                <a:ln>
                  <a:noFill/>
                </a:ln>
                <a:solidFill>
                  <a:schemeClr val="accent2"/>
                </a:solidFill>
                <a:effectLst/>
                <a:uLnTx/>
                <a:uFillTx/>
                <a:latin typeface="+mj-lt"/>
                <a:ea typeface="+mj-ea"/>
                <a:cs typeface="+mj-cs"/>
              </a:rPr>
              <a:t/>
            </a:r>
            <a:br>
              <a:rPr kumimoji="0" lang="ru-RU" sz="4400" b="1" i="0" u="none" strike="noStrike" kern="1200" cap="none" spc="0" normalizeH="0" baseline="0" noProof="0" dirty="0" smtClean="0">
                <a:ln>
                  <a:noFill/>
                </a:ln>
                <a:solidFill>
                  <a:schemeClr val="accent2"/>
                </a:solidFill>
                <a:effectLst/>
                <a:uLnTx/>
                <a:uFillTx/>
                <a:latin typeface="+mj-lt"/>
                <a:ea typeface="+mj-ea"/>
                <a:cs typeface="+mj-cs"/>
              </a:rPr>
            </a:br>
            <a:endParaRPr kumimoji="0" lang="ru-RU" sz="4400" b="0" i="0" u="none" strike="noStrike" kern="1200" cap="none" spc="0" normalizeH="0" baseline="0" noProof="0" dirty="0">
              <a:ln>
                <a:noFill/>
              </a:ln>
              <a:solidFill>
                <a:srgbClr val="0070C0"/>
              </a:solidFill>
              <a:effectLst/>
              <a:uLnTx/>
              <a:uFillTx/>
              <a:latin typeface="+mj-lt"/>
              <a:ea typeface="+mj-ea"/>
              <a:cs typeface="+mj-cs"/>
            </a:endParaRPr>
          </a:p>
        </p:txBody>
      </p:sp>
      <p:pic>
        <p:nvPicPr>
          <p:cNvPr id="5" name="Picture 2" descr="E:\Я.Диск\!17_FPG\Бренд\page\pgrants_logo.png"/>
          <p:cNvPicPr>
            <a:picLocks noChangeAspect="1" noChangeArrowheads="1"/>
          </p:cNvPicPr>
          <p:nvPr/>
        </p:nvPicPr>
        <p:blipFill>
          <a:blip r:embed="rId4" cstate="print"/>
          <a:srcRect/>
          <a:stretch>
            <a:fillRect/>
          </a:stretch>
        </p:blipFill>
        <p:spPr bwMode="auto">
          <a:xfrm>
            <a:off x="5500694" y="285728"/>
            <a:ext cx="3384376" cy="1188763"/>
          </a:xfrm>
          <a:prstGeom prst="rect">
            <a:avLst/>
          </a:prstGeom>
          <a:noFill/>
        </p:spPr>
      </p:pic>
      <p:pic>
        <p:nvPicPr>
          <p:cNvPr id="1026" name="Picture 2" descr="D:\Documents\Вера\Проекты\Проекты 2022\Ресурсный центр НКО\Семинары\2 конкурс субсидий 2022г._12.04.2022\gerb_Belgorodskoy_oblasti.png"/>
          <p:cNvPicPr>
            <a:picLocks noChangeAspect="1" noChangeArrowheads="1"/>
          </p:cNvPicPr>
          <p:nvPr/>
        </p:nvPicPr>
        <p:blipFill>
          <a:blip r:embed="rId5" cstate="print"/>
          <a:srcRect/>
          <a:stretch>
            <a:fillRect/>
          </a:stretch>
        </p:blipFill>
        <p:spPr bwMode="auto">
          <a:xfrm>
            <a:off x="3857620" y="0"/>
            <a:ext cx="1286484" cy="153091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8" name="Заголовок 3"/>
          <p:cNvSpPr txBox="1">
            <a:spLocks/>
          </p:cNvSpPr>
          <p:nvPr/>
        </p:nvSpPr>
        <p:spPr>
          <a:xfrm>
            <a:off x="357158" y="1643050"/>
            <a:ext cx="7816850" cy="4286250"/>
          </a:xfrm>
          <a:prstGeom prst="rect">
            <a:avLst/>
          </a:prstGeom>
          <a:ln>
            <a:miter lim="800000"/>
            <a:headEnd/>
            <a:tailEnd/>
          </a:ln>
        </p:spPr>
        <p:txBody>
          <a:bodyPr vert="horz" lIns="91440" tIns="45720" rIns="91440" bIns="45720" rtlCol="0" anchor="t">
            <a:noAutofit/>
          </a:bodyPr>
          <a:lstStyle/>
          <a:p>
            <a:pPr lvl="0" algn="ctr" defTabSz="457200" fontAlgn="auto">
              <a:spcAft>
                <a:spcPts val="0"/>
              </a:spcAft>
              <a:defRPr/>
            </a:pPr>
            <a:r>
              <a:rPr kumimoji="0" lang="ru-RU" sz="4400" b="1" i="0" u="none" strike="noStrike" kern="1200" cap="none" spc="0" normalizeH="0" baseline="0" noProof="0" dirty="0" smtClean="0">
                <a:ln>
                  <a:noFill/>
                </a:ln>
                <a:solidFill>
                  <a:schemeClr val="accent2"/>
                </a:solidFill>
                <a:effectLst/>
                <a:uLnTx/>
                <a:uFillTx/>
                <a:latin typeface="+mj-lt"/>
                <a:ea typeface="+mj-ea"/>
                <a:cs typeface="+mj-cs"/>
              </a:rPr>
              <a:t>Организатор конкурса:</a:t>
            </a:r>
          </a:p>
          <a:p>
            <a:r>
              <a:rPr lang="ru-RU" sz="4400" dirty="0" smtClean="0"/>
              <a:t> </a:t>
            </a:r>
          </a:p>
          <a:p>
            <a:pPr algn="ctr"/>
            <a:r>
              <a:rPr lang="ru-RU" sz="4400" dirty="0" smtClean="0"/>
              <a:t>Министерство общественных коммуникаций </a:t>
            </a:r>
            <a:br>
              <a:rPr lang="ru-RU" sz="4400" dirty="0" smtClean="0"/>
            </a:br>
            <a:r>
              <a:rPr lang="ru-RU" sz="4400" dirty="0" smtClean="0"/>
              <a:t>Белгородской области </a:t>
            </a:r>
            <a:r>
              <a:rPr kumimoji="0" lang="ru-RU" sz="4400" b="1" i="0" u="none" strike="noStrike" kern="1200" cap="none" spc="0" normalizeH="0" baseline="0" noProof="0" dirty="0" smtClean="0">
                <a:ln>
                  <a:noFill/>
                </a:ln>
                <a:solidFill>
                  <a:schemeClr val="accent2"/>
                </a:solidFill>
                <a:effectLst/>
                <a:uLnTx/>
                <a:uFillTx/>
                <a:latin typeface="+mj-lt"/>
                <a:ea typeface="+mj-ea"/>
                <a:cs typeface="+mj-cs"/>
              </a:rPr>
              <a:t/>
            </a:r>
            <a:br>
              <a:rPr kumimoji="0" lang="ru-RU" sz="4400" b="1" i="0" u="none" strike="noStrike" kern="1200" cap="none" spc="0" normalizeH="0" baseline="0" noProof="0" dirty="0" smtClean="0">
                <a:ln>
                  <a:noFill/>
                </a:ln>
                <a:solidFill>
                  <a:schemeClr val="accent2"/>
                </a:solidFill>
                <a:effectLst/>
                <a:uLnTx/>
                <a:uFillTx/>
                <a:latin typeface="+mj-lt"/>
                <a:ea typeface="+mj-ea"/>
                <a:cs typeface="+mj-cs"/>
              </a:rPr>
            </a:br>
            <a:endParaRPr kumimoji="0" lang="ru-RU" sz="4400" b="0"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71868" y="0"/>
            <a:ext cx="5357850" cy="1077218"/>
          </a:xfrm>
          <a:prstGeom prst="rect">
            <a:avLst/>
          </a:prstGeom>
          <a:noFill/>
        </p:spPr>
        <p:txBody>
          <a:bodyPr wrap="square" rtlCol="0">
            <a:spAutoFit/>
          </a:bodyPr>
          <a:lstStyle/>
          <a:p>
            <a:pPr algn="ctr"/>
            <a:r>
              <a:rPr lang="ru-RU" sz="3200" b="1" u="sng" dirty="0" smtClean="0">
                <a:solidFill>
                  <a:srgbClr val="FF0000"/>
                </a:solidFill>
              </a:rPr>
              <a:t>Порядок предоставления субсидий</a:t>
            </a:r>
            <a:endParaRPr lang="ru-RU" sz="3200" dirty="0"/>
          </a:p>
        </p:txBody>
      </p:sp>
      <p:sp>
        <p:nvSpPr>
          <p:cNvPr id="6145" name="Rectangle 1"/>
          <p:cNvSpPr>
            <a:spLocks noChangeArrowheads="1"/>
          </p:cNvSpPr>
          <p:nvPr/>
        </p:nvSpPr>
        <p:spPr bwMode="auto">
          <a:xfrm>
            <a:off x="0" y="2786058"/>
            <a:ext cx="842968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0" fontAlgn="base" latinLnBrk="0" hangingPunct="0">
              <a:lnSpc>
                <a:spcPct val="100000"/>
              </a:lnSpc>
              <a:spcBef>
                <a:spcPct val="0"/>
              </a:spcBef>
              <a:spcAft>
                <a:spcPct val="0"/>
              </a:spcAft>
              <a:buClrTx/>
              <a:buSzTx/>
              <a:buFontTx/>
              <a:buNone/>
              <a:tabLst/>
            </a:pPr>
            <a:r>
              <a:rPr kumimoji="0" lang="ru-RU" altLang="zh-CN" sz="3600" b="1" i="0" u="none" strike="noStrike" cap="none" normalizeH="0" baseline="0" dirty="0" smtClean="0">
                <a:ln>
                  <a:noFill/>
                </a:ln>
                <a:solidFill>
                  <a:schemeClr val="accent2">
                    <a:lumMod val="50000"/>
                  </a:schemeClr>
                </a:solidFill>
                <a:effectLst/>
                <a:latin typeface="Arial" pitchFamily="34" charset="0"/>
                <a:ea typeface="Times New Roman" pitchFamily="18" charset="0"/>
                <a:cs typeface="Arial" pitchFamily="34" charset="0"/>
              </a:rPr>
              <a:t>Утвержден </a:t>
            </a:r>
          </a:p>
          <a:p>
            <a:pPr marL="0" marR="0" lvl="0" indent="449263" algn="ctr" defTabSz="914400" rtl="0" eaLnBrk="0" fontAlgn="base" latinLnBrk="0" hangingPunct="0">
              <a:lnSpc>
                <a:spcPct val="100000"/>
              </a:lnSpc>
              <a:spcBef>
                <a:spcPct val="0"/>
              </a:spcBef>
              <a:spcAft>
                <a:spcPct val="0"/>
              </a:spcAft>
              <a:buClrTx/>
              <a:buSzTx/>
              <a:buFontTx/>
              <a:buNone/>
              <a:tabLst/>
            </a:pPr>
            <a:r>
              <a:rPr kumimoji="0" lang="ru-RU" altLang="zh-CN" sz="3600" b="1" i="0" u="none" strike="noStrike" cap="none" normalizeH="0" baseline="0" dirty="0" smtClean="0">
                <a:ln>
                  <a:noFill/>
                </a:ln>
                <a:solidFill>
                  <a:schemeClr val="accent2">
                    <a:lumMod val="50000"/>
                  </a:schemeClr>
                </a:solidFill>
                <a:effectLst/>
                <a:latin typeface="Arial" pitchFamily="34" charset="0"/>
                <a:ea typeface="Times New Roman" pitchFamily="18" charset="0"/>
                <a:cs typeface="Arial" pitchFamily="34" charset="0"/>
              </a:rPr>
              <a:t>постановлением Правительства Белгородской области </a:t>
            </a:r>
          </a:p>
          <a:p>
            <a:pPr marL="0" marR="0" lvl="0" indent="449263" algn="ctr" defTabSz="914400" rtl="0" eaLnBrk="0" fontAlgn="base" latinLnBrk="0" hangingPunct="0">
              <a:lnSpc>
                <a:spcPct val="100000"/>
              </a:lnSpc>
              <a:spcBef>
                <a:spcPct val="0"/>
              </a:spcBef>
              <a:spcAft>
                <a:spcPct val="0"/>
              </a:spcAft>
              <a:buClrTx/>
              <a:buSzTx/>
              <a:buFontTx/>
              <a:buNone/>
              <a:tabLst/>
            </a:pPr>
            <a:r>
              <a:rPr kumimoji="0" lang="ru-RU" altLang="zh-CN" sz="3600" b="1" i="0" u="none" strike="noStrike" cap="none" normalizeH="0" baseline="0" dirty="0" smtClean="0">
                <a:ln>
                  <a:noFill/>
                </a:ln>
                <a:solidFill>
                  <a:schemeClr val="accent2">
                    <a:lumMod val="50000"/>
                  </a:schemeClr>
                </a:solidFill>
                <a:effectLst/>
                <a:latin typeface="Arial" pitchFamily="34" charset="0"/>
                <a:ea typeface="Times New Roman" pitchFamily="18" charset="0"/>
                <a:cs typeface="Arial" pitchFamily="34" charset="0"/>
              </a:rPr>
              <a:t>от 09.02.2022 г. № 61-пп</a:t>
            </a:r>
            <a:endParaRPr kumimoji="0" lang="ru-RU" altLang="zh-CN" sz="3600" b="1" i="0" u="none" strike="noStrike" cap="none" normalizeH="0" baseline="0" dirty="0" smtClean="0">
              <a:ln>
                <a:noFill/>
              </a:ln>
              <a:solidFill>
                <a:schemeClr val="accent2">
                  <a:lumMod val="50000"/>
                </a:schemeClr>
              </a:solidFill>
              <a:effectLst/>
              <a:latin typeface="Arial" pitchFamily="34" charset="0"/>
              <a:cs typeface="Arial" pitchFamily="34" charset="0"/>
            </a:endParaRPr>
          </a:p>
        </p:txBody>
      </p:sp>
      <p:pic>
        <p:nvPicPr>
          <p:cNvPr id="6" name="Рисунок 5" descr="5b422a170fff815c4078c423.jpg"/>
          <p:cNvPicPr>
            <a:picLocks noChangeAspect="1"/>
          </p:cNvPicPr>
          <p:nvPr/>
        </p:nvPicPr>
        <p:blipFill>
          <a:blip r:embed="rId4" cstate="print"/>
          <a:stretch>
            <a:fillRect/>
          </a:stretch>
        </p:blipFill>
        <p:spPr>
          <a:xfrm>
            <a:off x="7143768" y="1357298"/>
            <a:ext cx="1643050" cy="16430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07286" y="63704"/>
            <a:ext cx="5357850" cy="1077218"/>
          </a:xfrm>
          <a:prstGeom prst="rect">
            <a:avLst/>
          </a:prstGeom>
          <a:noFill/>
        </p:spPr>
        <p:txBody>
          <a:bodyPr wrap="square" rtlCol="0">
            <a:spAutoFit/>
          </a:bodyPr>
          <a:lstStyle/>
          <a:p>
            <a:pPr algn="ctr"/>
            <a:r>
              <a:rPr lang="ru-RU" sz="3200" b="1" dirty="0" smtClean="0">
                <a:solidFill>
                  <a:schemeClr val="accent2">
                    <a:lumMod val="50000"/>
                  </a:schemeClr>
                </a:solidFill>
              </a:rPr>
              <a:t>Самые частые ошибки: технические</a:t>
            </a:r>
            <a:endParaRPr lang="ru-RU" sz="3200" b="1" dirty="0">
              <a:solidFill>
                <a:schemeClr val="accent2">
                  <a:lumMod val="50000"/>
                </a:schemeClr>
              </a:solidFill>
            </a:endParaRPr>
          </a:p>
        </p:txBody>
      </p:sp>
      <p:sp>
        <p:nvSpPr>
          <p:cNvPr id="2" name="Прямоугольник 1"/>
          <p:cNvSpPr/>
          <p:nvPr/>
        </p:nvSpPr>
        <p:spPr>
          <a:xfrm>
            <a:off x="0" y="1464846"/>
            <a:ext cx="8244408" cy="5324535"/>
          </a:xfrm>
          <a:prstGeom prst="rect">
            <a:avLst/>
          </a:prstGeom>
        </p:spPr>
        <p:txBody>
          <a:bodyPr wrap="square">
            <a:spAutoFit/>
          </a:bodyPr>
          <a:lstStyle/>
          <a:p>
            <a:r>
              <a:rPr lang="ru-RU" sz="2000" dirty="0"/>
              <a:t>Сумма субсидии </a:t>
            </a:r>
            <a:r>
              <a:rPr lang="ru-RU" sz="2000" b="1" dirty="0">
                <a:solidFill>
                  <a:srgbClr val="FF0000"/>
                </a:solidFill>
              </a:rPr>
              <a:t>не должна превышать размер</a:t>
            </a:r>
            <a:r>
              <a:rPr lang="ru-RU" sz="2000" dirty="0"/>
              <a:t>, указанный в Положении о конкурсе</a:t>
            </a:r>
            <a:r>
              <a:rPr lang="ru-RU" sz="2000" dirty="0" smtClean="0"/>
              <a:t>:</a:t>
            </a:r>
          </a:p>
          <a:p>
            <a:endParaRPr lang="ru-RU" sz="1000" dirty="0"/>
          </a:p>
          <a:p>
            <a:pPr marL="285750" indent="-285750">
              <a:buFontTx/>
              <a:buChar char="-"/>
            </a:pPr>
            <a:r>
              <a:rPr lang="ru-RU" sz="2000" dirty="0" smtClean="0"/>
              <a:t>только </a:t>
            </a:r>
            <a:r>
              <a:rPr lang="ru-RU" sz="2000" dirty="0"/>
              <a:t>что зарегистрированные НКО могут подавать на субсидию </a:t>
            </a:r>
            <a:r>
              <a:rPr lang="ru-RU" sz="2000" b="1" dirty="0">
                <a:solidFill>
                  <a:srgbClr val="FF0000"/>
                </a:solidFill>
              </a:rPr>
              <a:t>до 300 тыс. руб</a:t>
            </a:r>
            <a:r>
              <a:rPr lang="ru-RU" sz="2000" b="1" dirty="0" smtClean="0">
                <a:solidFill>
                  <a:srgbClr val="FF0000"/>
                </a:solidFill>
              </a:rPr>
              <a:t>.</a:t>
            </a:r>
          </a:p>
          <a:p>
            <a:pPr marL="285750" indent="-285750">
              <a:buFontTx/>
              <a:buChar char="-"/>
            </a:pPr>
            <a:endParaRPr lang="ru-RU" sz="1000" dirty="0"/>
          </a:p>
          <a:p>
            <a:pPr marL="285750" indent="-285750">
              <a:buFontTx/>
              <a:buChar char="-"/>
            </a:pPr>
            <a:r>
              <a:rPr lang="ru-RU" sz="2000" dirty="0" smtClean="0"/>
              <a:t> </a:t>
            </a:r>
            <a:r>
              <a:rPr lang="ru-RU" sz="2000" dirty="0"/>
              <a:t>НКО, которые работают 6 месяцев и более, </a:t>
            </a:r>
            <a:r>
              <a:rPr lang="ru-RU" sz="2000" b="1" dirty="0">
                <a:solidFill>
                  <a:srgbClr val="FF0000"/>
                </a:solidFill>
              </a:rPr>
              <a:t>до 500 тыс. руб</a:t>
            </a:r>
            <a:r>
              <a:rPr lang="ru-RU" sz="2000" b="1" dirty="0" smtClean="0">
                <a:solidFill>
                  <a:srgbClr val="FF0000"/>
                </a:solidFill>
              </a:rPr>
              <a:t>.</a:t>
            </a:r>
          </a:p>
          <a:p>
            <a:endParaRPr lang="ru-RU" sz="1000" dirty="0" smtClean="0"/>
          </a:p>
          <a:p>
            <a:pPr marL="285750" indent="-285750">
              <a:buFontTx/>
              <a:buChar char="-"/>
            </a:pPr>
            <a:r>
              <a:rPr lang="ru-RU" sz="2000" b="1" dirty="0" smtClean="0">
                <a:solidFill>
                  <a:srgbClr val="FF0000"/>
                </a:solidFill>
              </a:rPr>
              <a:t>более </a:t>
            </a:r>
            <a:r>
              <a:rPr lang="ru-RU" sz="2000" b="1" dirty="0">
                <a:solidFill>
                  <a:srgbClr val="FF0000"/>
                </a:solidFill>
              </a:rPr>
              <a:t>500 тыс. руб.</a:t>
            </a:r>
            <a:r>
              <a:rPr lang="ru-RU" sz="2000" dirty="0"/>
              <a:t> субсидии получают следующие НКО</a:t>
            </a:r>
            <a:r>
              <a:rPr lang="ru-RU" sz="2000" dirty="0" smtClean="0"/>
              <a:t>:</a:t>
            </a:r>
          </a:p>
          <a:p>
            <a:pPr marL="342900" indent="-342900">
              <a:buAutoNum type="arabicParenR"/>
            </a:pPr>
            <a:r>
              <a:rPr lang="ru-RU" sz="2000" dirty="0" smtClean="0"/>
              <a:t>если </a:t>
            </a:r>
            <a:r>
              <a:rPr lang="ru-RU" sz="2000" dirty="0"/>
              <a:t>есть местные отделения, которые НКО финансируют не менее 3 лет</a:t>
            </a:r>
            <a:r>
              <a:rPr lang="ru-RU" sz="2000" dirty="0" smtClean="0"/>
              <a:t>;</a:t>
            </a:r>
          </a:p>
          <a:p>
            <a:pPr marL="342900" indent="-342900">
              <a:buAutoNum type="arabicParenR"/>
            </a:pPr>
            <a:r>
              <a:rPr lang="ru-RU" sz="2000" dirty="0" smtClean="0"/>
              <a:t>организации</a:t>
            </a:r>
            <a:r>
              <a:rPr lang="ru-RU" sz="2000" dirty="0"/>
              <a:t>, содержащие патронажную службу, которая оказывает пациентам медицинскую помощь на дому, или дома сестринского ухода</a:t>
            </a:r>
            <a:r>
              <a:rPr lang="ru-RU" sz="2000" dirty="0" smtClean="0"/>
              <a:t>;</a:t>
            </a:r>
          </a:p>
          <a:p>
            <a:pPr marL="342900" indent="-342900">
              <a:buAutoNum type="arabicParenR"/>
            </a:pPr>
            <a:r>
              <a:rPr lang="ru-RU" sz="2000" dirty="0" smtClean="0"/>
              <a:t>ресурсные </a:t>
            </a:r>
            <a:r>
              <a:rPr lang="ru-RU" sz="2000" dirty="0"/>
              <a:t>центры поддержки НКО, отвечающие ряду критериев</a:t>
            </a:r>
            <a:r>
              <a:rPr lang="ru-RU" sz="2000" dirty="0" smtClean="0"/>
              <a:t>.</a:t>
            </a:r>
          </a:p>
          <a:p>
            <a:pPr marL="342900" indent="-342900">
              <a:buAutoNum type="arabicParenR"/>
            </a:pPr>
            <a:endParaRPr lang="ru-RU" sz="2000" dirty="0"/>
          </a:p>
          <a:p>
            <a:pPr algn="ctr"/>
            <a:r>
              <a:rPr lang="ru-RU" sz="2000" b="1" u="sng" dirty="0" smtClean="0">
                <a:solidFill>
                  <a:srgbClr val="FF0000"/>
                </a:solidFill>
              </a:rPr>
              <a:t>Если </a:t>
            </a:r>
            <a:r>
              <a:rPr lang="ru-RU" sz="2000" b="1" u="sng" dirty="0">
                <a:solidFill>
                  <a:srgbClr val="FF0000"/>
                </a:solidFill>
              </a:rPr>
              <a:t>сумма заявки НКО превышает допустимые финансовые лимиты, заявка направляется на доработку.</a:t>
            </a:r>
          </a:p>
        </p:txBody>
      </p:sp>
    </p:spTree>
    <p:extLst>
      <p:ext uri="{BB962C8B-B14F-4D97-AF65-F5344CB8AC3E}">
        <p14:creationId xmlns:p14="http://schemas.microsoft.com/office/powerpoint/2010/main" xmlns="" val="3505919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07286" y="63704"/>
            <a:ext cx="5357850" cy="1077218"/>
          </a:xfrm>
          <a:prstGeom prst="rect">
            <a:avLst/>
          </a:prstGeom>
          <a:noFill/>
        </p:spPr>
        <p:txBody>
          <a:bodyPr wrap="square" rtlCol="0">
            <a:spAutoFit/>
          </a:bodyPr>
          <a:lstStyle/>
          <a:p>
            <a:pPr algn="ctr"/>
            <a:r>
              <a:rPr lang="ru-RU" sz="3200" b="1" dirty="0" smtClean="0">
                <a:solidFill>
                  <a:schemeClr val="accent2">
                    <a:lumMod val="50000"/>
                  </a:schemeClr>
                </a:solidFill>
              </a:rPr>
              <a:t>Самые частые ошибки: технические</a:t>
            </a:r>
            <a:endParaRPr lang="ru-RU" sz="3200" b="1" dirty="0">
              <a:solidFill>
                <a:schemeClr val="accent2">
                  <a:lumMod val="50000"/>
                </a:schemeClr>
              </a:solidFill>
            </a:endParaRPr>
          </a:p>
        </p:txBody>
      </p:sp>
      <p:sp>
        <p:nvSpPr>
          <p:cNvPr id="3" name="Прямоугольник 2"/>
          <p:cNvSpPr/>
          <p:nvPr/>
        </p:nvSpPr>
        <p:spPr>
          <a:xfrm>
            <a:off x="446452" y="1720840"/>
            <a:ext cx="7293900" cy="4524315"/>
          </a:xfrm>
          <a:prstGeom prst="rect">
            <a:avLst/>
          </a:prstGeom>
        </p:spPr>
        <p:txBody>
          <a:bodyPr wrap="square">
            <a:spAutoFit/>
          </a:bodyPr>
          <a:lstStyle/>
          <a:p>
            <a:r>
              <a:rPr lang="ru-RU" sz="2400" dirty="0"/>
              <a:t>2. После подачи электронной заявки НКО необходимо внимательно </a:t>
            </a:r>
            <a:r>
              <a:rPr lang="ru-RU" sz="2400" b="1" dirty="0">
                <a:solidFill>
                  <a:srgbClr val="FF0000"/>
                </a:solidFill>
              </a:rPr>
              <a:t>следить за её статусом </a:t>
            </a:r>
            <a:r>
              <a:rPr lang="ru-RU" sz="2400" dirty="0"/>
              <a:t>в системе</a:t>
            </a:r>
            <a:r>
              <a:rPr lang="ru-RU" sz="2400" dirty="0" smtClean="0"/>
              <a:t>.</a:t>
            </a:r>
          </a:p>
          <a:p>
            <a:endParaRPr lang="ru-RU" sz="2400" dirty="0"/>
          </a:p>
          <a:p>
            <a:r>
              <a:rPr lang="ru-RU" sz="2400" dirty="0" smtClean="0"/>
              <a:t>Когда </a:t>
            </a:r>
            <a:r>
              <a:rPr lang="ru-RU" sz="2400" dirty="0"/>
              <a:t>НКО подала заявку в электронном виде, статус заявки отображается как ПОДАНА. </a:t>
            </a:r>
            <a:endParaRPr lang="ru-RU" sz="2400" dirty="0" smtClean="0"/>
          </a:p>
          <a:p>
            <a:endParaRPr lang="ru-RU" sz="2400" dirty="0"/>
          </a:p>
          <a:p>
            <a:r>
              <a:rPr lang="ru-RU" sz="2400" dirty="0" smtClean="0"/>
              <a:t>На </a:t>
            </a:r>
            <a:r>
              <a:rPr lang="ru-RU" sz="2400" dirty="0"/>
              <a:t>этом этапе нужно внимательно следить за изменением статуса, потому что организатор конкурса может вернуть её на доработку. Заявка считается принятой, когда получает статус </a:t>
            </a:r>
            <a:r>
              <a:rPr lang="ru-RU" sz="2400" b="1" u="sng" dirty="0">
                <a:solidFill>
                  <a:srgbClr val="FF0000"/>
                </a:solidFill>
              </a:rPr>
              <a:t>ЗАРЕГИСТРИРОВАНА.</a:t>
            </a:r>
          </a:p>
        </p:txBody>
      </p:sp>
    </p:spTree>
    <p:extLst>
      <p:ext uri="{BB962C8B-B14F-4D97-AF65-F5344CB8AC3E}">
        <p14:creationId xmlns:p14="http://schemas.microsoft.com/office/powerpoint/2010/main" xmlns="" val="4004799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07286" y="63704"/>
            <a:ext cx="5357850" cy="1077218"/>
          </a:xfrm>
          <a:prstGeom prst="rect">
            <a:avLst/>
          </a:prstGeom>
          <a:noFill/>
        </p:spPr>
        <p:txBody>
          <a:bodyPr wrap="square" rtlCol="0">
            <a:spAutoFit/>
          </a:bodyPr>
          <a:lstStyle/>
          <a:p>
            <a:pPr algn="ctr"/>
            <a:r>
              <a:rPr lang="ru-RU" sz="3200" b="1" dirty="0" smtClean="0">
                <a:solidFill>
                  <a:schemeClr val="accent2">
                    <a:lumMod val="50000"/>
                  </a:schemeClr>
                </a:solidFill>
              </a:rPr>
              <a:t>Самые частые ошибки: технические</a:t>
            </a:r>
            <a:endParaRPr lang="ru-RU" sz="3200" b="1" dirty="0">
              <a:solidFill>
                <a:schemeClr val="accent2">
                  <a:lumMod val="50000"/>
                </a:schemeClr>
              </a:solidFill>
            </a:endParaRPr>
          </a:p>
        </p:txBody>
      </p:sp>
      <p:sp>
        <p:nvSpPr>
          <p:cNvPr id="2" name="Прямоугольник 1"/>
          <p:cNvSpPr/>
          <p:nvPr/>
        </p:nvSpPr>
        <p:spPr>
          <a:xfrm>
            <a:off x="323528" y="1513815"/>
            <a:ext cx="8064896" cy="5262979"/>
          </a:xfrm>
          <a:prstGeom prst="rect">
            <a:avLst/>
          </a:prstGeom>
        </p:spPr>
        <p:txBody>
          <a:bodyPr wrap="square">
            <a:spAutoFit/>
          </a:bodyPr>
          <a:lstStyle/>
          <a:p>
            <a:r>
              <a:rPr lang="ru-RU" sz="2400" dirty="0"/>
              <a:t>3. </a:t>
            </a:r>
            <a:r>
              <a:rPr lang="ru-RU" sz="2400" b="1" u="sng" dirty="0">
                <a:solidFill>
                  <a:srgbClr val="FF0000"/>
                </a:solidFill>
              </a:rPr>
              <a:t>НКО необходимо внимательно относиться к документу, подтверждающему подачу заявку</a:t>
            </a:r>
            <a:r>
              <a:rPr lang="ru-RU" sz="2400" b="1" u="sng" dirty="0" smtClean="0">
                <a:solidFill>
                  <a:srgbClr val="FF0000"/>
                </a:solidFill>
              </a:rPr>
              <a:t>.</a:t>
            </a:r>
          </a:p>
          <a:p>
            <a:endParaRPr lang="ru-RU" sz="2400" dirty="0"/>
          </a:p>
          <a:p>
            <a:r>
              <a:rPr lang="ru-RU" sz="2400" dirty="0" smtClean="0"/>
              <a:t>Во-первых</a:t>
            </a:r>
            <a:r>
              <a:rPr lang="ru-RU" sz="2400" dirty="0"/>
              <a:t>, если вы скачиваете этот документ, сканируете и крепите с подписями, а потом что-то меняете в смете или в других разделах,  необходимо заново скачать, подписать и прикрепить этот документ. После прикрепления документа, подтверждающего заявку, </a:t>
            </a:r>
            <a:r>
              <a:rPr lang="ru-RU" sz="2400" b="1" dirty="0">
                <a:solidFill>
                  <a:srgbClr val="FF0000"/>
                </a:solidFill>
              </a:rPr>
              <a:t>вносить изменения в неё нельзя</a:t>
            </a:r>
            <a:r>
              <a:rPr lang="ru-RU" sz="2400" dirty="0" smtClean="0"/>
              <a:t>.</a:t>
            </a:r>
          </a:p>
          <a:p>
            <a:endParaRPr lang="ru-RU" sz="2400" dirty="0"/>
          </a:p>
          <a:p>
            <a:r>
              <a:rPr lang="ru-RU" sz="2400" dirty="0" smtClean="0"/>
              <a:t>Во-вторых</a:t>
            </a:r>
            <a:r>
              <a:rPr lang="ru-RU" sz="2400" dirty="0"/>
              <a:t>, когда сотрудник возвращает заявку на доработку. После внесения НКО всех изменений, подтверждающий документ нужно скачать и </a:t>
            </a:r>
            <a:r>
              <a:rPr lang="ru-RU" sz="2400" b="1" dirty="0">
                <a:solidFill>
                  <a:srgbClr val="FF0000"/>
                </a:solidFill>
              </a:rPr>
              <a:t>заново прикрепить.</a:t>
            </a:r>
          </a:p>
        </p:txBody>
      </p:sp>
    </p:spTree>
    <p:extLst>
      <p:ext uri="{BB962C8B-B14F-4D97-AF65-F5344CB8AC3E}">
        <p14:creationId xmlns:p14="http://schemas.microsoft.com/office/powerpoint/2010/main" xmlns="" val="10471287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07286" y="63704"/>
            <a:ext cx="5357850" cy="1077218"/>
          </a:xfrm>
          <a:prstGeom prst="rect">
            <a:avLst/>
          </a:prstGeom>
          <a:noFill/>
        </p:spPr>
        <p:txBody>
          <a:bodyPr wrap="square" rtlCol="0">
            <a:spAutoFit/>
          </a:bodyPr>
          <a:lstStyle/>
          <a:p>
            <a:pPr algn="ctr"/>
            <a:r>
              <a:rPr lang="ru-RU" sz="3200" b="1" dirty="0" smtClean="0">
                <a:solidFill>
                  <a:schemeClr val="accent2">
                    <a:lumMod val="50000"/>
                  </a:schemeClr>
                </a:solidFill>
              </a:rPr>
              <a:t>Самые частые ошибки: </a:t>
            </a:r>
          </a:p>
          <a:p>
            <a:pPr algn="ctr"/>
            <a:r>
              <a:rPr lang="ru-RU" sz="3200" b="1" dirty="0" smtClean="0">
                <a:solidFill>
                  <a:schemeClr val="accent2">
                    <a:lumMod val="50000"/>
                  </a:schemeClr>
                </a:solidFill>
              </a:rPr>
              <a:t>содержательные</a:t>
            </a:r>
            <a:endParaRPr lang="ru-RU" sz="3200" b="1" dirty="0">
              <a:solidFill>
                <a:schemeClr val="accent2">
                  <a:lumMod val="50000"/>
                </a:schemeClr>
              </a:solidFill>
            </a:endParaRPr>
          </a:p>
        </p:txBody>
      </p:sp>
      <p:sp>
        <p:nvSpPr>
          <p:cNvPr id="2" name="Прямоугольник 1"/>
          <p:cNvSpPr/>
          <p:nvPr/>
        </p:nvSpPr>
        <p:spPr>
          <a:xfrm>
            <a:off x="323528" y="1513815"/>
            <a:ext cx="8064896" cy="5201424"/>
          </a:xfrm>
          <a:prstGeom prst="rect">
            <a:avLst/>
          </a:prstGeom>
        </p:spPr>
        <p:txBody>
          <a:bodyPr wrap="square">
            <a:spAutoFit/>
          </a:bodyPr>
          <a:lstStyle/>
          <a:p>
            <a:pPr marL="457200" indent="-457200">
              <a:buAutoNum type="arabicPeriod"/>
            </a:pPr>
            <a:r>
              <a:rPr lang="ru-RU" sz="2400" dirty="0" smtClean="0"/>
              <a:t>Проект </a:t>
            </a:r>
            <a:r>
              <a:rPr lang="ru-RU" sz="2400" b="1" dirty="0">
                <a:solidFill>
                  <a:srgbClr val="FF0000"/>
                </a:solidFill>
              </a:rPr>
              <a:t>должен учитывать потребности</a:t>
            </a:r>
            <a:r>
              <a:rPr lang="ru-RU" sz="2400" dirty="0"/>
              <a:t> своей целевой аудитории</a:t>
            </a:r>
            <a:r>
              <a:rPr lang="ru-RU" sz="2400" dirty="0" smtClean="0"/>
              <a:t>.</a:t>
            </a:r>
          </a:p>
          <a:p>
            <a:pPr marL="457200" indent="-457200">
              <a:buAutoNum type="arabicPeriod"/>
            </a:pPr>
            <a:endParaRPr lang="ru-RU" sz="1000" dirty="0"/>
          </a:p>
          <a:p>
            <a:r>
              <a:rPr lang="ru-RU" sz="2400" dirty="0" smtClean="0"/>
              <a:t>Социально </a:t>
            </a:r>
            <a:r>
              <a:rPr lang="ru-RU" sz="2400" dirty="0"/>
              <a:t>значимый проект, подаваемый на конкурс, должен удовлетворять потребности людей, нуждающихся в помощи: инвалидов, детей с ОВЗ, сирот, ветеранов и др. </a:t>
            </a:r>
            <a:endParaRPr lang="ru-RU" sz="2400" dirty="0" smtClean="0"/>
          </a:p>
          <a:p>
            <a:endParaRPr lang="ru-RU" sz="1000" dirty="0"/>
          </a:p>
          <a:p>
            <a:r>
              <a:rPr lang="ru-RU" sz="2400" dirty="0" smtClean="0"/>
              <a:t>В </a:t>
            </a:r>
            <a:r>
              <a:rPr lang="ru-RU" sz="2400" dirty="0"/>
              <a:t>проект должны закладываться интересные мероприятия, направленные на поддержку этих групп населения. Расходы на закупку товаров закладываются для того, чтобы провести мероприятия для целевой группы. </a:t>
            </a:r>
            <a:endParaRPr lang="ru-RU" sz="2400" dirty="0" smtClean="0"/>
          </a:p>
          <a:p>
            <a:pPr algn="ctr"/>
            <a:r>
              <a:rPr lang="ru-RU" sz="2400" b="1" u="sng" dirty="0" smtClean="0">
                <a:solidFill>
                  <a:srgbClr val="FF0000"/>
                </a:solidFill>
              </a:rPr>
              <a:t>Сама </a:t>
            </a:r>
            <a:r>
              <a:rPr lang="ru-RU" sz="2400" b="1" u="sng" dirty="0">
                <a:solidFill>
                  <a:srgbClr val="FF0000"/>
                </a:solidFill>
              </a:rPr>
              <a:t>закупка не должна быть основной целью проекта. </a:t>
            </a:r>
          </a:p>
        </p:txBody>
      </p:sp>
    </p:spTree>
    <p:extLst>
      <p:ext uri="{BB962C8B-B14F-4D97-AF65-F5344CB8AC3E}">
        <p14:creationId xmlns:p14="http://schemas.microsoft.com/office/powerpoint/2010/main" xmlns="" val="3772330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07286" y="63704"/>
            <a:ext cx="5357850" cy="1077218"/>
          </a:xfrm>
          <a:prstGeom prst="rect">
            <a:avLst/>
          </a:prstGeom>
          <a:noFill/>
        </p:spPr>
        <p:txBody>
          <a:bodyPr wrap="square" rtlCol="0">
            <a:spAutoFit/>
          </a:bodyPr>
          <a:lstStyle/>
          <a:p>
            <a:pPr algn="ctr"/>
            <a:r>
              <a:rPr lang="ru-RU" sz="3200" b="1" dirty="0" smtClean="0">
                <a:solidFill>
                  <a:schemeClr val="accent2">
                    <a:lumMod val="50000"/>
                  </a:schemeClr>
                </a:solidFill>
              </a:rPr>
              <a:t>Самые частые ошибки: </a:t>
            </a:r>
          </a:p>
          <a:p>
            <a:pPr algn="ctr"/>
            <a:r>
              <a:rPr lang="ru-RU" sz="3200" b="1" dirty="0" smtClean="0">
                <a:solidFill>
                  <a:schemeClr val="accent2">
                    <a:lumMod val="50000"/>
                  </a:schemeClr>
                </a:solidFill>
              </a:rPr>
              <a:t>содержательные</a:t>
            </a:r>
            <a:endParaRPr lang="ru-RU" sz="3200" b="1" dirty="0">
              <a:solidFill>
                <a:schemeClr val="accent2">
                  <a:lumMod val="50000"/>
                </a:schemeClr>
              </a:solidFill>
            </a:endParaRPr>
          </a:p>
        </p:txBody>
      </p:sp>
      <p:sp>
        <p:nvSpPr>
          <p:cNvPr id="3" name="Прямоугольник 2"/>
          <p:cNvSpPr/>
          <p:nvPr/>
        </p:nvSpPr>
        <p:spPr>
          <a:xfrm>
            <a:off x="35496" y="1441807"/>
            <a:ext cx="8352928" cy="5355312"/>
          </a:xfrm>
          <a:prstGeom prst="rect">
            <a:avLst/>
          </a:prstGeom>
        </p:spPr>
        <p:txBody>
          <a:bodyPr wrap="square">
            <a:spAutoFit/>
          </a:bodyPr>
          <a:lstStyle/>
          <a:p>
            <a:r>
              <a:rPr lang="ru-RU" sz="2400" dirty="0"/>
              <a:t>2. Проект должен содержать </a:t>
            </a:r>
            <a:r>
              <a:rPr lang="ru-RU" sz="2400" b="1" dirty="0">
                <a:solidFill>
                  <a:srgbClr val="FF0000"/>
                </a:solidFill>
              </a:rPr>
              <a:t>достаточное количество мероприятий</a:t>
            </a:r>
            <a:r>
              <a:rPr lang="ru-RU" sz="2400" b="1" dirty="0" smtClean="0">
                <a:solidFill>
                  <a:srgbClr val="FF0000"/>
                </a:solidFill>
              </a:rPr>
              <a:t>.</a:t>
            </a:r>
          </a:p>
          <a:p>
            <a:endParaRPr lang="ru-RU" sz="1000" dirty="0"/>
          </a:p>
          <a:p>
            <a:r>
              <a:rPr lang="ru-RU" sz="2400" dirty="0" smtClean="0"/>
              <a:t>В </a:t>
            </a:r>
            <a:r>
              <a:rPr lang="ru-RU" sz="2400" dirty="0"/>
              <a:t>проекте должно быть необходимое для реализации цели проекта количество мероприятий. </a:t>
            </a:r>
            <a:endParaRPr lang="ru-RU" sz="2400" dirty="0" smtClean="0"/>
          </a:p>
          <a:p>
            <a:endParaRPr lang="ru-RU" sz="1000" i="1" u="sng" dirty="0"/>
          </a:p>
          <a:p>
            <a:r>
              <a:rPr lang="ru-RU" sz="2400" i="1" u="sng" dirty="0" smtClean="0"/>
              <a:t>Например</a:t>
            </a:r>
            <a:r>
              <a:rPr lang="ru-RU" sz="2400" i="1" u="sng" dirty="0"/>
              <a:t>,</a:t>
            </a:r>
            <a:r>
              <a:rPr lang="ru-RU" sz="2400" dirty="0"/>
              <a:t> проект направлен на обустройство родника. </a:t>
            </a:r>
            <a:endParaRPr lang="ru-RU" sz="2400" dirty="0" smtClean="0"/>
          </a:p>
          <a:p>
            <a:endParaRPr lang="ru-RU" sz="1000" dirty="0"/>
          </a:p>
          <a:p>
            <a:r>
              <a:rPr lang="ru-RU" sz="2400" i="1" u="sng" dirty="0" smtClean="0"/>
              <a:t>Типичная </a:t>
            </a:r>
            <a:r>
              <a:rPr lang="ru-RU" sz="2400" i="1" u="sng" dirty="0"/>
              <a:t>ошибка: </a:t>
            </a:r>
            <a:r>
              <a:rPr lang="ru-RU" sz="2400" dirty="0"/>
              <a:t>в проект заложено </a:t>
            </a:r>
            <a:r>
              <a:rPr lang="ru-RU" sz="2400" u="sng" dirty="0">
                <a:solidFill>
                  <a:srgbClr val="FF0000"/>
                </a:solidFill>
              </a:rPr>
              <a:t>только одно мероприятие </a:t>
            </a:r>
            <a:r>
              <a:rPr lang="ru-RU" sz="2400" dirty="0"/>
              <a:t>-  его открытие. В такой проект кроме закупки строительных материалов, необходимо добавить различные мероприятия, чтобы привлечь большую целевую аудиторию (жителей села). Например, добавить проведение культурных мероприятий, направленных на привитие духовных ценностей, осознание важности своей малой родины.</a:t>
            </a:r>
          </a:p>
        </p:txBody>
      </p:sp>
    </p:spTree>
    <p:extLst>
      <p:ext uri="{BB962C8B-B14F-4D97-AF65-F5344CB8AC3E}">
        <p14:creationId xmlns:p14="http://schemas.microsoft.com/office/powerpoint/2010/main" xmlns="" val="1853952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85720" y="1340768"/>
            <a:ext cx="7998206" cy="4824536"/>
          </a:xfrm>
          <a:ln>
            <a:miter lim="800000"/>
            <a:headEnd/>
            <a:tailEnd/>
          </a:ln>
        </p:spPr>
        <p:txBody>
          <a:bodyPr>
            <a:noAutofit/>
          </a:bodyPr>
          <a:lstStyle/>
          <a:p>
            <a:pPr algn="ctr"/>
            <a:r>
              <a:rPr lang="ru-RU" b="1" dirty="0" smtClean="0">
                <a:solidFill>
                  <a:schemeClr val="accent2">
                    <a:lumMod val="75000"/>
                  </a:schemeClr>
                </a:solidFill>
              </a:rPr>
              <a:t/>
            </a:r>
            <a:br>
              <a:rPr lang="ru-RU" b="1" dirty="0" smtClean="0">
                <a:solidFill>
                  <a:schemeClr val="accent2">
                    <a:lumMod val="75000"/>
                  </a:schemeClr>
                </a:solidFill>
              </a:rPr>
            </a:br>
            <a:r>
              <a:rPr lang="ru-RU" b="1" u="sng" dirty="0" smtClean="0">
                <a:solidFill>
                  <a:schemeClr val="accent2">
                    <a:lumMod val="50000"/>
                  </a:schemeClr>
                </a:solidFill>
              </a:rPr>
              <a:t>Подача заявок осуществляется</a:t>
            </a:r>
            <a:br>
              <a:rPr lang="ru-RU" b="1" u="sng" dirty="0" smtClean="0">
                <a:solidFill>
                  <a:schemeClr val="accent2">
                    <a:lumMod val="50000"/>
                  </a:schemeClr>
                </a:solidFill>
              </a:rPr>
            </a:br>
            <a:r>
              <a:rPr lang="ru-RU" b="1" u="sng" dirty="0" smtClean="0">
                <a:solidFill>
                  <a:schemeClr val="accent2">
                    <a:lumMod val="50000"/>
                  </a:schemeClr>
                </a:solidFill>
              </a:rPr>
              <a:t>на портале: </a:t>
            </a:r>
            <a:br>
              <a:rPr lang="ru-RU" b="1" u="sng" dirty="0" smtClean="0">
                <a:solidFill>
                  <a:schemeClr val="accent2">
                    <a:lumMod val="50000"/>
                  </a:schemeClr>
                </a:solidFill>
              </a:rPr>
            </a:br>
            <a:r>
              <a:rPr lang="ru-RU" b="1" dirty="0" smtClean="0">
                <a:solidFill>
                  <a:schemeClr val="accent2">
                    <a:lumMod val="75000"/>
                  </a:schemeClr>
                </a:solidFill>
              </a:rPr>
              <a:t/>
            </a:r>
            <a:br>
              <a:rPr lang="ru-RU" b="1" dirty="0" smtClean="0">
                <a:solidFill>
                  <a:schemeClr val="accent2">
                    <a:lumMod val="75000"/>
                  </a:schemeClr>
                </a:solidFill>
              </a:rPr>
            </a:br>
            <a:r>
              <a:rPr lang="ru-RU" sz="4000" dirty="0" err="1" smtClean="0"/>
              <a:t>белгород.гранты.рф</a:t>
            </a:r>
            <a:r>
              <a:rPr lang="ru-RU" sz="4000" dirty="0" smtClean="0"/>
              <a:t> </a:t>
            </a:r>
            <a:r>
              <a:rPr lang="ru-RU" sz="3800" b="1" dirty="0" smtClean="0">
                <a:solidFill>
                  <a:schemeClr val="accent2">
                    <a:lumMod val="75000"/>
                  </a:schemeClr>
                </a:solidFill>
              </a:rPr>
              <a:t/>
            </a:r>
            <a:br>
              <a:rPr lang="ru-RU" sz="3800" b="1" dirty="0" smtClean="0">
                <a:solidFill>
                  <a:schemeClr val="accent2">
                    <a:lumMod val="75000"/>
                  </a:schemeClr>
                </a:solidFill>
              </a:rPr>
            </a:br>
            <a:r>
              <a:rPr lang="ru-RU" sz="3800" b="1" dirty="0" smtClean="0">
                <a:solidFill>
                  <a:schemeClr val="accent2">
                    <a:lumMod val="75000"/>
                  </a:schemeClr>
                </a:solidFill>
              </a:rPr>
              <a:t/>
            </a:r>
            <a:br>
              <a:rPr lang="ru-RU" sz="3800" b="1" dirty="0" smtClean="0">
                <a:solidFill>
                  <a:schemeClr val="accent2">
                    <a:lumMod val="75000"/>
                  </a:schemeClr>
                </a:solidFill>
              </a:rPr>
            </a:br>
            <a:r>
              <a:rPr lang="ru-RU" sz="2800" b="1" dirty="0" smtClean="0">
                <a:solidFill>
                  <a:schemeClr val="accent2"/>
                </a:solidFill>
              </a:rPr>
              <a:t/>
            </a:r>
            <a:br>
              <a:rPr lang="ru-RU" sz="2800" b="1" dirty="0" smtClean="0">
                <a:solidFill>
                  <a:schemeClr val="accent2"/>
                </a:solidFill>
              </a:rPr>
            </a:br>
            <a:endParaRPr lang="ru-RU" sz="2800" dirty="0">
              <a:solidFill>
                <a:srgbClr val="0070C0"/>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1077218"/>
          </a:xfrm>
          <a:prstGeom prst="rect">
            <a:avLst/>
          </a:prstGeom>
          <a:noFill/>
        </p:spPr>
        <p:txBody>
          <a:bodyPr wrap="square" rtlCol="0">
            <a:spAutoFit/>
          </a:bodyPr>
          <a:lstStyle/>
          <a:p>
            <a:pPr algn="ctr"/>
            <a:r>
              <a:rPr lang="ru-RU" sz="3200" b="1" u="sng" dirty="0" smtClean="0">
                <a:solidFill>
                  <a:schemeClr val="accent2">
                    <a:lumMod val="50000"/>
                  </a:schemeClr>
                </a:solidFill>
              </a:rPr>
              <a:t>Заявки на региональную субсидию</a:t>
            </a:r>
            <a:endParaRPr lang="ru-RU" sz="3200" b="1" u="sng" dirty="0">
              <a:solidFill>
                <a:schemeClr val="accent2">
                  <a:lumMod val="50000"/>
                </a:schemeClr>
              </a:solidFill>
            </a:endParaRPr>
          </a:p>
        </p:txBody>
      </p:sp>
      <p:pic>
        <p:nvPicPr>
          <p:cNvPr id="6" name="Рисунок 5" descr="1.jpg"/>
          <p:cNvPicPr>
            <a:picLocks noChangeAspect="1"/>
          </p:cNvPicPr>
          <p:nvPr/>
        </p:nvPicPr>
        <p:blipFill>
          <a:blip r:embed="rId4" cstate="print"/>
          <a:stretch>
            <a:fillRect/>
          </a:stretch>
        </p:blipFill>
        <p:spPr>
          <a:xfrm>
            <a:off x="1785918" y="4286256"/>
            <a:ext cx="5060192" cy="2428892"/>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584775"/>
          </a:xfrm>
          <a:prstGeom prst="rect">
            <a:avLst/>
          </a:prstGeom>
          <a:noFill/>
        </p:spPr>
        <p:txBody>
          <a:bodyPr wrap="square" rtlCol="0">
            <a:spAutoFit/>
          </a:bodyPr>
          <a:lstStyle/>
          <a:p>
            <a:pPr algn="ctr"/>
            <a:r>
              <a:rPr lang="ru-RU" sz="3200" b="1" u="sng" dirty="0" smtClean="0">
                <a:solidFill>
                  <a:schemeClr val="accent2">
                    <a:lumMod val="50000"/>
                  </a:schemeClr>
                </a:solidFill>
              </a:rPr>
              <a:t>Регистрация на портале </a:t>
            </a:r>
            <a:endParaRPr lang="ru-RU" sz="3200" b="1" u="sng" dirty="0">
              <a:solidFill>
                <a:schemeClr val="accent2">
                  <a:lumMod val="50000"/>
                </a:schemeClr>
              </a:solidFill>
            </a:endParaRPr>
          </a:p>
        </p:txBody>
      </p:sp>
      <p:pic>
        <p:nvPicPr>
          <p:cNvPr id="6" name="Рисунок 5" descr="2.jpg"/>
          <p:cNvPicPr>
            <a:picLocks noChangeAspect="1"/>
          </p:cNvPicPr>
          <p:nvPr/>
        </p:nvPicPr>
        <p:blipFill>
          <a:blip r:embed="rId4" cstate="print"/>
          <a:stretch>
            <a:fillRect/>
          </a:stretch>
        </p:blipFill>
        <p:spPr>
          <a:xfrm>
            <a:off x="2143108" y="1571612"/>
            <a:ext cx="4562515" cy="4929222"/>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467544" y="1340768"/>
            <a:ext cx="7816382" cy="5160066"/>
          </a:xfrm>
          <a:ln>
            <a:miter lim="800000"/>
            <a:headEnd/>
            <a:tailEnd/>
          </a:ln>
        </p:spPr>
        <p:txBody>
          <a:bodyPr>
            <a:noAutofit/>
          </a:bodyPr>
          <a:lstStyle/>
          <a:p>
            <a:pPr algn="ctr"/>
            <a:r>
              <a:rPr lang="ru-RU" b="1" u="sng" dirty="0" smtClean="0">
                <a:solidFill>
                  <a:schemeClr val="accent2">
                    <a:lumMod val="50000"/>
                  </a:schemeClr>
                </a:solidFill>
              </a:rPr>
              <a:t>Срок подачи заявок: </a:t>
            </a:r>
            <a:r>
              <a:rPr lang="ru-RU" b="1" dirty="0" smtClean="0">
                <a:solidFill>
                  <a:schemeClr val="accent2">
                    <a:lumMod val="75000"/>
                  </a:schemeClr>
                </a:solidFill>
              </a:rPr>
              <a:t/>
            </a:r>
            <a:br>
              <a:rPr lang="ru-RU" b="1" dirty="0" smtClean="0">
                <a:solidFill>
                  <a:schemeClr val="accent2">
                    <a:lumMod val="75000"/>
                  </a:schemeClr>
                </a:solidFill>
              </a:rPr>
            </a:br>
            <a:r>
              <a:rPr lang="ru-RU" b="1" dirty="0" smtClean="0">
                <a:solidFill>
                  <a:schemeClr val="accent2">
                    <a:lumMod val="75000"/>
                  </a:schemeClr>
                </a:solidFill>
              </a:rPr>
              <a:t>с 28.03.2022</a:t>
            </a:r>
            <a:br>
              <a:rPr lang="ru-RU" b="1" dirty="0" smtClean="0">
                <a:solidFill>
                  <a:schemeClr val="accent2">
                    <a:lumMod val="75000"/>
                  </a:schemeClr>
                </a:solidFill>
              </a:rPr>
            </a:br>
            <a:r>
              <a:rPr lang="ru-RU" b="1" dirty="0" smtClean="0">
                <a:solidFill>
                  <a:schemeClr val="accent2">
                    <a:lumMod val="75000"/>
                  </a:schemeClr>
                </a:solidFill>
              </a:rPr>
              <a:t>по 27.04.2022 (до 23:59)</a:t>
            </a:r>
            <a:br>
              <a:rPr lang="ru-RU" b="1" dirty="0" smtClean="0">
                <a:solidFill>
                  <a:schemeClr val="accent2">
                    <a:lumMod val="75000"/>
                  </a:schemeClr>
                </a:solidFill>
              </a:rPr>
            </a:br>
            <a:r>
              <a:rPr lang="ru-RU" b="1" dirty="0" smtClean="0">
                <a:solidFill>
                  <a:schemeClr val="accent2">
                    <a:lumMod val="75000"/>
                  </a:schemeClr>
                </a:solidFill>
              </a:rPr>
              <a:t/>
            </a:r>
            <a:br>
              <a:rPr lang="ru-RU" b="1" dirty="0" smtClean="0">
                <a:solidFill>
                  <a:schemeClr val="accent2">
                    <a:lumMod val="75000"/>
                  </a:schemeClr>
                </a:solidFill>
              </a:rPr>
            </a:br>
            <a:r>
              <a:rPr lang="ru-RU" b="1" u="sng" dirty="0" smtClean="0">
                <a:solidFill>
                  <a:schemeClr val="accent2">
                    <a:lumMod val="50000"/>
                  </a:schemeClr>
                </a:solidFill>
              </a:rPr>
              <a:t>Рекомендуемый срок подачи заявки:</a:t>
            </a:r>
            <a:br>
              <a:rPr lang="ru-RU" b="1" u="sng" dirty="0" smtClean="0">
                <a:solidFill>
                  <a:schemeClr val="accent2">
                    <a:lumMod val="50000"/>
                  </a:schemeClr>
                </a:solidFill>
              </a:rPr>
            </a:br>
            <a:r>
              <a:rPr lang="ru-RU" b="1" dirty="0" smtClean="0">
                <a:solidFill>
                  <a:schemeClr val="accent2">
                    <a:lumMod val="75000"/>
                  </a:schemeClr>
                </a:solidFill>
              </a:rPr>
              <a:t/>
            </a:r>
            <a:br>
              <a:rPr lang="ru-RU" b="1" dirty="0" smtClean="0">
                <a:solidFill>
                  <a:schemeClr val="accent2">
                    <a:lumMod val="75000"/>
                  </a:schemeClr>
                </a:solidFill>
              </a:rPr>
            </a:br>
            <a:r>
              <a:rPr lang="ru-RU" b="1" dirty="0" smtClean="0">
                <a:solidFill>
                  <a:schemeClr val="accent2">
                    <a:lumMod val="75000"/>
                  </a:schemeClr>
                </a:solidFill>
              </a:rPr>
              <a:t> </a:t>
            </a:r>
            <a:r>
              <a:rPr lang="ru-RU" b="1" dirty="0" smtClean="0">
                <a:solidFill>
                  <a:srgbClr val="FF0000"/>
                </a:solidFill>
              </a:rPr>
              <a:t>не позднее 22.04.2022 г.</a:t>
            </a:r>
            <a:r>
              <a:rPr lang="ru-RU" b="1" dirty="0" smtClean="0">
                <a:solidFill>
                  <a:schemeClr val="accent2">
                    <a:lumMod val="75000"/>
                  </a:schemeClr>
                </a:solidFill>
              </a:rPr>
              <a:t/>
            </a:r>
            <a:br>
              <a:rPr lang="ru-RU" b="1" dirty="0" smtClean="0">
                <a:solidFill>
                  <a:schemeClr val="accent2">
                    <a:lumMod val="75000"/>
                  </a:schemeClr>
                </a:solidFill>
              </a:rPr>
            </a:br>
            <a:r>
              <a:rPr lang="ru-RU" sz="2800" b="1" dirty="0" smtClean="0">
                <a:solidFill>
                  <a:schemeClr val="accent2"/>
                </a:solidFill>
              </a:rPr>
              <a:t/>
            </a:r>
            <a:br>
              <a:rPr lang="ru-RU" sz="2800" b="1" dirty="0" smtClean="0">
                <a:solidFill>
                  <a:schemeClr val="accent2"/>
                </a:solidFill>
              </a:rPr>
            </a:br>
            <a:endParaRPr lang="ru-RU" sz="2800" dirty="0">
              <a:solidFill>
                <a:srgbClr val="0070C0"/>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pic>
        <p:nvPicPr>
          <p:cNvPr id="5" name="Picture 2" descr="E:\Я.Диск\!17_FPG\Бренд\page\pgrants_logo.png"/>
          <p:cNvPicPr>
            <a:picLocks noChangeAspect="1" noChangeArrowheads="1"/>
          </p:cNvPicPr>
          <p:nvPr/>
        </p:nvPicPr>
        <p:blipFill>
          <a:blip r:embed="rId4" cstate="print"/>
          <a:srcRect/>
          <a:stretch>
            <a:fillRect/>
          </a:stretch>
        </p:blipFill>
        <p:spPr bwMode="auto">
          <a:xfrm>
            <a:off x="3786182" y="0"/>
            <a:ext cx="3384376" cy="118876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467544" y="1340768"/>
            <a:ext cx="7816382" cy="5160066"/>
          </a:xfrm>
          <a:ln>
            <a:miter lim="800000"/>
            <a:headEnd/>
            <a:tailEnd/>
          </a:ln>
        </p:spPr>
        <p:txBody>
          <a:bodyPr>
            <a:noAutofit/>
          </a:bodyPr>
          <a:lstStyle/>
          <a:p>
            <a:pPr algn="ctr"/>
            <a:r>
              <a:rPr lang="ru-RU" b="1" u="sng" dirty="0" smtClean="0">
                <a:solidFill>
                  <a:schemeClr val="accent2">
                    <a:lumMod val="50000"/>
                  </a:schemeClr>
                </a:solidFill>
              </a:rPr>
              <a:t/>
            </a:r>
            <a:br>
              <a:rPr lang="ru-RU" b="1" u="sng" dirty="0" smtClean="0">
                <a:solidFill>
                  <a:schemeClr val="accent2">
                    <a:lumMod val="50000"/>
                  </a:schemeClr>
                </a:solidFill>
              </a:rPr>
            </a:br>
            <a:r>
              <a:rPr lang="ru-RU" b="1" u="sng" dirty="0" smtClean="0">
                <a:solidFill>
                  <a:schemeClr val="accent2">
                    <a:lumMod val="50000"/>
                  </a:schemeClr>
                </a:solidFill>
              </a:rPr>
              <a:t>Подведение итогов:</a:t>
            </a:r>
            <a:r>
              <a:rPr lang="ru-RU" b="1" dirty="0" smtClean="0">
                <a:solidFill>
                  <a:schemeClr val="accent2">
                    <a:lumMod val="75000"/>
                  </a:schemeClr>
                </a:solidFill>
              </a:rPr>
              <a:t/>
            </a:r>
            <a:br>
              <a:rPr lang="ru-RU" b="1" dirty="0" smtClean="0">
                <a:solidFill>
                  <a:schemeClr val="accent2">
                    <a:lumMod val="75000"/>
                  </a:schemeClr>
                </a:solidFill>
              </a:rPr>
            </a:br>
            <a:r>
              <a:rPr lang="ru-RU" b="1" dirty="0" smtClean="0">
                <a:solidFill>
                  <a:schemeClr val="accent2">
                    <a:lumMod val="75000"/>
                  </a:schemeClr>
                </a:solidFill>
              </a:rPr>
              <a:t> не позднее</a:t>
            </a:r>
            <a:br>
              <a:rPr lang="ru-RU" b="1" dirty="0" smtClean="0">
                <a:solidFill>
                  <a:schemeClr val="accent2">
                    <a:lumMod val="75000"/>
                  </a:schemeClr>
                </a:solidFill>
              </a:rPr>
            </a:br>
            <a:r>
              <a:rPr lang="ru-RU" b="1" dirty="0" smtClean="0">
                <a:solidFill>
                  <a:srgbClr val="FF0000"/>
                </a:solidFill>
              </a:rPr>
              <a:t>17.06.2022 г. </a:t>
            </a:r>
            <a:br>
              <a:rPr lang="ru-RU" b="1" dirty="0" smtClean="0">
                <a:solidFill>
                  <a:srgbClr val="FF0000"/>
                </a:solidFill>
              </a:rPr>
            </a:br>
            <a:r>
              <a:rPr lang="ru-RU" b="1" dirty="0" smtClean="0">
                <a:solidFill>
                  <a:schemeClr val="accent2">
                    <a:lumMod val="75000"/>
                  </a:schemeClr>
                </a:solidFill>
              </a:rPr>
              <a:t/>
            </a:r>
            <a:br>
              <a:rPr lang="ru-RU" b="1" dirty="0" smtClean="0">
                <a:solidFill>
                  <a:schemeClr val="accent2">
                    <a:lumMod val="75000"/>
                  </a:schemeClr>
                </a:solidFill>
              </a:rPr>
            </a:br>
            <a:r>
              <a:rPr lang="ru-RU" sz="2800" b="1" dirty="0" smtClean="0">
                <a:solidFill>
                  <a:schemeClr val="accent2"/>
                </a:solidFill>
              </a:rPr>
              <a:t/>
            </a:r>
            <a:br>
              <a:rPr lang="ru-RU" sz="2800" b="1" dirty="0" smtClean="0">
                <a:solidFill>
                  <a:schemeClr val="accent2"/>
                </a:solidFill>
              </a:rPr>
            </a:br>
            <a:endParaRPr lang="ru-RU" sz="2800" dirty="0">
              <a:solidFill>
                <a:srgbClr val="0070C0"/>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pic>
        <p:nvPicPr>
          <p:cNvPr id="7" name="Рисунок 6" descr="itogi.jpg"/>
          <p:cNvPicPr>
            <a:picLocks noChangeAspect="1"/>
          </p:cNvPicPr>
          <p:nvPr/>
        </p:nvPicPr>
        <p:blipFill>
          <a:blip r:embed="rId4" cstate="print"/>
          <a:stretch>
            <a:fillRect/>
          </a:stretch>
        </p:blipFill>
        <p:spPr>
          <a:xfrm>
            <a:off x="6143636" y="4357694"/>
            <a:ext cx="2775133" cy="228601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467544" y="1340768"/>
            <a:ext cx="7816382" cy="5160066"/>
          </a:xfrm>
          <a:ln>
            <a:miter lim="800000"/>
            <a:headEnd/>
            <a:tailEnd/>
          </a:ln>
        </p:spPr>
        <p:txBody>
          <a:bodyPr>
            <a:noAutofit/>
          </a:bodyPr>
          <a:lstStyle/>
          <a:p>
            <a:pPr algn="ctr"/>
            <a:r>
              <a:rPr lang="ru-RU" b="1" u="sng" dirty="0" smtClean="0">
                <a:solidFill>
                  <a:schemeClr val="accent2">
                    <a:lumMod val="50000"/>
                  </a:schemeClr>
                </a:solidFill>
              </a:rPr>
              <a:t/>
            </a:r>
            <a:br>
              <a:rPr lang="ru-RU" b="1" u="sng" dirty="0" smtClean="0">
                <a:solidFill>
                  <a:schemeClr val="accent2">
                    <a:lumMod val="50000"/>
                  </a:schemeClr>
                </a:solidFill>
              </a:rPr>
            </a:br>
            <a:r>
              <a:rPr lang="ru-RU" b="1" u="sng" dirty="0" smtClean="0">
                <a:solidFill>
                  <a:schemeClr val="accent2">
                    <a:lumMod val="50000"/>
                  </a:schemeClr>
                </a:solidFill>
              </a:rPr>
              <a:t>Срок реализации проекта:</a:t>
            </a:r>
            <a:r>
              <a:rPr lang="ru-RU" b="1" dirty="0" smtClean="0">
                <a:solidFill>
                  <a:schemeClr val="accent2">
                    <a:lumMod val="75000"/>
                  </a:schemeClr>
                </a:solidFill>
              </a:rPr>
              <a:t/>
            </a:r>
            <a:br>
              <a:rPr lang="ru-RU" b="1" dirty="0" smtClean="0">
                <a:solidFill>
                  <a:schemeClr val="accent2">
                    <a:lumMod val="75000"/>
                  </a:schemeClr>
                </a:solidFill>
              </a:rPr>
            </a:br>
            <a:r>
              <a:rPr lang="ru-RU" b="1" dirty="0" smtClean="0">
                <a:solidFill>
                  <a:schemeClr val="accent2">
                    <a:lumMod val="75000"/>
                  </a:schemeClr>
                </a:solidFill>
              </a:rPr>
              <a:t> начало: не ранее </a:t>
            </a:r>
            <a:br>
              <a:rPr lang="ru-RU" b="1" dirty="0" smtClean="0">
                <a:solidFill>
                  <a:schemeClr val="accent2">
                    <a:lumMod val="75000"/>
                  </a:schemeClr>
                </a:solidFill>
              </a:rPr>
            </a:br>
            <a:r>
              <a:rPr lang="ru-RU" b="1" dirty="0" smtClean="0">
                <a:solidFill>
                  <a:srgbClr val="FF0000"/>
                </a:solidFill>
              </a:rPr>
              <a:t>1 августа 2022 г.</a:t>
            </a:r>
            <a:r>
              <a:rPr lang="ru-RU" b="1" dirty="0" smtClean="0">
                <a:solidFill>
                  <a:schemeClr val="accent2">
                    <a:lumMod val="75000"/>
                  </a:schemeClr>
                </a:solidFill>
              </a:rPr>
              <a:t/>
            </a:r>
            <a:br>
              <a:rPr lang="ru-RU" b="1" dirty="0" smtClean="0">
                <a:solidFill>
                  <a:schemeClr val="accent2">
                    <a:lumMod val="75000"/>
                  </a:schemeClr>
                </a:solidFill>
              </a:rPr>
            </a:br>
            <a:r>
              <a:rPr lang="ru-RU" b="1" dirty="0" smtClean="0">
                <a:solidFill>
                  <a:schemeClr val="accent2">
                    <a:lumMod val="75000"/>
                  </a:schemeClr>
                </a:solidFill>
              </a:rPr>
              <a:t>окончание: не позднее</a:t>
            </a:r>
            <a:br>
              <a:rPr lang="ru-RU" b="1" dirty="0" smtClean="0">
                <a:solidFill>
                  <a:schemeClr val="accent2">
                    <a:lumMod val="75000"/>
                  </a:schemeClr>
                </a:solidFill>
              </a:rPr>
            </a:br>
            <a:r>
              <a:rPr lang="ru-RU" b="1" dirty="0" smtClean="0">
                <a:solidFill>
                  <a:srgbClr val="FF0000"/>
                </a:solidFill>
              </a:rPr>
              <a:t> 01 декабря 2023 г. </a:t>
            </a:r>
            <a:r>
              <a:rPr lang="ru-RU" b="1" dirty="0" smtClean="0">
                <a:solidFill>
                  <a:schemeClr val="accent2">
                    <a:lumMod val="75000"/>
                  </a:schemeClr>
                </a:solidFill>
              </a:rPr>
              <a:t/>
            </a:r>
            <a:br>
              <a:rPr lang="ru-RU" b="1" dirty="0" smtClean="0">
                <a:solidFill>
                  <a:schemeClr val="accent2">
                    <a:lumMod val="75000"/>
                  </a:schemeClr>
                </a:solidFill>
              </a:rPr>
            </a:br>
            <a:r>
              <a:rPr lang="ru-RU" sz="2800" b="1" dirty="0" smtClean="0">
                <a:solidFill>
                  <a:schemeClr val="accent2"/>
                </a:solidFill>
              </a:rPr>
              <a:t/>
            </a:r>
            <a:br>
              <a:rPr lang="ru-RU" sz="2800" b="1" dirty="0" smtClean="0">
                <a:solidFill>
                  <a:schemeClr val="accent2"/>
                </a:solidFill>
              </a:rPr>
            </a:br>
            <a:endParaRPr lang="ru-RU" sz="2800" dirty="0">
              <a:solidFill>
                <a:srgbClr val="0070C0"/>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pic>
        <p:nvPicPr>
          <p:cNvPr id="5" name="Picture 2" descr="E:\Я.Диск\!17_FPG\Бренд\page\pgrants_logo.png"/>
          <p:cNvPicPr>
            <a:picLocks noChangeAspect="1" noChangeArrowheads="1"/>
          </p:cNvPicPr>
          <p:nvPr/>
        </p:nvPicPr>
        <p:blipFill>
          <a:blip r:embed="rId4" cstate="print"/>
          <a:srcRect/>
          <a:stretch>
            <a:fillRect/>
          </a:stretch>
        </p:blipFill>
        <p:spPr bwMode="auto">
          <a:xfrm>
            <a:off x="3786182" y="0"/>
            <a:ext cx="3384376" cy="118876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2643182"/>
            <a:ext cx="8676456" cy="1643074"/>
          </a:xfrm>
          <a:ln>
            <a:miter lim="800000"/>
            <a:headEnd/>
            <a:tailEnd/>
          </a:ln>
        </p:spPr>
        <p:txBody>
          <a:bodyPr>
            <a:noAutofit/>
          </a:bodyPr>
          <a:lstStyle/>
          <a:p>
            <a:pPr algn="ctr"/>
            <a:r>
              <a:rPr lang="ru-RU" b="1" dirty="0" smtClean="0">
                <a:solidFill>
                  <a:schemeClr val="accent2">
                    <a:lumMod val="50000"/>
                  </a:schemeClr>
                </a:solidFill>
              </a:rPr>
              <a:t/>
            </a:r>
            <a:br>
              <a:rPr lang="ru-RU" b="1" dirty="0" smtClean="0">
                <a:solidFill>
                  <a:schemeClr val="accent2">
                    <a:lumMod val="50000"/>
                  </a:schemeClr>
                </a:solidFill>
              </a:rPr>
            </a:br>
            <a:r>
              <a:rPr lang="ru-RU" b="1" dirty="0" smtClean="0">
                <a:solidFill>
                  <a:srgbClr val="FF0000"/>
                </a:solidFill>
              </a:rPr>
              <a:t>некоммерческие организации, зарегистрированные </a:t>
            </a:r>
            <a:br>
              <a:rPr lang="ru-RU" b="1" dirty="0" smtClean="0">
                <a:solidFill>
                  <a:srgbClr val="FF0000"/>
                </a:solidFill>
              </a:rPr>
            </a:br>
            <a:r>
              <a:rPr lang="ru-RU" b="1" dirty="0" smtClean="0">
                <a:solidFill>
                  <a:srgbClr val="FF0000"/>
                </a:solidFill>
              </a:rPr>
              <a:t>в Белгородской области </a:t>
            </a:r>
            <a:r>
              <a:rPr lang="ru-RU" sz="2400" dirty="0" smtClean="0"/>
              <a:t/>
            </a:r>
            <a:br>
              <a:rPr lang="ru-RU" sz="2400" dirty="0" smtClean="0"/>
            </a:br>
            <a:r>
              <a:rPr lang="ru-RU" sz="2400" dirty="0" smtClean="0"/>
              <a:t/>
            </a:r>
            <a:br>
              <a:rPr lang="ru-RU" sz="2400" dirty="0" smtClean="0"/>
            </a:br>
            <a:r>
              <a:rPr lang="ru-RU" b="1" dirty="0" smtClean="0">
                <a:solidFill>
                  <a:schemeClr val="accent2">
                    <a:lumMod val="50000"/>
                  </a:schemeClr>
                </a:solidFill>
              </a:rPr>
              <a:t/>
            </a:r>
            <a:br>
              <a:rPr lang="ru-RU" b="1" dirty="0" smtClean="0">
                <a:solidFill>
                  <a:schemeClr val="accent2">
                    <a:lumMod val="50000"/>
                  </a:schemeClr>
                </a:solidFill>
              </a:rPr>
            </a:br>
            <a:endParaRPr lang="ru-RU"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3348880" cy="1077218"/>
          </a:xfrm>
          <a:prstGeom prst="rect">
            <a:avLst/>
          </a:prstGeom>
          <a:noFill/>
        </p:spPr>
        <p:txBody>
          <a:bodyPr wrap="square" rtlCol="0">
            <a:spAutoFit/>
          </a:bodyPr>
          <a:lstStyle/>
          <a:p>
            <a:pPr algn="ctr"/>
            <a:r>
              <a:rPr lang="ru-RU" sz="3200" b="1" u="sng" dirty="0" smtClean="0">
                <a:solidFill>
                  <a:schemeClr val="accent2">
                    <a:lumMod val="50000"/>
                  </a:schemeClr>
                </a:solidFill>
              </a:rPr>
              <a:t>УЧАСТНИКИ </a:t>
            </a:r>
            <a:br>
              <a:rPr lang="ru-RU" sz="3200" b="1" u="sng" dirty="0" smtClean="0">
                <a:solidFill>
                  <a:schemeClr val="accent2">
                    <a:lumMod val="50000"/>
                  </a:schemeClr>
                </a:solidFill>
              </a:rPr>
            </a:br>
            <a:r>
              <a:rPr lang="ru-RU" sz="3200" b="1" u="sng" dirty="0" smtClean="0">
                <a:solidFill>
                  <a:schemeClr val="accent2">
                    <a:lumMod val="50000"/>
                  </a:schemeClr>
                </a:solidFill>
              </a:rPr>
              <a:t>КОНКУРСА:</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63888" y="0"/>
            <a:ext cx="4464496" cy="1077218"/>
          </a:xfrm>
          <a:prstGeom prst="rect">
            <a:avLst/>
          </a:prstGeom>
          <a:noFill/>
        </p:spPr>
        <p:txBody>
          <a:bodyPr wrap="square" rtlCol="0">
            <a:spAutoFit/>
          </a:bodyPr>
          <a:lstStyle/>
          <a:p>
            <a:pPr algn="ctr"/>
            <a:r>
              <a:rPr lang="ru-RU" sz="3200" b="1" u="sng" dirty="0" smtClean="0">
                <a:solidFill>
                  <a:srgbClr val="FF0000"/>
                </a:solidFill>
              </a:rPr>
              <a:t>НЕ МОГУТ </a:t>
            </a:r>
            <a:r>
              <a:rPr lang="ru-RU" sz="3200" b="1" u="sng" dirty="0" smtClean="0">
                <a:solidFill>
                  <a:schemeClr val="accent2">
                    <a:lumMod val="50000"/>
                  </a:schemeClr>
                </a:solidFill>
              </a:rPr>
              <a:t>участвовать:</a:t>
            </a:r>
            <a:endParaRPr lang="ru-RU" sz="3200" dirty="0"/>
          </a:p>
        </p:txBody>
      </p:sp>
      <p:sp>
        <p:nvSpPr>
          <p:cNvPr id="6145" name="Rectangle 1"/>
          <p:cNvSpPr>
            <a:spLocks noChangeArrowheads="1"/>
          </p:cNvSpPr>
          <p:nvPr/>
        </p:nvSpPr>
        <p:spPr bwMode="auto">
          <a:xfrm>
            <a:off x="0" y="1357298"/>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потребительские кооперативы</a:t>
            </a:r>
            <a:r>
              <a:rPr kumimoji="0" lang="ru-RU" altLang="zh-CN"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altLang="zh-CN"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том числе жилищные, жилищно-строительные и гаражные кооперативы, садоводческие, огороднические и дачные потребительские кооперативы, общества взаимного страхования, кредитные кооперативы, фонды проката, сельскохозяйственные потребительские кооперативы);</a:t>
            </a:r>
          </a:p>
          <a:p>
            <a:pPr marL="0" marR="0" lvl="0" indent="449263" algn="l" defTabSz="914400" rtl="0" eaLnBrk="1" fontAlgn="base" latinLnBrk="0" hangingPunct="1">
              <a:lnSpc>
                <a:spcPct val="100000"/>
              </a:lnSpc>
              <a:spcBef>
                <a:spcPct val="0"/>
              </a:spcBef>
              <a:spcAft>
                <a:spcPct val="0"/>
              </a:spcAft>
              <a:buClrTx/>
              <a:buSzTx/>
              <a:buFontTx/>
              <a:buAutoNum type="arabicParenR"/>
              <a:tabLst/>
            </a:pPr>
            <a:endParaRPr kumimoji="0" lang="ru-RU" altLang="zh-CN"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политические партии;</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кооперативы;</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торгово-промышленные палаты;</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товарищества собственников недвижимости, к которым относятся в том числе товарищества собственников жилья;</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 адвокатские палаты, адвокатские образования;</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 нотариальные палаты;</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indent="449263" eaLnBrk="0" hangingPunct="0"/>
            <a:r>
              <a:rPr lang="ru-RU" altLang="zh-CN" sz="2400" dirty="0" smtClean="0">
                <a:ea typeface="Times New Roman" pitchFamily="18" charset="0"/>
              </a:rPr>
              <a:t>8) государственные корпорации, государственные компании;</a:t>
            </a:r>
            <a:endParaRPr lang="ru-RU" altLang="zh-CN" sz="2400" dirty="0" smtClean="0"/>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563888" y="0"/>
            <a:ext cx="4464496" cy="1077218"/>
          </a:xfrm>
          <a:prstGeom prst="rect">
            <a:avLst/>
          </a:prstGeom>
          <a:noFill/>
        </p:spPr>
        <p:txBody>
          <a:bodyPr wrap="square" rtlCol="0">
            <a:spAutoFit/>
          </a:bodyPr>
          <a:lstStyle/>
          <a:p>
            <a:pPr algn="ctr"/>
            <a:r>
              <a:rPr lang="ru-RU" sz="3200" b="1" u="sng" dirty="0" smtClean="0">
                <a:solidFill>
                  <a:srgbClr val="FF0000"/>
                </a:solidFill>
              </a:rPr>
              <a:t>НЕ МОГУТ </a:t>
            </a:r>
            <a:r>
              <a:rPr lang="ru-RU" sz="3200" b="1" u="sng" dirty="0" smtClean="0">
                <a:solidFill>
                  <a:schemeClr val="accent2">
                    <a:lumMod val="50000"/>
                  </a:schemeClr>
                </a:solidFill>
              </a:rPr>
              <a:t>участвовать:</a:t>
            </a:r>
            <a:endParaRPr lang="ru-RU" sz="3200" dirty="0"/>
          </a:p>
        </p:txBody>
      </p:sp>
      <p:sp>
        <p:nvSpPr>
          <p:cNvPr id="6145" name="Rectangle 1"/>
          <p:cNvSpPr>
            <a:spLocks noChangeArrowheads="1"/>
          </p:cNvSpPr>
          <p:nvPr/>
        </p:nvSpPr>
        <p:spPr bwMode="auto">
          <a:xfrm>
            <a:off x="0" y="1357298"/>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 государственные (муниципальные) учреждения;</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 общественные объединения, не являющиеся юридическим лицом;</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 профсоюзные организации;</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 юридические лица, в составе учредителей которых есть политические партии;</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13) физические лица;</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14) НКО, при реализации проектов которых ранее были выявлены факты нецелевого использования средств субсидий, предоставляемых из бюджетов бюджетной системы Российской Федерации;</a:t>
            </a: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zh-CN" sz="8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zh-CN"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15) </a:t>
            </a:r>
            <a:r>
              <a:rPr kumimoji="0" lang="ru-RU" altLang="zh-CN" sz="240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микрофинансовые</a:t>
            </a:r>
            <a:r>
              <a:rPr kumimoji="0" lang="ru-RU" altLang="zh-CN"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организации</a:t>
            </a:r>
            <a:r>
              <a:rPr kumimoji="0" lang="ru-RU" altLang="zh-CN" sz="2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1785918" y="1643050"/>
            <a:ext cx="5643602" cy="2857520"/>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t> </a:t>
            </a:r>
            <a:r>
              <a:rPr lang="ru-RU" sz="2800" dirty="0" smtClean="0">
                <a:solidFill>
                  <a:schemeClr val="accent2">
                    <a:lumMod val="50000"/>
                  </a:schemeClr>
                </a:solidFill>
              </a:rPr>
              <a:t>НКО должна быть зарегистрирована в качестве юридического лица на территории Белгородской области в установленном законодательством порядке.</a:t>
            </a:r>
            <a:r>
              <a:rPr lang="ru-RU" sz="2800" dirty="0" smtClean="0"/>
              <a:t/>
            </a:r>
            <a:br>
              <a:rPr lang="ru-RU" sz="2800" dirty="0" smtClean="0"/>
            </a:br>
            <a:endParaRPr lang="ru-RU" sz="28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pic>
        <p:nvPicPr>
          <p:cNvPr id="6" name="Рисунок 5" descr="depositphotos_60704945-stock-photo-number-1.jpg"/>
          <p:cNvPicPr>
            <a:picLocks noChangeAspect="1"/>
          </p:cNvPicPr>
          <p:nvPr/>
        </p:nvPicPr>
        <p:blipFill>
          <a:blip r:embed="rId4" cstate="print"/>
          <a:stretch>
            <a:fillRect/>
          </a:stretch>
        </p:blipFill>
        <p:spPr>
          <a:xfrm>
            <a:off x="0" y="1357298"/>
            <a:ext cx="1857388" cy="185738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depositphotos_60704955-stock-photo-number-2.jpg"/>
          <p:cNvPicPr>
            <a:picLocks noChangeAspect="1"/>
          </p:cNvPicPr>
          <p:nvPr/>
        </p:nvPicPr>
        <p:blipFill>
          <a:blip r:embed="rId3" cstate="print"/>
          <a:stretch>
            <a:fillRect/>
          </a:stretch>
        </p:blipFill>
        <p:spPr>
          <a:xfrm>
            <a:off x="0" y="1142984"/>
            <a:ext cx="1500198" cy="1500198"/>
          </a:xfrm>
          <a:prstGeom prst="rect">
            <a:avLst/>
          </a:prstGeom>
        </p:spPr>
      </p:pic>
      <p:sp>
        <p:nvSpPr>
          <p:cNvPr id="4" name="Заголовок 3"/>
          <p:cNvSpPr>
            <a:spLocks noGrp="1"/>
          </p:cNvSpPr>
          <p:nvPr>
            <p:ph type="ctrTitle" idx="4294967295"/>
          </p:nvPr>
        </p:nvSpPr>
        <p:spPr>
          <a:xfrm>
            <a:off x="0" y="2214554"/>
            <a:ext cx="8676456" cy="423137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По состоянию на первое число месяца, предшествующего месяцу проведения конкурса, у НКО, претендующей на получение субсидии, должна отсутствовать: </a:t>
            </a:r>
            <a:br>
              <a:rPr lang="ru-RU" sz="2800" dirty="0" smtClean="0">
                <a:solidFill>
                  <a:schemeClr val="accent2">
                    <a:lumMod val="50000"/>
                  </a:schemeClr>
                </a:solidFill>
              </a:rPr>
            </a:br>
            <a:r>
              <a:rPr lang="ru-RU" sz="2800" dirty="0" smtClean="0">
                <a:solidFill>
                  <a:schemeClr val="accent2">
                    <a:lumMod val="50000"/>
                  </a:schemeClr>
                </a:solidFill>
              </a:rPr>
              <a:t>- </a:t>
            </a:r>
            <a:r>
              <a:rPr lang="ru-RU" sz="2800" u="sng" dirty="0" smtClean="0">
                <a:solidFill>
                  <a:schemeClr val="accent2">
                    <a:lumMod val="50000"/>
                  </a:schemeClr>
                </a:solidFill>
              </a:rPr>
              <a:t>неисполненная обязанность по уплате </a:t>
            </a:r>
            <a:r>
              <a:rPr lang="ru-RU" sz="1400" dirty="0" smtClean="0">
                <a:solidFill>
                  <a:schemeClr val="accent2">
                    <a:lumMod val="50000"/>
                  </a:schemeClr>
                </a:solidFill>
              </a:rPr>
              <a:t>налогов, сборов, страховых взносов, пеней, штрафов, процентов, подлежащих уплате в соответствии с законодательством Российской Федерации о налогах и сборах;</a:t>
            </a: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 </a:t>
            </a:r>
            <a:r>
              <a:rPr lang="ru-RU" sz="2800" u="sng" dirty="0" smtClean="0">
                <a:solidFill>
                  <a:schemeClr val="accent2">
                    <a:lumMod val="50000"/>
                  </a:schemeClr>
                </a:solidFill>
              </a:rPr>
              <a:t>просроченная задолженность </a:t>
            </a:r>
            <a:r>
              <a:rPr lang="ru-RU" sz="1400" dirty="0" smtClean="0">
                <a:solidFill>
                  <a:schemeClr val="accent2">
                    <a:lumMod val="50000"/>
                  </a:schemeClr>
                </a:solidFill>
              </a:rPr>
              <a:t>по возврату в областной бюджет субсидий, бюджетных инвестиций, предоставленных в том числе в соответствии с иными правовыми актами, а также иная просроченная (неурегулированная) задолженность по денежным обязательствам перед Белгородской областью</a:t>
            </a: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593063022_2.jpg"/>
          <p:cNvPicPr>
            <a:picLocks noChangeAspect="1"/>
          </p:cNvPicPr>
          <p:nvPr/>
        </p:nvPicPr>
        <p:blipFill>
          <a:blip r:embed="rId3" cstate="print"/>
          <a:stretch>
            <a:fillRect/>
          </a:stretch>
        </p:blipFill>
        <p:spPr>
          <a:xfrm>
            <a:off x="0" y="1214422"/>
            <a:ext cx="1571636" cy="1571636"/>
          </a:xfrm>
          <a:prstGeom prst="rect">
            <a:avLst/>
          </a:prstGeom>
        </p:spPr>
      </p:pic>
      <p:sp>
        <p:nvSpPr>
          <p:cNvPr id="4" name="Заголовок 3"/>
          <p:cNvSpPr>
            <a:spLocks noGrp="1"/>
          </p:cNvSpPr>
          <p:nvPr>
            <p:ph type="ctrTitle" idx="4294967295"/>
          </p:nvPr>
        </p:nvSpPr>
        <p:spPr>
          <a:xfrm>
            <a:off x="0" y="2214554"/>
            <a:ext cx="8676456" cy="423137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НКО не должна находиться в процессе  реорганизации (за исключением реорганизации в форме присоединения к юридическому лицу, являющемуся участником отбора, другого юридического лица), ликвидации, в отношении них не введена процедура банкротства, деятельность участника отбора не приостановлена в порядке, предусмотренном законодательством Российской Федерации</a:t>
            </a: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2786058"/>
            <a:ext cx="8676456" cy="423137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В реестре дисквалифицированных лиц отсутствуют сведения о дисквалифицированных руководителе, членах коллегиального исполнительного органа, лице, исполняющем функции единоличного исполнительного органа, или главном бухгалтере НКО</a:t>
            </a: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pic>
        <p:nvPicPr>
          <p:cNvPr id="8" name="Рисунок 7" descr="1593063514_1.jpg"/>
          <p:cNvPicPr>
            <a:picLocks noChangeAspect="1"/>
          </p:cNvPicPr>
          <p:nvPr/>
        </p:nvPicPr>
        <p:blipFill>
          <a:blip r:embed="rId4" cstate="print"/>
          <a:stretch>
            <a:fillRect/>
          </a:stretch>
        </p:blipFill>
        <p:spPr>
          <a:xfrm>
            <a:off x="214282" y="1500174"/>
            <a:ext cx="1643042" cy="158757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2626628"/>
            <a:ext cx="8676456" cy="423137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НКО не должна являться иностранной некоммерческой организацией, а также российской некоммерческой  организацией, </a:t>
            </a:r>
            <a:r>
              <a:rPr lang="ru-RU" sz="1400" dirty="0" smtClean="0">
                <a:solidFill>
                  <a:schemeClr val="accent2">
                    <a:lumMod val="50000"/>
                  </a:schemeClr>
                </a:solidFill>
              </a:rPr>
              <a:t>в уставном (складочном) капитале которой доля участия иностранных юридических лиц, местом регистрации которых является государство или территория, включенные в утвержденный Министерством финансов Российской Федерации перечень государств и территорий, предоставляющих льготный налоговый режим налогообложения и (или) не предусматривающих раскрытия и предоставления информации при проведении финансовых операций (</a:t>
            </a:r>
            <a:r>
              <a:rPr lang="ru-RU" sz="1400" dirty="0" err="1" smtClean="0">
                <a:solidFill>
                  <a:schemeClr val="accent2">
                    <a:lumMod val="50000"/>
                  </a:schemeClr>
                </a:solidFill>
              </a:rPr>
              <a:t>офшорные</a:t>
            </a:r>
            <a:r>
              <a:rPr lang="ru-RU" sz="1400" dirty="0" smtClean="0">
                <a:solidFill>
                  <a:schemeClr val="accent2">
                    <a:lumMod val="50000"/>
                  </a:schemeClr>
                </a:solidFill>
              </a:rPr>
              <a:t> зоны), в совокупности превышает 50 процентов</a:t>
            </a: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pic>
        <p:nvPicPr>
          <p:cNvPr id="7" name="Рисунок 6" descr="e4f889cb550edb2ff28a22312b790fc2.png"/>
          <p:cNvPicPr>
            <a:picLocks noChangeAspect="1"/>
          </p:cNvPicPr>
          <p:nvPr/>
        </p:nvPicPr>
        <p:blipFill>
          <a:blip r:embed="rId4" cstate="print"/>
          <a:stretch>
            <a:fillRect/>
          </a:stretch>
        </p:blipFill>
        <p:spPr>
          <a:xfrm>
            <a:off x="214282" y="1285860"/>
            <a:ext cx="1571612" cy="157161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2643182"/>
            <a:ext cx="8676456" cy="330270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НКО не должна получать средства из федерального бюджета (</a:t>
            </a:r>
            <a:r>
              <a:rPr lang="ru-RU" sz="2800" dirty="0" err="1" smtClean="0">
                <a:solidFill>
                  <a:schemeClr val="accent2">
                    <a:lumMod val="50000"/>
                  </a:schemeClr>
                </a:solidFill>
              </a:rPr>
              <a:t>бюджета</a:t>
            </a:r>
            <a:r>
              <a:rPr lang="ru-RU" sz="2800" dirty="0" smtClean="0">
                <a:solidFill>
                  <a:schemeClr val="accent2">
                    <a:lumMod val="50000"/>
                  </a:schemeClr>
                </a:solidFill>
              </a:rPr>
              <a:t> субъекта Российской Федерации, местного бюджета), из которого планируется предоставление субсидии</a:t>
            </a:r>
            <a:r>
              <a:rPr lang="en-US" sz="2800" dirty="0" smtClean="0">
                <a:solidFill>
                  <a:schemeClr val="accent2">
                    <a:lumMod val="50000"/>
                  </a:schemeClr>
                </a:solidFill>
              </a:rPr>
              <a:t> </a:t>
            </a:r>
            <a:r>
              <a:rPr lang="ru-RU" sz="2800" dirty="0" smtClean="0">
                <a:solidFill>
                  <a:schemeClr val="accent2">
                    <a:lumMod val="50000"/>
                  </a:schemeClr>
                </a:solidFill>
              </a:rPr>
              <a:t> на цели, установленные Порядком.</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pic>
        <p:nvPicPr>
          <p:cNvPr id="8" name="Рисунок 7" descr="1593149252_3.jpg"/>
          <p:cNvPicPr>
            <a:picLocks noChangeAspect="1"/>
          </p:cNvPicPr>
          <p:nvPr/>
        </p:nvPicPr>
        <p:blipFill>
          <a:blip r:embed="rId4" cstate="print"/>
          <a:stretch>
            <a:fillRect/>
          </a:stretch>
        </p:blipFill>
        <p:spPr>
          <a:xfrm>
            <a:off x="214282" y="1357298"/>
            <a:ext cx="1500198" cy="150019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2857496"/>
            <a:ext cx="8676456" cy="330270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 НКО должна располагать материально-технической базой, необходимой для достижения целей предоставления субсидии </a:t>
            </a:r>
            <a:br>
              <a:rPr lang="ru-RU" sz="2800" dirty="0" smtClean="0">
                <a:solidFill>
                  <a:schemeClr val="accent2">
                    <a:lumMod val="50000"/>
                  </a:schemeClr>
                </a:solidFill>
              </a:rPr>
            </a:br>
            <a:endParaRPr lang="ru-RU" sz="1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Требования к участникам</a:t>
            </a:r>
            <a:endParaRPr lang="ru-RU" sz="3200" b="1" u="sng" dirty="0">
              <a:solidFill>
                <a:schemeClr val="accent2">
                  <a:lumMod val="50000"/>
                </a:schemeClr>
              </a:solidFill>
            </a:endParaRPr>
          </a:p>
        </p:txBody>
      </p:sp>
      <p:pic>
        <p:nvPicPr>
          <p:cNvPr id="7" name="Рисунок 6" descr="cceb7c176cf2fa8f9d965f96afe1a1ce.png"/>
          <p:cNvPicPr>
            <a:picLocks noChangeAspect="1"/>
          </p:cNvPicPr>
          <p:nvPr/>
        </p:nvPicPr>
        <p:blipFill>
          <a:blip r:embed="rId4" cstate="print"/>
          <a:stretch>
            <a:fillRect/>
          </a:stretch>
        </p:blipFill>
        <p:spPr>
          <a:xfrm>
            <a:off x="357158" y="1214422"/>
            <a:ext cx="1928802" cy="1928802"/>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1142984"/>
            <a:ext cx="8676456" cy="551723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1) несоответствие критериям получателей субсидии, установленным Порядком;</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2) несоответствие представленных заявки и документов требованиям к заявкам участников конкурса, установленным в объявлении о проведении конкурсного отбора;</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3) недостоверность представленной участником конкурса информации, в том числе информации о местонахождении и адресе юридического лица;</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endParaRPr lang="ru-RU" sz="28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Основания для отклонения заявки</a:t>
            </a:r>
            <a:endParaRPr lang="ru-RU" sz="3200" b="1" u="sng"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1142984"/>
            <a:ext cx="8676456" cy="5517232"/>
          </a:xfrm>
          <a:ln>
            <a:miter lim="800000"/>
            <a:headEnd/>
            <a:tailEnd/>
          </a:ln>
        </p:spPr>
        <p:txBody>
          <a:bodyPr>
            <a:noAutofit/>
          </a:bodyPr>
          <a:lstStyle/>
          <a:p>
            <a:r>
              <a:rPr lang="en-US" sz="2400" dirty="0" smtClean="0">
                <a:solidFill>
                  <a:schemeClr val="accent2">
                    <a:lumMod val="50000"/>
                  </a:schemeClr>
                </a:solidFill>
              </a:rPr>
              <a:t/>
            </a:r>
            <a:br>
              <a:rPr lang="en-US" sz="2400" dirty="0" smtClean="0">
                <a:solidFill>
                  <a:schemeClr val="accent2">
                    <a:lumMod val="50000"/>
                  </a:schemeClr>
                </a:solidFill>
              </a:rPr>
            </a:br>
            <a:r>
              <a:rPr lang="ru-RU" sz="2800" dirty="0" smtClean="0">
                <a:solidFill>
                  <a:schemeClr val="accent2">
                    <a:lumMod val="50000"/>
                  </a:schemeClr>
                </a:solidFill>
              </a:rPr>
              <a:t>4) подача некоммерческой организацией заявки после даты и (или) времени, определенных для окончания приема заявок;</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5) направление реализации проекта не соответствует учредительным документам некоммерческой организации и приоритетным направлениям конкурса;</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rgbClr val="FF0000"/>
                </a:solidFill>
              </a:rPr>
              <a:t/>
            </a:r>
            <a:br>
              <a:rPr lang="ru-RU" sz="2800" dirty="0" smtClean="0">
                <a:solidFill>
                  <a:srgbClr val="FF0000"/>
                </a:solidFill>
              </a:rPr>
            </a:br>
            <a:endParaRPr lang="ru-RU" sz="2800" b="1" dirty="0">
              <a:solidFill>
                <a:srgbClr val="FF0000"/>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4542806" cy="1077218"/>
          </a:xfrm>
          <a:prstGeom prst="rect">
            <a:avLst/>
          </a:prstGeom>
          <a:noFill/>
        </p:spPr>
        <p:txBody>
          <a:bodyPr wrap="square" rtlCol="0">
            <a:spAutoFit/>
          </a:bodyPr>
          <a:lstStyle/>
          <a:p>
            <a:pPr algn="ctr"/>
            <a:r>
              <a:rPr lang="ru-RU" sz="3200" b="1" u="sng" dirty="0" smtClean="0">
                <a:solidFill>
                  <a:schemeClr val="accent2">
                    <a:lumMod val="50000"/>
                  </a:schemeClr>
                </a:solidFill>
              </a:rPr>
              <a:t>Основания для отклонения заявки</a:t>
            </a:r>
            <a:endParaRPr lang="ru-RU" sz="3200" b="1" u="sng"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1556792"/>
            <a:ext cx="9144000" cy="5103424"/>
          </a:xfrm>
          <a:ln>
            <a:miter lim="800000"/>
            <a:headEnd/>
            <a:tailEnd/>
          </a:ln>
        </p:spPr>
        <p:txBody>
          <a:bodyPr>
            <a:noAutofit/>
          </a:bodyPr>
          <a:lstStyle/>
          <a:p>
            <a:r>
              <a:rPr lang="ru-RU" sz="2800" b="1" dirty="0" smtClean="0">
                <a:solidFill>
                  <a:schemeClr val="accent2">
                    <a:lumMod val="50000"/>
                  </a:schemeClr>
                </a:solidFill>
              </a:rPr>
              <a:t>- Один заявитель – один проект !!!</a:t>
            </a:r>
            <a:br>
              <a:rPr lang="ru-RU" sz="2800" b="1" dirty="0" smtClean="0">
                <a:solidFill>
                  <a:schemeClr val="accent2">
                    <a:lumMod val="50000"/>
                  </a:schemeClr>
                </a:solidFill>
              </a:rPr>
            </a:br>
            <a:r>
              <a:rPr lang="ru-RU" sz="2800" b="1" dirty="0" smtClean="0">
                <a:solidFill>
                  <a:schemeClr val="accent2">
                    <a:lumMod val="50000"/>
                  </a:schemeClr>
                </a:solidFill>
              </a:rPr>
              <a:t/>
            </a:r>
            <a:br>
              <a:rPr lang="ru-RU" sz="2800" b="1" dirty="0" smtClean="0">
                <a:solidFill>
                  <a:schemeClr val="accent2">
                    <a:lumMod val="50000"/>
                  </a:schemeClr>
                </a:solidFill>
              </a:rPr>
            </a:br>
            <a:r>
              <a:rPr lang="ru-RU" sz="2800" b="1" dirty="0" smtClean="0">
                <a:solidFill>
                  <a:schemeClr val="accent2">
                    <a:lumMod val="50000"/>
                  </a:schemeClr>
                </a:solidFill>
              </a:rPr>
              <a:t>- </a:t>
            </a:r>
            <a:r>
              <a:rPr lang="ru-RU" sz="2800" b="1" u="sng" dirty="0" smtClean="0">
                <a:solidFill>
                  <a:schemeClr val="accent2">
                    <a:lumMod val="50000"/>
                  </a:schemeClr>
                </a:solidFill>
              </a:rPr>
              <a:t>Размер субсидии:</a:t>
            </a:r>
            <a:r>
              <a:rPr lang="ru-RU" sz="2800" b="1" dirty="0" smtClean="0">
                <a:solidFill>
                  <a:schemeClr val="accent2">
                    <a:lumMod val="50000"/>
                  </a:schemeClr>
                </a:solidFill>
              </a:rPr>
              <a:t/>
            </a:r>
            <a:br>
              <a:rPr lang="ru-RU" sz="2800" b="1" dirty="0" smtClean="0">
                <a:solidFill>
                  <a:schemeClr val="accent2">
                    <a:lumMod val="50000"/>
                  </a:schemeClr>
                </a:solidFill>
              </a:rPr>
            </a:br>
            <a:r>
              <a:rPr lang="ru-RU" sz="2800" b="1" dirty="0" smtClean="0">
                <a:solidFill>
                  <a:srgbClr val="FF0000"/>
                </a:solidFill>
              </a:rPr>
              <a:t>До 300 тыс. руб.</a:t>
            </a:r>
            <a:r>
              <a:rPr lang="ru-RU" sz="2800" b="1" dirty="0" smtClean="0">
                <a:solidFill>
                  <a:schemeClr val="accent2">
                    <a:lumMod val="50000"/>
                  </a:schemeClr>
                </a:solidFill>
              </a:rPr>
              <a:t> (НКО существует менее 6 месяцев)</a:t>
            </a:r>
            <a:br>
              <a:rPr lang="ru-RU" sz="2800" b="1" dirty="0" smtClean="0">
                <a:solidFill>
                  <a:schemeClr val="accent2">
                    <a:lumMod val="50000"/>
                  </a:schemeClr>
                </a:solidFill>
              </a:rPr>
            </a:br>
            <a:r>
              <a:rPr lang="ru-RU" sz="2800" b="1" dirty="0" smtClean="0">
                <a:solidFill>
                  <a:srgbClr val="FF0000"/>
                </a:solidFill>
              </a:rPr>
              <a:t>До 500 тыс. руб. </a:t>
            </a:r>
            <a:r>
              <a:rPr lang="ru-RU" sz="2800" b="1" dirty="0" smtClean="0">
                <a:solidFill>
                  <a:schemeClr val="accent2">
                    <a:lumMod val="50000"/>
                  </a:schemeClr>
                </a:solidFill>
              </a:rPr>
              <a:t>(НКО существует более 6 месяцев)</a:t>
            </a:r>
            <a:br>
              <a:rPr lang="ru-RU" sz="2800" b="1" dirty="0" smtClean="0">
                <a:solidFill>
                  <a:schemeClr val="accent2">
                    <a:lumMod val="50000"/>
                  </a:schemeClr>
                </a:solidFill>
              </a:rPr>
            </a:br>
            <a:r>
              <a:rPr lang="ru-RU" sz="2800" b="1" dirty="0" smtClean="0">
                <a:solidFill>
                  <a:srgbClr val="FF0000"/>
                </a:solidFill>
              </a:rPr>
              <a:t>Более 500 тыс. руб.</a:t>
            </a:r>
            <a:r>
              <a:rPr lang="ru-RU" sz="2800" b="1" dirty="0" smtClean="0">
                <a:solidFill>
                  <a:schemeClr val="accent2">
                    <a:lumMod val="50000"/>
                  </a:schemeClr>
                </a:solidFill>
              </a:rPr>
              <a:t> (наличие патронажной службы, домов сестринского ухода, местных отделений, ресурсные центры)</a:t>
            </a:r>
            <a:endParaRPr lang="ru-RU" sz="28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3348880" cy="1077218"/>
          </a:xfrm>
          <a:prstGeom prst="rect">
            <a:avLst/>
          </a:prstGeom>
          <a:noFill/>
        </p:spPr>
        <p:txBody>
          <a:bodyPr wrap="square" rtlCol="0">
            <a:spAutoFit/>
          </a:bodyPr>
          <a:lstStyle/>
          <a:p>
            <a:pPr algn="ctr"/>
            <a:r>
              <a:rPr lang="ru-RU" sz="3200" b="1" dirty="0" smtClean="0">
                <a:solidFill>
                  <a:srgbClr val="FF0000"/>
                </a:solidFill>
              </a:rPr>
              <a:t>Особенности Конкурса </a:t>
            </a: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584775"/>
          </a:xfrm>
          <a:prstGeom prst="rect">
            <a:avLst/>
          </a:prstGeom>
          <a:noFill/>
        </p:spPr>
        <p:txBody>
          <a:bodyPr wrap="square" rtlCol="0">
            <a:spAutoFit/>
          </a:bodyPr>
          <a:lstStyle/>
          <a:p>
            <a:pPr algn="ctr"/>
            <a:r>
              <a:rPr lang="ru-RU" sz="3200" b="1" u="sng" dirty="0" smtClean="0">
                <a:solidFill>
                  <a:schemeClr val="accent2">
                    <a:lumMod val="50000"/>
                  </a:schemeClr>
                </a:solidFill>
              </a:rPr>
              <a:t>Как подаётся заявка?</a:t>
            </a:r>
            <a:endParaRPr lang="ru-RU" sz="3200" b="1" u="sng" dirty="0">
              <a:solidFill>
                <a:schemeClr val="accent2">
                  <a:lumMod val="50000"/>
                </a:schemeClr>
              </a:solidFill>
            </a:endParaRPr>
          </a:p>
        </p:txBody>
      </p:sp>
      <p:sp>
        <p:nvSpPr>
          <p:cNvPr id="7"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algn="ctr" defTabSz="457200" rtl="0" eaLnBrk="1" fontAlgn="auto" latinLnBrk="0" hangingPunct="1">
              <a:lnSpc>
                <a:spcPct val="100000"/>
              </a:lnSpc>
              <a:spcBef>
                <a:spcPct val="0"/>
              </a:spcBef>
              <a:spcAft>
                <a:spcPts val="0"/>
              </a:spcAft>
              <a:buClrTx/>
              <a:buSzTx/>
              <a:buFontTx/>
              <a:buAutoNum type="arabicPeriod"/>
              <a:tabLst/>
              <a:defRPr/>
            </a:pPr>
            <a:r>
              <a:rPr lang="ru-RU" sz="3600" b="1" dirty="0" smtClean="0">
                <a:solidFill>
                  <a:schemeClr val="accent2">
                    <a:lumMod val="50000"/>
                  </a:schemeClr>
                </a:solidFill>
                <a:latin typeface="+mj-lt"/>
                <a:ea typeface="+mj-ea"/>
                <a:cs typeface="+mj-cs"/>
              </a:rPr>
              <a:t>Заполнить в электронном виде все разделы формы заявки</a:t>
            </a:r>
            <a:endParaRPr lang="en-US" sz="3600" b="1" dirty="0" smtClean="0">
              <a:solidFill>
                <a:schemeClr val="accent2">
                  <a:lumMod val="50000"/>
                </a:schemeClr>
              </a:solidFill>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buFont typeface="+mj-lt"/>
              <a:buAutoNum type="arabicPeriod"/>
              <a:tabLst/>
              <a:defRPr/>
            </a:pPr>
            <a:endParaRPr lang="ru-RU" sz="3600" b="1" dirty="0" smtClean="0">
              <a:solidFill>
                <a:schemeClr val="accent2">
                  <a:lumMod val="50000"/>
                </a:schemeClr>
              </a:solidFill>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buFont typeface="+mj-lt"/>
              <a:buAutoNum type="arabicPeriod"/>
              <a:tabLst/>
              <a:defRPr/>
            </a:pP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Прикрепить все </a:t>
            </a:r>
            <a:r>
              <a:rPr kumimoji="0" lang="en-US"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
            </a:r>
            <a:br>
              <a:rPr kumimoji="0" lang="en-US"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b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необходимые документы</a:t>
            </a:r>
            <a:r>
              <a:rPr kumimoji="0" lang="en-US"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
            </a:r>
            <a:br>
              <a:rPr kumimoji="0" lang="en-US"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b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в</a:t>
            </a:r>
            <a:r>
              <a:rPr kumimoji="0" lang="ru-RU" sz="3600" b="1" i="0" u="none" strike="noStrike" kern="1200" cap="none" spc="0" normalizeH="0" noProof="0" dirty="0" smtClean="0">
                <a:ln>
                  <a:noFill/>
                </a:ln>
                <a:solidFill>
                  <a:schemeClr val="accent2">
                    <a:lumMod val="75000"/>
                  </a:schemeClr>
                </a:solidFill>
                <a:effectLst/>
                <a:uLnTx/>
                <a:uFillTx/>
                <a:latin typeface="+mj-lt"/>
                <a:ea typeface="+mj-ea"/>
                <a:cs typeface="+mj-cs"/>
              </a:rPr>
              <a:t> формате </a:t>
            </a: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 </a:t>
            </a:r>
            <a:r>
              <a:rPr kumimoji="0" lang="en-US"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PDF</a:t>
            </a:r>
            <a:endPar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tabLst/>
              <a:defRPr/>
            </a:pPr>
            <a:r>
              <a:rPr lang="ru-RU" sz="3600" b="1" dirty="0" smtClean="0">
                <a:solidFill>
                  <a:srgbClr val="FF0000"/>
                </a:solidFill>
                <a:latin typeface="+mj-lt"/>
                <a:ea typeface="+mj-ea"/>
                <a:cs typeface="+mj-cs"/>
              </a:rPr>
              <a:t>(УСТАВ правильный!!!)</a:t>
            </a:r>
            <a: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t/>
            </a:r>
            <a:br>
              <a:rPr kumimoji="0" lang="ru-RU" sz="3600" b="1" i="0" u="none" strike="noStrike" kern="1200" cap="none" spc="0" normalizeH="0" baseline="0" noProof="0" dirty="0" smtClean="0">
                <a:ln>
                  <a:noFill/>
                </a:ln>
                <a:solidFill>
                  <a:schemeClr val="accent2">
                    <a:lumMod val="75000"/>
                  </a:schemeClr>
                </a:solidFill>
                <a:effectLst/>
                <a:uLnTx/>
                <a:uFillTx/>
                <a:latin typeface="+mj-lt"/>
                <a:ea typeface="+mj-ea"/>
                <a:cs typeface="+mj-cs"/>
              </a:rPr>
            </a:br>
            <a:r>
              <a:rPr kumimoji="0" lang="ru-RU" sz="2800" b="1" i="0" u="none" strike="noStrike" kern="1200" cap="none" spc="0" normalizeH="0" baseline="0" noProof="0" dirty="0" smtClean="0">
                <a:ln>
                  <a:noFill/>
                </a:ln>
                <a:solidFill>
                  <a:schemeClr val="accent2"/>
                </a:solidFill>
                <a:effectLst/>
                <a:uLnTx/>
                <a:uFillTx/>
                <a:latin typeface="+mj-lt"/>
                <a:ea typeface="+mj-ea"/>
                <a:cs typeface="+mj-cs"/>
              </a:rPr>
              <a:t/>
            </a:r>
            <a:br>
              <a:rPr kumimoji="0" lang="ru-RU" sz="2800" b="1" i="0" u="none" strike="noStrike" kern="1200" cap="none" spc="0" normalizeH="0" baseline="0" noProof="0" dirty="0" smtClean="0">
                <a:ln>
                  <a:noFill/>
                </a:ln>
                <a:solidFill>
                  <a:schemeClr val="accent2"/>
                </a:solidFill>
                <a:effectLst/>
                <a:uLnTx/>
                <a:uFillTx/>
                <a:latin typeface="+mj-lt"/>
                <a:ea typeface="+mj-ea"/>
                <a:cs typeface="+mj-cs"/>
              </a:rPr>
            </a:br>
            <a:endParaRPr kumimoji="0" lang="ru-RU" sz="2800" b="0"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4" name="Заголовок 3"/>
          <p:cNvSpPr txBox="1">
            <a:spLocks/>
          </p:cNvSpPr>
          <p:nvPr/>
        </p:nvSpPr>
        <p:spPr>
          <a:xfrm>
            <a:off x="0" y="1142984"/>
            <a:ext cx="8715404" cy="785818"/>
          </a:xfrm>
          <a:prstGeom prst="rect">
            <a:avLst/>
          </a:prstGeom>
          <a:ln>
            <a:miter lim="800000"/>
            <a:headEnd/>
            <a:tailEnd/>
          </a:ln>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ru-RU" sz="3600" b="1" dirty="0" smtClean="0">
                <a:solidFill>
                  <a:schemeClr val="accent2"/>
                </a:solidFill>
                <a:latin typeface="+mj-lt"/>
                <a:ea typeface="+mj-ea"/>
                <a:cs typeface="+mj-cs"/>
              </a:rPr>
              <a:t>СТРУКТУРА СОЦИАЛЬНОГО ПРОЕКТА</a:t>
            </a:r>
            <a:endParaRPr kumimoji="0" lang="ru-RU" sz="3600" b="0" i="0" u="none" strike="noStrike" kern="1200" cap="none" spc="0" normalizeH="0" baseline="0" noProof="0" dirty="0">
              <a:ln>
                <a:noFill/>
              </a:ln>
              <a:solidFill>
                <a:srgbClr val="0070C0"/>
              </a:solidFill>
              <a:effectLst/>
              <a:uLnTx/>
              <a:uFillTx/>
              <a:latin typeface="+mj-lt"/>
              <a:ea typeface="+mj-ea"/>
              <a:cs typeface="+mj-cs"/>
            </a:endParaRPr>
          </a:p>
        </p:txBody>
      </p:sp>
      <p:sp>
        <p:nvSpPr>
          <p:cNvPr id="5" name="Скругленный прямоугольник 4"/>
          <p:cNvSpPr/>
          <p:nvPr/>
        </p:nvSpPr>
        <p:spPr>
          <a:xfrm>
            <a:off x="142844" y="1785926"/>
            <a:ext cx="8208962" cy="79216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ОБОСНОВАНИЕ СОЦИАЛЬНОЙ ЗНАЧИМОСТИ</a:t>
            </a:r>
            <a:endParaRPr lang="ru-RU" sz="2000" b="1" dirty="0">
              <a:solidFill>
                <a:schemeClr val="bg1"/>
              </a:solidFill>
            </a:endParaRPr>
          </a:p>
        </p:txBody>
      </p:sp>
      <p:sp>
        <p:nvSpPr>
          <p:cNvPr id="8" name="Скругленный прямоугольник 7"/>
          <p:cNvSpPr/>
          <p:nvPr/>
        </p:nvSpPr>
        <p:spPr>
          <a:xfrm>
            <a:off x="142844" y="2643182"/>
            <a:ext cx="8208962" cy="79216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ЦЕЛЬ И ЗАДАЧИ</a:t>
            </a:r>
            <a:endParaRPr lang="ru-RU" sz="2000" b="1" dirty="0">
              <a:solidFill>
                <a:schemeClr val="bg1"/>
              </a:solidFill>
            </a:endParaRPr>
          </a:p>
        </p:txBody>
      </p:sp>
      <p:sp>
        <p:nvSpPr>
          <p:cNvPr id="9" name="Скругленный прямоугольник 8"/>
          <p:cNvSpPr/>
          <p:nvPr/>
        </p:nvSpPr>
        <p:spPr>
          <a:xfrm>
            <a:off x="142844" y="3500438"/>
            <a:ext cx="8208962" cy="792163"/>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МЕРОПРИЯТИЯ (МЕТОДЫ) ПРОЕКТА</a:t>
            </a:r>
            <a:endParaRPr lang="ru-RU" sz="2000" b="1" dirty="0">
              <a:solidFill>
                <a:schemeClr val="bg1"/>
              </a:solidFill>
            </a:endParaRPr>
          </a:p>
        </p:txBody>
      </p:sp>
      <p:sp>
        <p:nvSpPr>
          <p:cNvPr id="10" name="Скругленный прямоугольник 9"/>
          <p:cNvSpPr/>
          <p:nvPr/>
        </p:nvSpPr>
        <p:spPr>
          <a:xfrm>
            <a:off x="142844" y="4351349"/>
            <a:ext cx="8208962" cy="792163"/>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ПЛАН-ГРАФИК РЕАЛИЗАЦИИ</a:t>
            </a:r>
            <a:endParaRPr lang="ru-RU" sz="2000" b="1" dirty="0">
              <a:solidFill>
                <a:schemeClr val="bg1"/>
              </a:solidFill>
            </a:endParaRPr>
          </a:p>
        </p:txBody>
      </p:sp>
      <p:sp>
        <p:nvSpPr>
          <p:cNvPr id="11" name="Скругленный прямоугольник 10"/>
          <p:cNvSpPr/>
          <p:nvPr/>
        </p:nvSpPr>
        <p:spPr>
          <a:xfrm>
            <a:off x="142844" y="5214950"/>
            <a:ext cx="8208962" cy="792163"/>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РЕЗУЛЬТАТЫ И КРИТЕРИИ ОЦЕНКИ ПРОЕКТА</a:t>
            </a:r>
            <a:endParaRPr lang="ru-RU" sz="2000" b="1" dirty="0">
              <a:solidFill>
                <a:schemeClr val="bg1"/>
              </a:solidFill>
            </a:endParaRPr>
          </a:p>
        </p:txBody>
      </p:sp>
      <p:sp>
        <p:nvSpPr>
          <p:cNvPr id="12" name="Скругленный прямоугольник 11"/>
          <p:cNvSpPr/>
          <p:nvPr/>
        </p:nvSpPr>
        <p:spPr>
          <a:xfrm>
            <a:off x="149252" y="6065861"/>
            <a:ext cx="8208962" cy="792163"/>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solidFill>
                  <a:schemeClr val="bg1"/>
                </a:solidFill>
              </a:rPr>
              <a:t>БЮДЖЕТ (СМЕТА) ПРОЕКТА</a:t>
            </a:r>
            <a:endParaRPr lang="ru-RU" sz="2000" b="1" dirty="0">
              <a:solidFill>
                <a:schemeClr val="bg1"/>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3786182" y="214290"/>
            <a:ext cx="4827412" cy="584775"/>
          </a:xfrm>
          <a:prstGeom prst="rect">
            <a:avLst/>
          </a:prstGeom>
          <a:noFill/>
        </p:spPr>
        <p:txBody>
          <a:bodyPr wrap="none" rtlCol="0">
            <a:spAutoFit/>
          </a:bodyPr>
          <a:lstStyle/>
          <a:p>
            <a:r>
              <a:rPr lang="ru-RU" sz="3200" b="1" u="sng" dirty="0" smtClean="0">
                <a:solidFill>
                  <a:srgbClr val="FF0000"/>
                </a:solidFill>
              </a:rPr>
              <a:t>Про структуру проекта</a:t>
            </a:r>
          </a:p>
        </p:txBody>
      </p:sp>
      <p:sp>
        <p:nvSpPr>
          <p:cNvPr id="8"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r>
              <a:rPr lang="ru-RU" sz="2800" dirty="0" smtClean="0">
                <a:solidFill>
                  <a:schemeClr val="accent2">
                    <a:lumMod val="75000"/>
                  </a:schemeClr>
                </a:solidFill>
                <a:latin typeface="+mj-lt"/>
                <a:ea typeface="+mj-ea"/>
                <a:cs typeface="+mj-cs"/>
              </a:rPr>
              <a:t>Можно посмотреть предыдущий </a:t>
            </a:r>
            <a:r>
              <a:rPr lang="ru-RU" sz="2800" dirty="0" err="1" smtClean="0">
                <a:solidFill>
                  <a:schemeClr val="accent2">
                    <a:lumMod val="75000"/>
                  </a:schemeClr>
                </a:solidFill>
                <a:latin typeface="+mj-lt"/>
                <a:ea typeface="+mj-ea"/>
                <a:cs typeface="+mj-cs"/>
              </a:rPr>
              <a:t>вебинар</a:t>
            </a:r>
            <a:endParaRPr lang="ru-RU" sz="2800"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r>
              <a:rPr kumimoji="0" lang="ru-RU" sz="2800" b="0" i="0" u="none" strike="noStrike" kern="1200" cap="none" spc="0" normalizeH="0" baseline="0" noProof="0" dirty="0" smtClean="0">
                <a:ln>
                  <a:noFill/>
                </a:ln>
                <a:solidFill>
                  <a:schemeClr val="accent2">
                    <a:lumMod val="75000"/>
                  </a:schemeClr>
                </a:solidFill>
                <a:effectLst/>
                <a:uLnTx/>
                <a:uFillTx/>
                <a:latin typeface="+mj-lt"/>
                <a:ea typeface="+mj-ea"/>
                <a:cs typeface="+mj-cs"/>
              </a:rPr>
              <a:t>на нашем канале в </a:t>
            </a:r>
            <a:r>
              <a:rPr kumimoji="0" lang="ru-RU" sz="2800" b="0" i="0" u="none" strike="noStrike" kern="1200" cap="none" spc="0" normalizeH="0" baseline="0" noProof="0" dirty="0" err="1" smtClean="0">
                <a:ln>
                  <a:noFill/>
                </a:ln>
                <a:solidFill>
                  <a:schemeClr val="accent2">
                    <a:lumMod val="75000"/>
                  </a:schemeClr>
                </a:solidFill>
                <a:effectLst/>
                <a:uLnTx/>
                <a:uFillTx/>
                <a:latin typeface="+mj-lt"/>
                <a:ea typeface="+mj-ea"/>
                <a:cs typeface="+mj-cs"/>
              </a:rPr>
              <a:t>Ютьюб</a:t>
            </a:r>
            <a:r>
              <a:rPr kumimoji="0" lang="ru-RU" sz="2800" b="0" i="0" u="none" strike="noStrike" kern="1200" cap="none" spc="0" normalizeH="0" baseline="0" noProof="0" dirty="0" smtClean="0">
                <a:ln>
                  <a:noFill/>
                </a:ln>
                <a:solidFill>
                  <a:schemeClr val="accent2">
                    <a:lumMod val="75000"/>
                  </a:schemeClr>
                </a:solidFill>
                <a:effectLst/>
                <a:uLnTx/>
                <a:uFillTx/>
                <a:latin typeface="+mj-lt"/>
                <a:ea typeface="+mj-ea"/>
                <a:cs typeface="+mj-cs"/>
              </a:rPr>
              <a:t>.</a:t>
            </a:r>
          </a:p>
          <a:p>
            <a:pPr marL="742950" marR="0" lvl="0" indent="-742950" defTabSz="457200" rtl="0" eaLnBrk="1" fontAlgn="auto" latinLnBrk="0" hangingPunct="1">
              <a:lnSpc>
                <a:spcPct val="100000"/>
              </a:lnSpc>
              <a:spcBef>
                <a:spcPct val="0"/>
              </a:spcBef>
              <a:spcAft>
                <a:spcPts val="0"/>
              </a:spcAft>
              <a:buClrTx/>
              <a:buSzTx/>
              <a:tabLst/>
              <a:defRPr/>
            </a:pPr>
            <a:endParaRPr lang="ru-RU" sz="2800"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r>
              <a:rPr lang="ru-RU" sz="2800" dirty="0" smtClean="0">
                <a:solidFill>
                  <a:schemeClr val="accent2">
                    <a:lumMod val="75000"/>
                  </a:schemeClr>
                </a:solidFill>
                <a:latin typeface="+mj-lt"/>
                <a:ea typeface="+mj-ea"/>
                <a:cs typeface="+mj-cs"/>
              </a:rPr>
              <a:t>Название канала:</a:t>
            </a:r>
            <a:r>
              <a:rPr kumimoji="0" lang="ru-RU" sz="2800" b="0" i="0" u="none" strike="noStrike" kern="1200" cap="none" spc="0" normalizeH="0" baseline="0" noProof="0" dirty="0" smtClean="0">
                <a:ln>
                  <a:noFill/>
                </a:ln>
                <a:solidFill>
                  <a:schemeClr val="accent2">
                    <a:lumMod val="75000"/>
                  </a:schemeClr>
                </a:solidFill>
                <a:effectLst/>
                <a:uLnTx/>
                <a:uFillTx/>
                <a:latin typeface="+mj-lt"/>
                <a:ea typeface="+mj-ea"/>
                <a:cs typeface="+mj-cs"/>
              </a:rPr>
              <a:t> БРОО ЦСИ Вера</a:t>
            </a:r>
          </a:p>
          <a:p>
            <a:pPr marL="742950" marR="0" lvl="0" indent="-742950" defTabSz="457200" rtl="0" eaLnBrk="1" fontAlgn="auto" latinLnBrk="0" hangingPunct="1">
              <a:lnSpc>
                <a:spcPct val="100000"/>
              </a:lnSpc>
              <a:spcBef>
                <a:spcPct val="0"/>
              </a:spcBef>
              <a:spcAft>
                <a:spcPts val="0"/>
              </a:spcAft>
              <a:buClrTx/>
              <a:buSzTx/>
              <a:tabLst/>
              <a:defRPr/>
            </a:pPr>
            <a:endParaRPr lang="ru-RU" sz="2800"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r>
              <a:rPr kumimoji="0" lang="ru-RU" sz="2800" b="0" i="0" u="none" strike="noStrike" kern="1200" cap="none" spc="0" normalizeH="0" baseline="0" noProof="0" dirty="0" smtClean="0">
                <a:ln>
                  <a:noFill/>
                </a:ln>
                <a:solidFill>
                  <a:schemeClr val="accent2">
                    <a:lumMod val="75000"/>
                  </a:schemeClr>
                </a:solidFill>
                <a:effectLst/>
                <a:uLnTx/>
                <a:uFillTx/>
                <a:latin typeface="+mj-lt"/>
                <a:ea typeface="+mj-ea"/>
                <a:cs typeface="+mj-cs"/>
              </a:rPr>
              <a:t>	</a:t>
            </a:r>
            <a:r>
              <a:rPr kumimoji="0" lang="ru-RU" sz="2800" b="1" i="0" u="none" strike="noStrike" kern="1200" cap="none" spc="0" normalizeH="0" baseline="0" noProof="0" dirty="0" err="1" smtClean="0">
                <a:ln>
                  <a:noFill/>
                </a:ln>
                <a:solidFill>
                  <a:schemeClr val="accent2">
                    <a:lumMod val="75000"/>
                  </a:schemeClr>
                </a:solidFill>
                <a:effectLst/>
                <a:uLnTx/>
                <a:uFillTx/>
                <a:latin typeface="+mj-lt"/>
                <a:ea typeface="+mj-ea"/>
                <a:cs typeface="+mj-cs"/>
              </a:rPr>
              <a:t>Вебинар</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 от 15.02.2022 </a:t>
            </a:r>
          </a:p>
          <a:p>
            <a:pPr marL="742950" marR="0" lvl="0" indent="-742950" defTabSz="457200" rtl="0" eaLnBrk="1" fontAlgn="auto" latinLnBrk="0" hangingPunct="1">
              <a:lnSpc>
                <a:spcPct val="100000"/>
              </a:lnSpc>
              <a:spcBef>
                <a:spcPct val="0"/>
              </a:spcBef>
              <a:spcAft>
                <a:spcPts val="0"/>
              </a:spcAft>
              <a:buClrTx/>
              <a:buSzTx/>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«Разработка социального проекта: </a:t>
            </a:r>
          </a:p>
          <a:p>
            <a:pPr marL="742950" marR="0" lvl="0" indent="-742950" defTabSz="457200" rtl="0" eaLnBrk="1" fontAlgn="auto" latinLnBrk="0" hangingPunct="1">
              <a:lnSpc>
                <a:spcPct val="100000"/>
              </a:lnSpc>
              <a:spcBef>
                <a:spcPct val="0"/>
              </a:spcBef>
              <a:spcAft>
                <a:spcPts val="0"/>
              </a:spcAft>
              <a:buClrTx/>
              <a:buSzTx/>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пошаговая инструкция»</a:t>
            </a:r>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1077218"/>
          </a:xfrm>
          <a:prstGeom prst="rect">
            <a:avLst/>
          </a:prstGeom>
          <a:noFill/>
        </p:spPr>
        <p:txBody>
          <a:bodyPr wrap="square" rtlCol="0">
            <a:spAutoFit/>
          </a:bodyPr>
          <a:lstStyle/>
          <a:p>
            <a:pPr algn="ctr"/>
            <a:r>
              <a:rPr lang="ru-RU" sz="3200" b="1" u="sng" dirty="0" smtClean="0">
                <a:solidFill>
                  <a:schemeClr val="accent2">
                    <a:lumMod val="50000"/>
                  </a:schemeClr>
                </a:solidFill>
              </a:rPr>
              <a:t>Где взять идеи для проектов?</a:t>
            </a:r>
            <a:endParaRPr lang="ru-RU" sz="3200" b="1" u="sng" dirty="0">
              <a:solidFill>
                <a:schemeClr val="accent2">
                  <a:lumMod val="50000"/>
                </a:schemeClr>
              </a:solidFill>
            </a:endParaRPr>
          </a:p>
        </p:txBody>
      </p:sp>
      <p:sp>
        <p:nvSpPr>
          <p:cNvPr id="7"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Определить целевую группу, с которой работает НКО</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kumimoji="0" lang="ru-RU" sz="12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lang="ru-RU" sz="2800" b="1" dirty="0" smtClean="0">
                <a:solidFill>
                  <a:schemeClr val="accent2">
                    <a:lumMod val="75000"/>
                  </a:schemeClr>
                </a:solidFill>
                <a:latin typeface="+mj-lt"/>
                <a:ea typeface="+mj-ea"/>
                <a:cs typeface="+mj-cs"/>
              </a:rPr>
              <a:t>Определить спектр проблем данной целевой группы</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lang="ru-RU" sz="1200" b="1"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Определиться с проблемой, которую будет решать проект</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kumimoji="0" lang="ru-RU" sz="12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Определить</a:t>
            </a:r>
            <a:r>
              <a:rPr lang="ru-RU" sz="2800" b="1" dirty="0" smtClean="0">
                <a:solidFill>
                  <a:schemeClr val="accent2">
                    <a:lumMod val="75000"/>
                  </a:schemeClr>
                </a:solidFill>
                <a:latin typeface="+mj-lt"/>
                <a:ea typeface="+mj-ea"/>
                <a:cs typeface="+mj-cs"/>
              </a:rPr>
              <a:t>, соответствует ли деятельность по проекту видам деятельности НКО, прописанным в Уставе</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
            </a:r>
            <a:b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b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1077218"/>
          </a:xfrm>
          <a:prstGeom prst="rect">
            <a:avLst/>
          </a:prstGeom>
          <a:noFill/>
        </p:spPr>
        <p:txBody>
          <a:bodyPr wrap="square" rtlCol="0">
            <a:spAutoFit/>
          </a:bodyPr>
          <a:lstStyle/>
          <a:p>
            <a:pPr algn="ctr"/>
            <a:r>
              <a:rPr lang="ru-RU" sz="3200" b="1" u="sng" dirty="0" smtClean="0">
                <a:solidFill>
                  <a:schemeClr val="accent2">
                    <a:lumMod val="50000"/>
                  </a:schemeClr>
                </a:solidFill>
              </a:rPr>
              <a:t>Где взять идеи для проектов?</a:t>
            </a:r>
            <a:endParaRPr lang="ru-RU" sz="3200" b="1" u="sng" dirty="0">
              <a:solidFill>
                <a:schemeClr val="accent2">
                  <a:lumMod val="50000"/>
                </a:schemeClr>
              </a:solidFill>
            </a:endParaRPr>
          </a:p>
        </p:txBody>
      </p:sp>
      <p:sp>
        <p:nvSpPr>
          <p:cNvPr id="7"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defTabSz="457200" rtl="0" eaLnBrk="1" fontAlgn="auto" latinLnBrk="0" hangingPunct="1">
              <a:lnSpc>
                <a:spcPct val="100000"/>
              </a:lnSpc>
              <a:spcBef>
                <a:spcPct val="0"/>
              </a:spcBef>
              <a:spcAft>
                <a:spcPts val="0"/>
              </a:spcAft>
              <a:buClrTx/>
              <a:buSzTx/>
              <a:tabLst/>
              <a:defRPr/>
            </a:pPr>
            <a:r>
              <a:rPr lang="ru-RU" sz="2800" b="1" dirty="0" smtClean="0">
                <a:solidFill>
                  <a:schemeClr val="accent2"/>
                </a:solidFill>
                <a:latin typeface="+mj-lt"/>
                <a:ea typeface="+mj-ea"/>
                <a:cs typeface="+mj-cs"/>
              </a:rPr>
              <a:t>Например: целевая группа </a:t>
            </a:r>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1" i="0" u="none" strike="noStrike" kern="1200" cap="none" spc="0" normalizeH="0" baseline="0" noProof="0" dirty="0" smtClean="0">
              <a:ln>
                <a:noFill/>
              </a:ln>
              <a:solidFill>
                <a:schemeClr val="accent2"/>
              </a:solidFill>
              <a:effectLst/>
              <a:uLnTx/>
              <a:uFillTx/>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tabLst/>
              <a:defRPr/>
            </a:pPr>
            <a:r>
              <a:rPr kumimoji="0" lang="ru-RU" sz="3600" b="1" i="0" u="none" strike="noStrike" kern="1200" cap="none" spc="0" normalizeH="0" baseline="0" noProof="0" dirty="0" smtClean="0">
                <a:ln>
                  <a:noFill/>
                </a:ln>
                <a:solidFill>
                  <a:srgbClr val="FF0000"/>
                </a:solidFill>
                <a:effectLst/>
                <a:uLnTx/>
                <a:uFillTx/>
                <a:latin typeface="+mj-lt"/>
                <a:ea typeface="+mj-ea"/>
                <a:cs typeface="+mj-cs"/>
              </a:rPr>
              <a:t>Пожилые</a:t>
            </a:r>
            <a:r>
              <a:rPr kumimoji="0" lang="ru-RU" sz="3600" b="1" i="0" u="none" strike="noStrike" kern="1200" cap="none" spc="0" normalizeH="0" noProof="0" dirty="0" smtClean="0">
                <a:ln>
                  <a:noFill/>
                </a:ln>
                <a:solidFill>
                  <a:srgbClr val="FF0000"/>
                </a:solidFill>
                <a:effectLst/>
                <a:uLnTx/>
                <a:uFillTx/>
                <a:latin typeface="+mj-lt"/>
                <a:ea typeface="+mj-ea"/>
                <a:cs typeface="+mj-cs"/>
              </a:rPr>
              <a:t> люди</a:t>
            </a:r>
          </a:p>
          <a:p>
            <a:pPr marL="742950" marR="0" lvl="0" indent="-742950" defTabSz="457200" rtl="0" eaLnBrk="1" fontAlgn="auto" latinLnBrk="0" hangingPunct="1">
              <a:lnSpc>
                <a:spcPct val="100000"/>
              </a:lnSpc>
              <a:spcBef>
                <a:spcPct val="0"/>
              </a:spcBef>
              <a:spcAft>
                <a:spcPts val="0"/>
              </a:spcAft>
              <a:buClrTx/>
              <a:buSzTx/>
              <a:tabLst/>
              <a:defRPr/>
            </a:pPr>
            <a:endParaRPr lang="ru-RU" sz="2800" b="1" baseline="0" dirty="0" smtClean="0">
              <a:solidFill>
                <a:srgbClr val="FF0000"/>
              </a:solidFill>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tabLst/>
              <a:defRPr/>
            </a:pPr>
            <a:r>
              <a:rPr kumimoji="0" lang="ru-RU" sz="2800" b="1" i="0" u="none" strike="noStrike" kern="1200" cap="none" spc="0" normalizeH="0" noProof="0" dirty="0" smtClean="0">
                <a:ln>
                  <a:noFill/>
                </a:ln>
                <a:solidFill>
                  <a:schemeClr val="accent2">
                    <a:lumMod val="50000"/>
                  </a:schemeClr>
                </a:solidFill>
                <a:effectLst/>
                <a:uLnTx/>
                <a:uFillTx/>
                <a:latin typeface="+mj-lt"/>
                <a:ea typeface="+mj-ea"/>
                <a:cs typeface="+mj-cs"/>
              </a:rPr>
              <a:t>Какие проблемы могут быть у данной целевой группы?</a:t>
            </a:r>
            <a:endParaRPr kumimoji="0" lang="ru-RU" sz="2800" b="0" i="0" u="none" strike="noStrike" kern="1200" cap="none" spc="0" normalizeH="0" baseline="0" noProof="0" dirty="0">
              <a:ln>
                <a:noFill/>
              </a:ln>
              <a:solidFill>
                <a:schemeClr val="accent2">
                  <a:lumMod val="50000"/>
                </a:schemeClr>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1077218"/>
          </a:xfrm>
          <a:prstGeom prst="rect">
            <a:avLst/>
          </a:prstGeom>
          <a:noFill/>
        </p:spPr>
        <p:txBody>
          <a:bodyPr wrap="square" rtlCol="0">
            <a:spAutoFit/>
          </a:bodyPr>
          <a:lstStyle/>
          <a:p>
            <a:pPr algn="ctr"/>
            <a:r>
              <a:rPr lang="ru-RU" sz="3200" b="1" u="sng" dirty="0" smtClean="0">
                <a:solidFill>
                  <a:schemeClr val="accent2">
                    <a:lumMod val="50000"/>
                  </a:schemeClr>
                </a:solidFill>
              </a:rPr>
              <a:t>Где взять идеи для проектов?</a:t>
            </a:r>
            <a:endParaRPr lang="ru-RU" sz="3200" b="1" u="sng" dirty="0">
              <a:solidFill>
                <a:schemeClr val="accent2">
                  <a:lumMod val="50000"/>
                </a:schemeClr>
              </a:solidFill>
            </a:endParaRPr>
          </a:p>
        </p:txBody>
      </p:sp>
      <p:sp>
        <p:nvSpPr>
          <p:cNvPr id="7"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algn="ctr" defTabSz="457200" rtl="0" eaLnBrk="1" fontAlgn="auto" latinLnBrk="0" hangingPunct="1">
              <a:lnSpc>
                <a:spcPct val="100000"/>
              </a:lnSpc>
              <a:spcBef>
                <a:spcPct val="0"/>
              </a:spcBef>
              <a:spcAft>
                <a:spcPts val="0"/>
              </a:spcAft>
              <a:buClrTx/>
              <a:buSzTx/>
              <a:tabLst/>
              <a:defRPr/>
            </a:pPr>
            <a:r>
              <a:rPr kumimoji="0" lang="ru-RU" sz="3600" b="1" i="0" u="none" strike="noStrike" kern="1200" cap="none" spc="0" normalizeH="0" baseline="0" noProof="0" dirty="0" smtClean="0">
                <a:ln>
                  <a:noFill/>
                </a:ln>
                <a:solidFill>
                  <a:srgbClr val="FF0000"/>
                </a:solidFill>
                <a:effectLst/>
                <a:uLnTx/>
                <a:uFillTx/>
                <a:latin typeface="+mj-lt"/>
                <a:ea typeface="+mj-ea"/>
                <a:cs typeface="+mj-cs"/>
              </a:rPr>
              <a:t>Пожилые</a:t>
            </a:r>
            <a:r>
              <a:rPr kumimoji="0" lang="ru-RU" sz="3600" b="1" i="0" u="none" strike="noStrike" kern="1200" cap="none" spc="0" normalizeH="0" noProof="0" dirty="0" smtClean="0">
                <a:ln>
                  <a:noFill/>
                </a:ln>
                <a:solidFill>
                  <a:srgbClr val="FF0000"/>
                </a:solidFill>
                <a:effectLst/>
                <a:uLnTx/>
                <a:uFillTx/>
                <a:latin typeface="+mj-lt"/>
                <a:ea typeface="+mj-ea"/>
                <a:cs typeface="+mj-cs"/>
              </a:rPr>
              <a:t> люди</a:t>
            </a:r>
          </a:p>
          <a:p>
            <a:pPr marL="742950" marR="0" lvl="0" indent="-742950" algn="ctr" defTabSz="457200" rtl="0" eaLnBrk="1" fontAlgn="auto" latinLnBrk="0" hangingPunct="1">
              <a:lnSpc>
                <a:spcPct val="100000"/>
              </a:lnSpc>
              <a:spcBef>
                <a:spcPct val="0"/>
              </a:spcBef>
              <a:spcAft>
                <a:spcPts val="0"/>
              </a:spcAft>
              <a:buClrTx/>
              <a:buSzTx/>
              <a:tabLst/>
              <a:defRPr/>
            </a:pPr>
            <a:endParaRPr kumimoji="0" lang="ru-RU" sz="1100" b="1" i="0" u="none" strike="noStrike" kern="1200" cap="none" spc="0" normalizeH="0" noProof="0" dirty="0" smtClean="0">
              <a:ln>
                <a:noFill/>
              </a:ln>
              <a:solidFill>
                <a:srgbClr val="FF0000"/>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r>
              <a:rPr lang="ru-RU" sz="2800" b="1" baseline="0" dirty="0" smtClean="0">
                <a:solidFill>
                  <a:schemeClr val="accent2">
                    <a:lumMod val="75000"/>
                  </a:schemeClr>
                </a:solidFill>
                <a:latin typeface="+mj-lt"/>
                <a:ea typeface="+mj-ea"/>
                <a:cs typeface="+mj-cs"/>
              </a:rPr>
              <a:t>- Материальные трудности (маленькая</a:t>
            </a:r>
            <a:r>
              <a:rPr lang="ru-RU" sz="2800" b="1" dirty="0" smtClean="0">
                <a:solidFill>
                  <a:schemeClr val="accent2">
                    <a:lumMod val="75000"/>
                  </a:schemeClr>
                </a:solidFill>
                <a:latin typeface="+mj-lt"/>
                <a:ea typeface="+mj-ea"/>
                <a:cs typeface="+mj-cs"/>
              </a:rPr>
              <a:t> пенсия и большие расходы по каким-то причинам)</a:t>
            </a:r>
          </a:p>
          <a:p>
            <a:pPr marL="742950" marR="0" lvl="0" indent="-742950" defTabSz="457200" rtl="0" eaLnBrk="1" fontAlgn="auto" latinLnBrk="0" hangingPunct="1">
              <a:lnSpc>
                <a:spcPct val="100000"/>
              </a:lnSpc>
              <a:spcBef>
                <a:spcPct val="0"/>
              </a:spcBef>
              <a:spcAft>
                <a:spcPts val="0"/>
              </a:spcAft>
              <a:buClrTx/>
              <a:buSzTx/>
              <a:buFontTx/>
              <a:buChar char="-"/>
              <a:tabLst/>
              <a:defRPr/>
            </a:pPr>
            <a:r>
              <a:rPr lang="ru-RU" sz="2800" b="1" baseline="0" dirty="0" smtClean="0">
                <a:solidFill>
                  <a:schemeClr val="accent2">
                    <a:lumMod val="75000"/>
                  </a:schemeClr>
                </a:solidFill>
                <a:latin typeface="+mj-lt"/>
                <a:ea typeface="+mj-ea"/>
                <a:cs typeface="+mj-cs"/>
              </a:rPr>
              <a:t>Недоступность нужных услуг (реабилитации, электронных услуг</a:t>
            </a:r>
            <a:r>
              <a:rPr lang="ru-RU" sz="2800" b="1" dirty="0" smtClean="0">
                <a:solidFill>
                  <a:schemeClr val="accent2">
                    <a:lumMod val="75000"/>
                  </a:schemeClr>
                </a:solidFill>
                <a:latin typeface="+mj-lt"/>
                <a:ea typeface="+mj-ea"/>
                <a:cs typeface="+mj-cs"/>
              </a:rPr>
              <a:t> и пр.)</a:t>
            </a:r>
          </a:p>
          <a:p>
            <a:pPr marL="742950" marR="0" lvl="0" indent="-742950" defTabSz="457200" rtl="0" eaLnBrk="1" fontAlgn="auto" latinLnBrk="0" hangingPunct="1">
              <a:lnSpc>
                <a:spcPct val="100000"/>
              </a:lnSpc>
              <a:spcBef>
                <a:spcPct val="0"/>
              </a:spcBef>
              <a:spcAft>
                <a:spcPts val="0"/>
              </a:spcAft>
              <a:buClrTx/>
              <a:buSzTx/>
              <a:buFontTx/>
              <a:buChar char="-"/>
              <a:tabLst/>
              <a:defRPr/>
            </a:pPr>
            <a:r>
              <a:rPr lang="ru-RU" sz="2800" b="1" baseline="0" dirty="0" smtClean="0">
                <a:solidFill>
                  <a:schemeClr val="accent2">
                    <a:lumMod val="75000"/>
                  </a:schemeClr>
                </a:solidFill>
                <a:latin typeface="+mj-lt"/>
                <a:ea typeface="+mj-ea"/>
                <a:cs typeface="+mj-cs"/>
              </a:rPr>
              <a:t>Недостаточно общения (нет досуга, нет круга по интересам и пр.)</a:t>
            </a:r>
          </a:p>
          <a:p>
            <a:pPr marL="742950" marR="0" lvl="0" indent="-742950" defTabSz="457200" rtl="0" eaLnBrk="1" fontAlgn="auto" latinLnBrk="0" hangingPunct="1">
              <a:lnSpc>
                <a:spcPct val="100000"/>
              </a:lnSpc>
              <a:spcBef>
                <a:spcPct val="0"/>
              </a:spcBef>
              <a:spcAft>
                <a:spcPts val="0"/>
              </a:spcAft>
              <a:buClrTx/>
              <a:buSzTx/>
              <a:buFontTx/>
              <a:buChar char="-"/>
              <a:tabLst/>
              <a:defRPr/>
            </a:pPr>
            <a:r>
              <a:rPr lang="ru-RU" sz="2800" b="1" dirty="0" smtClean="0">
                <a:solidFill>
                  <a:schemeClr val="accent2">
                    <a:lumMod val="75000"/>
                  </a:schemeClr>
                </a:solidFill>
                <a:latin typeface="+mj-lt"/>
                <a:ea typeface="+mj-ea"/>
                <a:cs typeface="+mj-cs"/>
              </a:rPr>
              <a:t>Малая мобильность</a:t>
            </a:r>
          </a:p>
          <a:p>
            <a:pPr marL="742950" marR="0" lvl="0" indent="-742950" defTabSz="457200" rtl="0" eaLnBrk="1" fontAlgn="auto" latinLnBrk="0" hangingPunct="1">
              <a:lnSpc>
                <a:spcPct val="100000"/>
              </a:lnSpc>
              <a:spcBef>
                <a:spcPct val="0"/>
              </a:spcBef>
              <a:spcAft>
                <a:spcPts val="0"/>
              </a:spcAft>
              <a:buClrTx/>
              <a:buSzTx/>
              <a:tabLst/>
              <a:defRPr/>
            </a:pPr>
            <a:endParaRPr lang="ru-RU" sz="2800" b="1" baseline="0" dirty="0" smtClean="0">
              <a:solidFill>
                <a:schemeClr val="accent2">
                  <a:lumMod val="75000"/>
                </a:schemeClr>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214678" y="0"/>
            <a:ext cx="5500726" cy="1077218"/>
          </a:xfrm>
          <a:prstGeom prst="rect">
            <a:avLst/>
          </a:prstGeom>
          <a:noFill/>
        </p:spPr>
        <p:txBody>
          <a:bodyPr wrap="square" rtlCol="0">
            <a:spAutoFit/>
          </a:bodyPr>
          <a:lstStyle/>
          <a:p>
            <a:pPr algn="ctr"/>
            <a:r>
              <a:rPr lang="ru-RU" sz="3200" b="1" u="sng" dirty="0" smtClean="0">
                <a:solidFill>
                  <a:schemeClr val="accent2">
                    <a:lumMod val="50000"/>
                  </a:schemeClr>
                </a:solidFill>
              </a:rPr>
              <a:t>Где взять идеи для проектов?</a:t>
            </a:r>
            <a:endParaRPr lang="ru-RU" sz="3200" b="1" u="sng" dirty="0">
              <a:solidFill>
                <a:schemeClr val="accent2">
                  <a:lumMod val="50000"/>
                </a:schemeClr>
              </a:solidFill>
            </a:endParaRPr>
          </a:p>
        </p:txBody>
      </p:sp>
      <p:sp>
        <p:nvSpPr>
          <p:cNvPr id="7"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algn="ctr" defTabSz="457200" rtl="0" eaLnBrk="1" fontAlgn="auto" latinLnBrk="0" hangingPunct="1">
              <a:lnSpc>
                <a:spcPct val="100000"/>
              </a:lnSpc>
              <a:spcBef>
                <a:spcPct val="0"/>
              </a:spcBef>
              <a:spcAft>
                <a:spcPts val="0"/>
              </a:spcAft>
              <a:buClrTx/>
              <a:buSzTx/>
              <a:tabLst/>
              <a:defRPr/>
            </a:pPr>
            <a:r>
              <a:rPr kumimoji="0" lang="ru-RU" sz="3600" b="1" i="0" u="none" strike="noStrike" kern="1200" cap="none" spc="0" normalizeH="0" baseline="0" noProof="0" dirty="0" smtClean="0">
                <a:ln>
                  <a:noFill/>
                </a:ln>
                <a:solidFill>
                  <a:srgbClr val="FF0000"/>
                </a:solidFill>
                <a:effectLst/>
                <a:uLnTx/>
                <a:uFillTx/>
                <a:latin typeface="+mj-lt"/>
                <a:ea typeface="+mj-ea"/>
                <a:cs typeface="+mj-cs"/>
              </a:rPr>
              <a:t>У каждой проблемы есть разные пути решения.</a:t>
            </a:r>
          </a:p>
          <a:p>
            <a:pPr marL="742950" marR="0" lvl="0" indent="-742950" algn="ctr" defTabSz="457200" rtl="0" eaLnBrk="1" fontAlgn="auto" latinLnBrk="0" hangingPunct="1">
              <a:lnSpc>
                <a:spcPct val="100000"/>
              </a:lnSpc>
              <a:spcBef>
                <a:spcPct val="0"/>
              </a:spcBef>
              <a:spcAft>
                <a:spcPts val="0"/>
              </a:spcAft>
              <a:buClrTx/>
              <a:buSzTx/>
              <a:tabLst/>
              <a:defRPr/>
            </a:pPr>
            <a:endParaRPr lang="ru-RU" sz="3600" b="1" dirty="0" smtClean="0">
              <a:solidFill>
                <a:srgbClr val="FF0000"/>
              </a:solidFill>
              <a:latin typeface="+mj-lt"/>
              <a:ea typeface="+mj-ea"/>
              <a:cs typeface="+mj-cs"/>
            </a:endParaRPr>
          </a:p>
          <a:p>
            <a:pPr marL="742950" marR="0" lvl="0" indent="-742950" algn="ctr" defTabSz="457200" rtl="0" eaLnBrk="1" fontAlgn="auto" latinLnBrk="0" hangingPunct="1">
              <a:lnSpc>
                <a:spcPct val="100000"/>
              </a:lnSpc>
              <a:spcBef>
                <a:spcPct val="0"/>
              </a:spcBef>
              <a:spcAft>
                <a:spcPts val="0"/>
              </a:spcAft>
              <a:buClrTx/>
              <a:buSzTx/>
              <a:tabLst/>
              <a:defRPr/>
            </a:pPr>
            <a:r>
              <a:rPr lang="ru-RU" sz="3600" b="1" dirty="0" smtClean="0">
                <a:solidFill>
                  <a:schemeClr val="accent2">
                    <a:lumMod val="75000"/>
                  </a:schemeClr>
                </a:solidFill>
                <a:latin typeface="+mj-lt"/>
                <a:ea typeface="+mj-ea"/>
                <a:cs typeface="+mj-cs"/>
              </a:rPr>
              <a:t>Для разработки проекта, нужно выбрать тот путь,</a:t>
            </a:r>
          </a:p>
          <a:p>
            <a:pPr marL="742950" marR="0" lvl="0" indent="-742950" algn="ctr" defTabSz="457200" rtl="0" eaLnBrk="1" fontAlgn="auto" latinLnBrk="0" hangingPunct="1">
              <a:lnSpc>
                <a:spcPct val="100000"/>
              </a:lnSpc>
              <a:spcBef>
                <a:spcPct val="0"/>
              </a:spcBef>
              <a:spcAft>
                <a:spcPts val="0"/>
              </a:spcAft>
              <a:buClrTx/>
              <a:buSzTx/>
              <a:tabLst/>
              <a:defRPr/>
            </a:pPr>
            <a:r>
              <a:rPr lang="ru-RU" sz="3600" b="1" dirty="0" smtClean="0">
                <a:solidFill>
                  <a:schemeClr val="accent2">
                    <a:lumMod val="75000"/>
                  </a:schemeClr>
                </a:solidFill>
                <a:latin typeface="+mj-lt"/>
                <a:ea typeface="+mj-ea"/>
                <a:cs typeface="+mj-cs"/>
              </a:rPr>
              <a:t>который доступен и близок организации</a:t>
            </a:r>
            <a:endParaRPr lang="ru-RU" sz="2800" b="1"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tabLst/>
              <a:defRPr/>
            </a:pPr>
            <a:endParaRPr lang="ru-RU" sz="2800" b="1" baseline="0" dirty="0" smtClean="0">
              <a:solidFill>
                <a:schemeClr val="accent2">
                  <a:lumMod val="75000"/>
                </a:schemeClr>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500562" y="285728"/>
            <a:ext cx="2250937" cy="584775"/>
          </a:xfrm>
          <a:prstGeom prst="rect">
            <a:avLst/>
          </a:prstGeom>
          <a:noFill/>
        </p:spPr>
        <p:txBody>
          <a:bodyPr wrap="none" rtlCol="0">
            <a:spAutoFit/>
          </a:bodyPr>
          <a:lstStyle/>
          <a:p>
            <a:r>
              <a:rPr lang="ru-RU" sz="3200" b="1" u="sng" dirty="0" smtClean="0">
                <a:solidFill>
                  <a:srgbClr val="FF0000"/>
                </a:solidFill>
              </a:rPr>
              <a:t>НЕ проект</a:t>
            </a:r>
          </a:p>
        </p:txBody>
      </p:sp>
      <p:sp>
        <p:nvSpPr>
          <p:cNvPr id="8" name="Заголовок 3"/>
          <p:cNvSpPr txBox="1">
            <a:spLocks/>
          </p:cNvSpPr>
          <p:nvPr/>
        </p:nvSpPr>
        <p:spPr>
          <a:xfrm>
            <a:off x="467544" y="1340768"/>
            <a:ext cx="7816382" cy="5160066"/>
          </a:xfrm>
          <a:prstGeom prst="rect">
            <a:avLst/>
          </a:prstGeom>
          <a:ln>
            <a:miter lim="800000"/>
            <a:headEnd/>
            <a:tailEnd/>
          </a:ln>
        </p:spPr>
        <p:txBody>
          <a:bodyPr vert="horz" lIns="91440" tIns="45720" rIns="91440" bIns="45720" rtlCol="0" anchor="t">
            <a:noAutofit/>
          </a:bodyPr>
          <a:lstStyle/>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Просто благоустройство</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kumimoji="0" lang="ru-RU" sz="12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lang="ru-RU" sz="2800" b="1" dirty="0" smtClean="0">
                <a:solidFill>
                  <a:schemeClr val="accent2">
                    <a:lumMod val="75000"/>
                  </a:schemeClr>
                </a:solidFill>
                <a:latin typeface="+mj-lt"/>
                <a:ea typeface="+mj-ea"/>
                <a:cs typeface="+mj-cs"/>
              </a:rPr>
              <a:t>Приобретение оборудования</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lang="ru-RU" sz="1200" b="1"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kumimoji="0" lang="ru-RU" sz="1200" b="1" i="0" u="none" strike="noStrike" kern="1200" cap="none" spc="0" normalizeH="0" baseline="0" noProof="0" dirty="0" smtClean="0">
              <a:ln>
                <a:noFill/>
              </a:ln>
              <a:solidFill>
                <a:schemeClr val="accent2">
                  <a:lumMod val="75000"/>
                </a:schemeClr>
              </a:solidFill>
              <a:effectLst/>
              <a:uLnTx/>
              <a:uFillTx/>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err="1" smtClean="0">
                <a:ln>
                  <a:noFill/>
                </a:ln>
                <a:solidFill>
                  <a:schemeClr val="accent2">
                    <a:lumMod val="75000"/>
                  </a:schemeClr>
                </a:solidFill>
                <a:effectLst/>
                <a:uLnTx/>
                <a:uFillTx/>
                <a:latin typeface="+mj-lt"/>
                <a:ea typeface="+mj-ea"/>
                <a:cs typeface="+mj-cs"/>
              </a:rPr>
              <a:t>Оснащени</a:t>
            </a:r>
            <a:r>
              <a:rPr lang="ru-RU" sz="2800" b="1" dirty="0">
                <a:solidFill>
                  <a:schemeClr val="accent2">
                    <a:lumMod val="75000"/>
                  </a:schemeClr>
                </a:solidFill>
                <a:latin typeface="+mj-lt"/>
                <a:ea typeface="+mj-ea"/>
                <a:cs typeface="+mj-cs"/>
              </a:rPr>
              <a:t>е</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 устройство зоны, </a:t>
            </a:r>
            <a:r>
              <a:rPr kumimoji="0" lang="ru-RU" sz="2800" b="1" i="0" u="none" strike="noStrike" kern="1200" cap="none" spc="0" normalizeH="0" baseline="0" noProof="0" dirty="0" err="1" smtClean="0">
                <a:ln>
                  <a:noFill/>
                </a:ln>
                <a:solidFill>
                  <a:schemeClr val="accent2">
                    <a:lumMod val="75000"/>
                  </a:schemeClr>
                </a:solidFill>
                <a:effectLst/>
                <a:uLnTx/>
                <a:uFillTx/>
                <a:latin typeface="+mj-lt"/>
                <a:ea typeface="+mj-ea"/>
                <a:cs typeface="+mj-cs"/>
              </a:rPr>
              <a:t>коворкинга</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 пространства и пр.</a:t>
            </a: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endParaRPr lang="ru-RU" sz="2800" b="1" dirty="0" smtClean="0">
              <a:solidFill>
                <a:schemeClr val="accent2">
                  <a:lumMod val="75000"/>
                </a:schemeClr>
              </a:solidFill>
              <a:latin typeface="+mj-lt"/>
              <a:ea typeface="+mj-ea"/>
              <a:cs typeface="+mj-cs"/>
            </a:endParaRPr>
          </a:p>
          <a:p>
            <a:pPr marL="742950" marR="0" lvl="0" indent="-742950" defTabSz="457200" rtl="0" eaLnBrk="1" fontAlgn="auto" latinLnBrk="0" hangingPunct="1">
              <a:lnSpc>
                <a:spcPct val="100000"/>
              </a:lnSpc>
              <a:spcBef>
                <a:spcPct val="0"/>
              </a:spcBef>
              <a:spcAft>
                <a:spcPts val="0"/>
              </a:spcAft>
              <a:buClrTx/>
              <a:buSzTx/>
              <a:buFontTx/>
              <a:buAutoNum type="arabicPeriod"/>
              <a:tabLst/>
              <a:defRPr/>
            </a:pP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Проблема школы/библиотеки/дома культуры </a:t>
            </a:r>
            <a:r>
              <a:rPr kumimoji="0" lang="ru-RU" sz="2800" b="1" i="0" u="none" strike="noStrike" kern="1200" cap="none" spc="0" normalizeH="0" baseline="0" noProof="0" dirty="0" smtClean="0">
                <a:ln>
                  <a:noFill/>
                </a:ln>
                <a:solidFill>
                  <a:srgbClr val="FF0000"/>
                </a:solidFill>
                <a:effectLst/>
                <a:uLnTx/>
                <a:uFillTx/>
                <a:latin typeface="+mj-lt"/>
                <a:ea typeface="+mj-ea"/>
                <a:cs typeface="+mj-cs"/>
              </a:rPr>
              <a:t>НЕ РАВНО </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проблем</a:t>
            </a:r>
            <a:r>
              <a:rPr lang="ru-RU" sz="2800" b="1" dirty="0" smtClean="0">
                <a:solidFill>
                  <a:schemeClr val="accent2">
                    <a:lumMod val="75000"/>
                  </a:schemeClr>
                </a:solidFill>
                <a:latin typeface="+mj-lt"/>
                <a:ea typeface="+mj-ea"/>
                <a:cs typeface="+mj-cs"/>
              </a:rPr>
              <a:t>е</a:t>
            </a:r>
            <a: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t> целевой группы НКО</a:t>
            </a:r>
            <a:br>
              <a:rPr kumimoji="0" lang="ru-RU" sz="2800" b="1" i="0" u="none" strike="noStrike" kern="1200" cap="none" spc="0" normalizeH="0" baseline="0" noProof="0" dirty="0" smtClean="0">
                <a:ln>
                  <a:noFill/>
                </a:ln>
                <a:solidFill>
                  <a:schemeClr val="accent2">
                    <a:lumMod val="75000"/>
                  </a:schemeClr>
                </a:solidFill>
                <a:effectLst/>
                <a:uLnTx/>
                <a:uFillTx/>
                <a:latin typeface="+mj-lt"/>
                <a:ea typeface="+mj-ea"/>
                <a:cs typeface="+mj-cs"/>
              </a:rPr>
            </a:b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4" name="Заголовок 3"/>
          <p:cNvSpPr txBox="1">
            <a:spLocks/>
          </p:cNvSpPr>
          <p:nvPr/>
        </p:nvSpPr>
        <p:spPr>
          <a:xfrm>
            <a:off x="0" y="1142984"/>
            <a:ext cx="8715404" cy="785818"/>
          </a:xfrm>
          <a:prstGeom prst="rect">
            <a:avLst/>
          </a:prstGeom>
          <a:ln>
            <a:miter lim="800000"/>
            <a:headEnd/>
            <a:tailEnd/>
          </a:ln>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ru-RU" sz="3600" b="1" dirty="0" smtClean="0">
                <a:solidFill>
                  <a:schemeClr val="accent2"/>
                </a:solidFill>
                <a:latin typeface="+mj-lt"/>
                <a:ea typeface="+mj-ea"/>
                <a:cs typeface="+mj-cs"/>
              </a:rPr>
              <a:t>ЦЕЛИ И ЗАДАЧИ ПРОЕКТА</a:t>
            </a:r>
            <a:endParaRPr kumimoji="0" lang="ru-RU" sz="3600" b="0" i="0" u="none" strike="noStrike" kern="1200" cap="none" spc="0" normalizeH="0" baseline="0" noProof="0" dirty="0">
              <a:ln>
                <a:noFill/>
              </a:ln>
              <a:solidFill>
                <a:srgbClr val="0070C0"/>
              </a:solidFill>
              <a:effectLst/>
              <a:uLnTx/>
              <a:uFillTx/>
              <a:latin typeface="+mj-lt"/>
              <a:ea typeface="+mj-ea"/>
              <a:cs typeface="+mj-cs"/>
            </a:endParaRPr>
          </a:p>
        </p:txBody>
      </p:sp>
      <p:sp>
        <p:nvSpPr>
          <p:cNvPr id="5" name="Прямоугольник 4"/>
          <p:cNvSpPr/>
          <p:nvPr/>
        </p:nvSpPr>
        <p:spPr>
          <a:xfrm>
            <a:off x="214282" y="1857364"/>
            <a:ext cx="8358246" cy="1569660"/>
          </a:xfrm>
          <a:prstGeom prst="rect">
            <a:avLst/>
          </a:prstGeom>
        </p:spPr>
        <p:txBody>
          <a:bodyPr wrap="square">
            <a:spAutoFit/>
          </a:bodyPr>
          <a:lstStyle/>
          <a:p>
            <a:r>
              <a:rPr lang="ru-RU" sz="2400" b="1" u="sng" dirty="0" smtClean="0">
                <a:solidFill>
                  <a:schemeClr val="accent2">
                    <a:lumMod val="75000"/>
                  </a:schemeClr>
                </a:solidFill>
              </a:rPr>
              <a:t>Цели проекта-</a:t>
            </a:r>
            <a:endParaRPr lang="ru-RU" sz="2400" dirty="0" smtClean="0"/>
          </a:p>
          <a:p>
            <a:r>
              <a:rPr lang="ru-RU" sz="2400" dirty="0" smtClean="0"/>
              <a:t>это отражение проблемы, показывающее общий итог (результат) проекта, т.е. изменения, к которым стремится организация-заявитель.</a:t>
            </a:r>
            <a:endParaRPr lang="ru-RU" sz="2400" dirty="0"/>
          </a:p>
        </p:txBody>
      </p:sp>
      <p:sp>
        <p:nvSpPr>
          <p:cNvPr id="8" name="Прямоугольник 7"/>
          <p:cNvSpPr/>
          <p:nvPr/>
        </p:nvSpPr>
        <p:spPr>
          <a:xfrm>
            <a:off x="214282" y="3786190"/>
            <a:ext cx="8072494" cy="2677656"/>
          </a:xfrm>
          <a:prstGeom prst="rect">
            <a:avLst/>
          </a:prstGeom>
        </p:spPr>
        <p:txBody>
          <a:bodyPr wrap="square">
            <a:spAutoFit/>
          </a:bodyPr>
          <a:lstStyle/>
          <a:p>
            <a:r>
              <a:rPr lang="ru-RU" sz="2400" b="1" u="sng" dirty="0" smtClean="0">
                <a:solidFill>
                  <a:schemeClr val="accent2">
                    <a:lumMod val="75000"/>
                  </a:schemeClr>
                </a:solidFill>
              </a:rPr>
              <a:t>Задачи проекта -</a:t>
            </a:r>
          </a:p>
          <a:p>
            <a:r>
              <a:rPr lang="ru-RU" sz="2400" dirty="0" smtClean="0"/>
              <a:t>это конкретные измеримые в количественных показателях действия, которыми предполагается обеспечить достижение целей;</a:t>
            </a:r>
          </a:p>
          <a:p>
            <a:endParaRPr lang="ru-RU" sz="2400" dirty="0" smtClean="0"/>
          </a:p>
          <a:p>
            <a:r>
              <a:rPr lang="ru-RU" sz="2400" dirty="0" smtClean="0"/>
              <a:t>Задачи направлены на устранение препятствий (причин проблемы) к достижению цели </a:t>
            </a:r>
            <a:endParaRPr lang="ru-RU" sz="2400" dirty="0"/>
          </a:p>
        </p:txBody>
      </p:sp>
      <p:pic>
        <p:nvPicPr>
          <p:cNvPr id="9" name="Picture 2" descr="E:\Я.Диск\!17_FPG\Бренд\page\pgrants_logo.png"/>
          <p:cNvPicPr>
            <a:picLocks noChangeAspect="1" noChangeArrowheads="1"/>
          </p:cNvPicPr>
          <p:nvPr/>
        </p:nvPicPr>
        <p:blipFill>
          <a:blip r:embed="rId3" cstate="print"/>
          <a:srcRect/>
          <a:stretch>
            <a:fillRect/>
          </a:stretch>
        </p:blipFill>
        <p:spPr bwMode="auto">
          <a:xfrm>
            <a:off x="3786182" y="0"/>
            <a:ext cx="3384376" cy="1188763"/>
          </a:xfrm>
          <a:prstGeom prst="rect">
            <a:avLst/>
          </a:prstGeom>
          <a:noFill/>
        </p:spPr>
      </p:pic>
    </p:spTree>
    <p:extLst>
      <p:ext uri="{BB962C8B-B14F-4D97-AF65-F5344CB8AC3E}">
        <p14:creationId xmlns:p14="http://schemas.microsoft.com/office/powerpoint/2010/main" xmlns="" val="3810686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3589818" y="214290"/>
            <a:ext cx="5220148" cy="584775"/>
          </a:xfrm>
          <a:prstGeom prst="rect">
            <a:avLst/>
          </a:prstGeom>
          <a:noFill/>
        </p:spPr>
        <p:txBody>
          <a:bodyPr wrap="none" rtlCol="0">
            <a:spAutoFit/>
          </a:bodyPr>
          <a:lstStyle/>
          <a:p>
            <a:pPr algn="ctr"/>
            <a:r>
              <a:rPr lang="ru-RU" sz="3200" b="1" u="sng" dirty="0">
                <a:solidFill>
                  <a:schemeClr val="accent2">
                    <a:lumMod val="50000"/>
                  </a:schemeClr>
                </a:solidFill>
              </a:rPr>
              <a:t>Пример 1</a:t>
            </a:r>
            <a:r>
              <a:rPr lang="ru-RU" sz="3200" b="1" u="sng" dirty="0" smtClean="0">
                <a:solidFill>
                  <a:schemeClr val="accent2">
                    <a:lumMod val="50000"/>
                  </a:schemeClr>
                </a:solidFill>
              </a:rPr>
              <a:t>: цели и задачи</a:t>
            </a:r>
            <a:endParaRPr lang="ru-RU" sz="3200" b="1" u="sng" dirty="0">
              <a:solidFill>
                <a:schemeClr val="accent2">
                  <a:lumMod val="50000"/>
                </a:schemeClr>
              </a:solidFill>
            </a:endParaRP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r>
              <a:rPr lang="ru-RU" sz="2800" b="1" dirty="0" smtClean="0"/>
              <a:t>Цель</a:t>
            </a:r>
            <a:endParaRPr lang="ru-RU" sz="2800" b="1" dirty="0"/>
          </a:p>
          <a:p>
            <a:r>
              <a:rPr lang="ru-RU" sz="2800" dirty="0"/>
              <a:t>Создание базы специалистов, помогающих детям с нарушениями в развитии на территории Архангельской области на базе открытых источников информации</a:t>
            </a:r>
          </a:p>
          <a:p>
            <a:endParaRPr lang="ru-RU" sz="2800" b="1" dirty="0" smtClean="0"/>
          </a:p>
          <a:p>
            <a:r>
              <a:rPr lang="ru-RU" sz="2800" b="1" dirty="0" smtClean="0"/>
              <a:t>Задачи</a:t>
            </a:r>
            <a:endParaRPr lang="ru-RU" sz="2800" b="1" dirty="0"/>
          </a:p>
          <a:p>
            <a:r>
              <a:rPr lang="ru-RU" sz="2800" dirty="0" smtClean="0"/>
              <a:t>1. Изучение </a:t>
            </a:r>
            <a:r>
              <a:rPr lang="ru-RU" sz="2800" dirty="0"/>
              <a:t>информационного массива, выявление специалистов</a:t>
            </a:r>
          </a:p>
          <a:p>
            <a:r>
              <a:rPr lang="ru-RU" sz="2800" dirty="0" smtClean="0"/>
              <a:t>2. Обобщение </a:t>
            </a:r>
            <a:r>
              <a:rPr lang="ru-RU" sz="2800" dirty="0"/>
              <a:t>информации и ее систематизация</a:t>
            </a:r>
          </a:p>
          <a:p>
            <a:r>
              <a:rPr lang="ru-RU" sz="2800" dirty="0" smtClean="0"/>
              <a:t>3. Оформление </a:t>
            </a:r>
            <a:r>
              <a:rPr lang="ru-RU" sz="2800" dirty="0"/>
              <a:t>и презентация результатов</a:t>
            </a:r>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23980499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3589818" y="214290"/>
            <a:ext cx="5220148" cy="584775"/>
          </a:xfrm>
          <a:prstGeom prst="rect">
            <a:avLst/>
          </a:prstGeom>
          <a:noFill/>
        </p:spPr>
        <p:txBody>
          <a:bodyPr wrap="none" rtlCol="0">
            <a:spAutoFit/>
          </a:bodyPr>
          <a:lstStyle/>
          <a:p>
            <a:pPr algn="ctr"/>
            <a:r>
              <a:rPr lang="ru-RU" sz="3200" b="1" u="sng" dirty="0">
                <a:solidFill>
                  <a:schemeClr val="accent2">
                    <a:lumMod val="50000"/>
                  </a:schemeClr>
                </a:solidFill>
              </a:rPr>
              <a:t>Пример </a:t>
            </a:r>
            <a:r>
              <a:rPr lang="ru-RU" sz="3200" b="1" u="sng" dirty="0" smtClean="0">
                <a:solidFill>
                  <a:schemeClr val="accent2">
                    <a:lumMod val="50000"/>
                  </a:schemeClr>
                </a:solidFill>
              </a:rPr>
              <a:t>2: цели и задачи</a:t>
            </a:r>
            <a:endParaRPr lang="ru-RU" sz="3200" b="1" u="sng" dirty="0">
              <a:solidFill>
                <a:schemeClr val="accent2">
                  <a:lumMod val="50000"/>
                </a:schemeClr>
              </a:solidFill>
            </a:endParaRP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r>
              <a:rPr lang="ru-RU" sz="2400" b="1" dirty="0"/>
              <a:t>Цель</a:t>
            </a:r>
          </a:p>
          <a:p>
            <a:r>
              <a:rPr lang="ru-RU" sz="2400" dirty="0"/>
              <a:t>Расширение инклюзивной среды в городе – доступное и комфортное для семей с “особыми” детьми и “особых” взрослых посещение учреждений сферы социокультурных и медицинских услуг, предприятий общественного питания Петербурга</a:t>
            </a:r>
          </a:p>
          <a:p>
            <a:endParaRPr lang="ru-RU" sz="2400" dirty="0" smtClean="0"/>
          </a:p>
          <a:p>
            <a:r>
              <a:rPr lang="ru-RU" sz="2400" b="1" dirty="0" smtClean="0"/>
              <a:t>Задачи</a:t>
            </a:r>
            <a:endParaRPr lang="ru-RU" sz="2400" b="1" dirty="0"/>
          </a:p>
          <a:p>
            <a:r>
              <a:rPr lang="ru-RU" sz="2400" dirty="0" smtClean="0"/>
              <a:t>1. Разработка </a:t>
            </a:r>
            <a:r>
              <a:rPr lang="ru-RU" sz="2400" dirty="0"/>
              <a:t>программы проекта</a:t>
            </a:r>
          </a:p>
          <a:p>
            <a:r>
              <a:rPr lang="ru-RU" sz="2400" dirty="0" smtClean="0"/>
              <a:t>2. Внедрение </a:t>
            </a:r>
            <a:r>
              <a:rPr lang="ru-RU" sz="2400" dirty="0"/>
              <a:t>и обучение программы проекта</a:t>
            </a:r>
          </a:p>
          <a:p>
            <a:r>
              <a:rPr lang="ru-RU" sz="2400" dirty="0" smtClean="0"/>
              <a:t>3. Подведение </a:t>
            </a:r>
            <a:r>
              <a:rPr lang="ru-RU" sz="2400" dirty="0"/>
              <a:t>итогов, сбор обратной связи, корректировка проекта и дальнейшее его распространение</a:t>
            </a:r>
          </a:p>
        </p:txBody>
      </p:sp>
    </p:spTree>
    <p:extLst>
      <p:ext uri="{BB962C8B-B14F-4D97-AF65-F5344CB8AC3E}">
        <p14:creationId xmlns:p14="http://schemas.microsoft.com/office/powerpoint/2010/main" xmlns="" val="224472867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3589818" y="214290"/>
            <a:ext cx="5220148" cy="584775"/>
          </a:xfrm>
          <a:prstGeom prst="rect">
            <a:avLst/>
          </a:prstGeom>
          <a:noFill/>
        </p:spPr>
        <p:txBody>
          <a:bodyPr wrap="none" rtlCol="0">
            <a:spAutoFit/>
          </a:bodyPr>
          <a:lstStyle/>
          <a:p>
            <a:pPr algn="ctr"/>
            <a:r>
              <a:rPr lang="ru-RU" sz="3200" b="1" u="sng" dirty="0">
                <a:solidFill>
                  <a:schemeClr val="accent2">
                    <a:lumMod val="50000"/>
                  </a:schemeClr>
                </a:solidFill>
              </a:rPr>
              <a:t>Пример </a:t>
            </a:r>
            <a:r>
              <a:rPr lang="ru-RU" sz="3200" b="1" u="sng" dirty="0" smtClean="0">
                <a:solidFill>
                  <a:schemeClr val="accent2">
                    <a:lumMod val="50000"/>
                  </a:schemeClr>
                </a:solidFill>
              </a:rPr>
              <a:t>3: цели и задачи</a:t>
            </a:r>
            <a:endParaRPr lang="ru-RU" sz="3200" b="1" u="sng" dirty="0">
              <a:solidFill>
                <a:schemeClr val="accent2">
                  <a:lumMod val="50000"/>
                </a:schemeClr>
              </a:solidFill>
            </a:endParaRPr>
          </a:p>
        </p:txBody>
      </p:sp>
      <p:sp>
        <p:nvSpPr>
          <p:cNvPr id="8" name="Заголовок 3"/>
          <p:cNvSpPr txBox="1">
            <a:spLocks/>
          </p:cNvSpPr>
          <p:nvPr/>
        </p:nvSpPr>
        <p:spPr>
          <a:xfrm>
            <a:off x="107504" y="1294980"/>
            <a:ext cx="8784976" cy="5160066"/>
          </a:xfrm>
          <a:prstGeom prst="rect">
            <a:avLst/>
          </a:prstGeom>
          <a:ln>
            <a:miter lim="800000"/>
            <a:headEnd/>
            <a:tailEnd/>
          </a:ln>
        </p:spPr>
        <p:txBody>
          <a:bodyPr vert="horz" lIns="91440" tIns="45720" rIns="91440" bIns="45720" rtlCol="0" anchor="t">
            <a:noAutofit/>
          </a:bodyPr>
          <a:lstStyle/>
          <a:p>
            <a:r>
              <a:rPr lang="ru-RU" sz="2000" b="1" dirty="0"/>
              <a:t>Цель</a:t>
            </a:r>
          </a:p>
          <a:p>
            <a:r>
              <a:rPr lang="ru-RU" sz="2000" dirty="0"/>
              <a:t>Вовлечение детей 5-10 летнего возраста, состоящих в группе риска по гиподинамии и проживающих в г. Ефремов Тульской области, и родителей детей 5 - 10 летнего возраста, состоящих в группе риска по гиподинамии, и проживающих в г. Ефремов Тульской области в активный образ жизни через спортивную игру футбол.</a:t>
            </a:r>
          </a:p>
          <a:p>
            <a:endParaRPr lang="ru-RU" sz="2000" dirty="0" smtClean="0"/>
          </a:p>
          <a:p>
            <a:r>
              <a:rPr lang="ru-RU" sz="2000" b="1" dirty="0" smtClean="0"/>
              <a:t>Задачи</a:t>
            </a:r>
            <a:endParaRPr lang="ru-RU" sz="2000" b="1" dirty="0"/>
          </a:p>
          <a:p>
            <a:r>
              <a:rPr lang="ru-RU" sz="2000" dirty="0" smtClean="0"/>
              <a:t>1. Информировать </a:t>
            </a:r>
            <a:r>
              <a:rPr lang="ru-RU" sz="2000" dirty="0"/>
              <a:t>население о предстоящем проекте и сформировать детско-родительские команды целевых групп проекта для занятий футболом.</a:t>
            </a:r>
          </a:p>
          <a:p>
            <a:r>
              <a:rPr lang="ru-RU" sz="2000" dirty="0" smtClean="0"/>
              <a:t>2. Усовершенствовать </a:t>
            </a:r>
            <a:r>
              <a:rPr lang="ru-RU" sz="2000" dirty="0"/>
              <a:t>материально-техническую базу для занятий семейным футболом.</a:t>
            </a:r>
          </a:p>
          <a:p>
            <a:r>
              <a:rPr lang="ru-RU" sz="2000" dirty="0" smtClean="0"/>
              <a:t>3. Создать </a:t>
            </a:r>
            <a:r>
              <a:rPr lang="ru-RU" sz="2000" dirty="0"/>
              <a:t>условия для правильного физического развития, регулярных занятий спортом, сплочения детей группы риска и их родителей, освоения технических приёмов в футболе, и совершенствование соревновательной деятельности юных футболистов (с учётом их индивидуальных способностей) и их родителей.</a:t>
            </a:r>
          </a:p>
        </p:txBody>
      </p:sp>
    </p:spTree>
    <p:extLst>
      <p:ext uri="{BB962C8B-B14F-4D97-AF65-F5344CB8AC3E}">
        <p14:creationId xmlns:p14="http://schemas.microsoft.com/office/powerpoint/2010/main" xmlns="" val="4113740657"/>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8" name="TextBox 7"/>
          <p:cNvSpPr txBox="1"/>
          <p:nvPr/>
        </p:nvSpPr>
        <p:spPr>
          <a:xfrm>
            <a:off x="3571868" y="0"/>
            <a:ext cx="3744416" cy="1077218"/>
          </a:xfrm>
          <a:prstGeom prst="rect">
            <a:avLst/>
          </a:prstGeom>
          <a:noFill/>
        </p:spPr>
        <p:txBody>
          <a:bodyPr wrap="square" rtlCol="0">
            <a:spAutoFit/>
          </a:bodyPr>
          <a:lstStyle/>
          <a:p>
            <a:pPr algn="ctr"/>
            <a:r>
              <a:rPr lang="ru-RU" sz="3200" b="1" dirty="0" smtClean="0">
                <a:solidFill>
                  <a:schemeClr val="accent2">
                    <a:lumMod val="50000"/>
                  </a:schemeClr>
                </a:solidFill>
              </a:rPr>
              <a:t>Результаты проекта</a:t>
            </a:r>
            <a:endParaRPr lang="ru-RU" sz="3200" b="1" u="sng" dirty="0" smtClean="0">
              <a:solidFill>
                <a:schemeClr val="accent2">
                  <a:lumMod val="50000"/>
                </a:schemeClr>
              </a:solidFill>
            </a:endParaRPr>
          </a:p>
        </p:txBody>
      </p:sp>
      <p:pic>
        <p:nvPicPr>
          <p:cNvPr id="1026" name="Picture 2" descr="D:\Documents\Вера\Проекты\Проекты 2021\ФПГ\Фото для презентации\5.1.jpg"/>
          <p:cNvPicPr>
            <a:picLocks noChangeAspect="1" noChangeArrowheads="1"/>
          </p:cNvPicPr>
          <p:nvPr/>
        </p:nvPicPr>
        <p:blipFill>
          <a:blip r:embed="rId4" cstate="print"/>
          <a:srcRect/>
          <a:stretch>
            <a:fillRect/>
          </a:stretch>
        </p:blipFill>
        <p:spPr bwMode="auto">
          <a:xfrm>
            <a:off x="0" y="4077072"/>
            <a:ext cx="9210676" cy="2371725"/>
          </a:xfrm>
          <a:prstGeom prst="rect">
            <a:avLst/>
          </a:prstGeom>
          <a:noFill/>
        </p:spPr>
      </p:pic>
      <p:sp>
        <p:nvSpPr>
          <p:cNvPr id="6" name="TextBox 5"/>
          <p:cNvSpPr txBox="1"/>
          <p:nvPr/>
        </p:nvSpPr>
        <p:spPr>
          <a:xfrm>
            <a:off x="35496" y="1493580"/>
            <a:ext cx="8619868" cy="2554545"/>
          </a:xfrm>
          <a:prstGeom prst="rect">
            <a:avLst/>
          </a:prstGeom>
          <a:noFill/>
        </p:spPr>
        <p:txBody>
          <a:bodyPr wrap="square" rtlCol="0">
            <a:spAutoFit/>
          </a:bodyPr>
          <a:lstStyle>
            <a:defPPr>
              <a:defRPr lang="ru-RU"/>
            </a:defPPr>
            <a:lvl1pPr algn="ctr">
              <a:defRPr sz="3200" b="1">
                <a:solidFill>
                  <a:schemeClr val="accent2">
                    <a:lumMod val="50000"/>
                  </a:schemeClr>
                </a:solidFill>
              </a:defRPr>
            </a:lvl1pPr>
          </a:lstStyle>
          <a:p>
            <a:r>
              <a:rPr lang="ru-RU" u="sng" dirty="0" smtClean="0">
                <a:solidFill>
                  <a:srgbClr val="FF0000"/>
                </a:solidFill>
              </a:rPr>
              <a:t>Всегда измеряются охватом </a:t>
            </a:r>
          </a:p>
          <a:p>
            <a:r>
              <a:rPr lang="ru-RU" u="sng" dirty="0" smtClean="0">
                <a:solidFill>
                  <a:srgbClr val="FF0000"/>
                </a:solidFill>
              </a:rPr>
              <a:t>целевой группы!!!</a:t>
            </a:r>
          </a:p>
          <a:p>
            <a:endParaRPr lang="ru-RU" dirty="0"/>
          </a:p>
          <a:p>
            <a:r>
              <a:rPr lang="ru-RU" dirty="0" smtClean="0"/>
              <a:t>Только после этого можно добавлять иные результаты</a:t>
            </a:r>
            <a:endParaRPr lang="ru-RU" dirty="0"/>
          </a:p>
        </p:txBody>
      </p:sp>
    </p:spTree>
    <p:extLst>
      <p:ext uri="{BB962C8B-B14F-4D97-AF65-F5344CB8AC3E}">
        <p14:creationId xmlns:p14="http://schemas.microsoft.com/office/powerpoint/2010/main" xmlns="" val="39008794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4" name="Заголовок 3"/>
          <p:cNvSpPr txBox="1">
            <a:spLocks/>
          </p:cNvSpPr>
          <p:nvPr/>
        </p:nvSpPr>
        <p:spPr>
          <a:xfrm>
            <a:off x="0" y="1142984"/>
            <a:ext cx="8715404" cy="785818"/>
          </a:xfrm>
          <a:prstGeom prst="rect">
            <a:avLst/>
          </a:prstGeom>
          <a:ln>
            <a:miter lim="800000"/>
            <a:headEnd/>
            <a:tailEnd/>
          </a:ln>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ru-RU" sz="3600" b="1" dirty="0" smtClean="0">
                <a:solidFill>
                  <a:schemeClr val="accent2"/>
                </a:solidFill>
                <a:latin typeface="+mj-lt"/>
                <a:ea typeface="+mj-ea"/>
                <a:cs typeface="+mj-cs"/>
              </a:rPr>
              <a:t>МЕРОПРИЯТИЯ (МЕТОДЫ) ПРОЕКТА</a:t>
            </a:r>
            <a:endParaRPr kumimoji="0" lang="ru-RU" sz="3600" b="0" i="0" u="none" strike="noStrike" kern="1200" cap="none" spc="0" normalizeH="0" baseline="0" noProof="0" dirty="0">
              <a:ln>
                <a:noFill/>
              </a:ln>
              <a:solidFill>
                <a:srgbClr val="0070C0"/>
              </a:solidFill>
              <a:effectLst/>
              <a:uLnTx/>
              <a:uFillTx/>
              <a:latin typeface="+mj-lt"/>
              <a:ea typeface="+mj-ea"/>
              <a:cs typeface="+mj-cs"/>
            </a:endParaRPr>
          </a:p>
        </p:txBody>
      </p:sp>
      <p:sp>
        <p:nvSpPr>
          <p:cNvPr id="11" name="Прямоугольник 10"/>
          <p:cNvSpPr/>
          <p:nvPr/>
        </p:nvSpPr>
        <p:spPr>
          <a:xfrm>
            <a:off x="357158" y="2071678"/>
            <a:ext cx="7929618" cy="2369880"/>
          </a:xfrm>
          <a:prstGeom prst="rect">
            <a:avLst/>
          </a:prstGeom>
        </p:spPr>
        <p:txBody>
          <a:bodyPr wrap="square">
            <a:spAutoFit/>
          </a:bodyPr>
          <a:lstStyle/>
          <a:p>
            <a:pPr>
              <a:buFontTx/>
              <a:buChar char="-"/>
            </a:pPr>
            <a:r>
              <a:rPr lang="ru-RU" sz="2800" b="1" dirty="0" smtClean="0"/>
              <a:t> КТО?</a:t>
            </a:r>
          </a:p>
          <a:p>
            <a:endParaRPr lang="ru-RU" sz="1200" b="1" dirty="0" smtClean="0"/>
          </a:p>
          <a:p>
            <a:pPr>
              <a:buFontTx/>
              <a:buChar char="-"/>
            </a:pPr>
            <a:r>
              <a:rPr lang="ru-RU" sz="2800" b="1" dirty="0" smtClean="0"/>
              <a:t> ЧТО?</a:t>
            </a:r>
          </a:p>
          <a:p>
            <a:pPr>
              <a:buFontTx/>
              <a:buChar char="-"/>
            </a:pPr>
            <a:endParaRPr lang="ru-RU" sz="1200" b="1" dirty="0" smtClean="0"/>
          </a:p>
          <a:p>
            <a:pPr>
              <a:buFontTx/>
              <a:buChar char="-"/>
            </a:pPr>
            <a:r>
              <a:rPr lang="ru-RU" sz="2800" b="1" dirty="0" smtClean="0"/>
              <a:t> ДЛЯ КОГО?</a:t>
            </a:r>
          </a:p>
          <a:p>
            <a:pPr>
              <a:buFontTx/>
              <a:buChar char="-"/>
            </a:pPr>
            <a:endParaRPr lang="ru-RU" sz="1200" b="1" dirty="0" smtClean="0"/>
          </a:p>
          <a:p>
            <a:pPr>
              <a:buFontTx/>
              <a:buChar char="-"/>
            </a:pPr>
            <a:r>
              <a:rPr lang="ru-RU" sz="2800" b="1" dirty="0" smtClean="0"/>
              <a:t> ПОЧЕМУ ИМЕННО ТАК? </a:t>
            </a:r>
          </a:p>
        </p:txBody>
      </p:sp>
      <p:pic>
        <p:nvPicPr>
          <p:cNvPr id="8" name="Рисунок 7" descr="FAQ.jpg"/>
          <p:cNvPicPr>
            <a:picLocks noChangeAspect="1"/>
          </p:cNvPicPr>
          <p:nvPr/>
        </p:nvPicPr>
        <p:blipFill>
          <a:blip r:embed="rId3" cstate="print"/>
          <a:stretch>
            <a:fillRect/>
          </a:stretch>
        </p:blipFill>
        <p:spPr>
          <a:xfrm>
            <a:off x="1785918" y="4307686"/>
            <a:ext cx="3643306" cy="2550314"/>
          </a:xfrm>
          <a:prstGeom prst="rect">
            <a:avLst/>
          </a:prstGeom>
        </p:spPr>
      </p:pic>
      <p:pic>
        <p:nvPicPr>
          <p:cNvPr id="9" name="Picture 2" descr="E:\Я.Диск\!17_FPG\Бренд\page\pgrants_logo.png"/>
          <p:cNvPicPr>
            <a:picLocks noChangeAspect="1" noChangeArrowheads="1"/>
          </p:cNvPicPr>
          <p:nvPr/>
        </p:nvPicPr>
        <p:blipFill>
          <a:blip r:embed="rId4" cstate="print"/>
          <a:srcRect/>
          <a:stretch>
            <a:fillRect/>
          </a:stretch>
        </p:blipFill>
        <p:spPr bwMode="auto">
          <a:xfrm>
            <a:off x="3786182" y="0"/>
            <a:ext cx="3384376" cy="1188763"/>
          </a:xfrm>
          <a:prstGeom prst="rect">
            <a:avLst/>
          </a:prstGeom>
          <a:noFill/>
        </p:spPr>
      </p:pic>
    </p:spTree>
    <p:extLst>
      <p:ext uri="{BB962C8B-B14F-4D97-AF65-F5344CB8AC3E}">
        <p14:creationId xmlns:p14="http://schemas.microsoft.com/office/powerpoint/2010/main" xmlns="" val="17810749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1357298"/>
            <a:ext cx="8460432" cy="5103424"/>
          </a:xfrm>
          <a:ln>
            <a:miter lim="800000"/>
            <a:headEnd/>
            <a:tailEnd/>
          </a:ln>
        </p:spPr>
        <p:txBody>
          <a:bodyPr>
            <a:noAutofit/>
          </a:bodyPr>
          <a:lstStyle/>
          <a:p>
            <a:r>
              <a:rPr lang="ru-RU" sz="2800" b="1" dirty="0" smtClean="0">
                <a:solidFill>
                  <a:schemeClr val="accent2">
                    <a:lumMod val="50000"/>
                  </a:schemeClr>
                </a:solidFill>
              </a:rPr>
              <a:t>- Соответствуют задачам проекта</a:t>
            </a:r>
            <a:br>
              <a:rPr lang="ru-RU" sz="2800" b="1" dirty="0" smtClean="0">
                <a:solidFill>
                  <a:schemeClr val="accent2">
                    <a:lumMod val="50000"/>
                  </a:schemeClr>
                </a:solidFill>
              </a:rPr>
            </a:br>
            <a:r>
              <a:rPr lang="ru-RU" sz="2800" b="1" dirty="0" smtClean="0">
                <a:solidFill>
                  <a:schemeClr val="accent2">
                    <a:lumMod val="50000"/>
                  </a:schemeClr>
                </a:solidFill>
              </a:rPr>
              <a:t/>
            </a:r>
            <a:br>
              <a:rPr lang="ru-RU" sz="2800" b="1" dirty="0" smtClean="0">
                <a:solidFill>
                  <a:schemeClr val="accent2">
                    <a:lumMod val="50000"/>
                  </a:schemeClr>
                </a:solidFill>
              </a:rPr>
            </a:br>
            <a:r>
              <a:rPr lang="ru-RU" sz="2800" b="1" dirty="0" smtClean="0">
                <a:solidFill>
                  <a:schemeClr val="accent2">
                    <a:lumMod val="50000"/>
                  </a:schemeClr>
                </a:solidFill>
              </a:rPr>
              <a:t>- Предусматривают системную работу с целевой группой проекта</a:t>
            </a:r>
            <a:br>
              <a:rPr lang="ru-RU" sz="2800" b="1" dirty="0" smtClean="0">
                <a:solidFill>
                  <a:schemeClr val="accent2">
                    <a:lumMod val="50000"/>
                  </a:schemeClr>
                </a:solidFill>
              </a:rPr>
            </a:br>
            <a:r>
              <a:rPr lang="ru-RU" sz="2800" b="1" dirty="0" smtClean="0">
                <a:solidFill>
                  <a:schemeClr val="accent2">
                    <a:lumMod val="50000"/>
                  </a:schemeClr>
                </a:solidFill>
              </a:rPr>
              <a:t/>
            </a:r>
            <a:br>
              <a:rPr lang="ru-RU" sz="2800" b="1" dirty="0" smtClean="0">
                <a:solidFill>
                  <a:schemeClr val="accent2">
                    <a:lumMod val="50000"/>
                  </a:schemeClr>
                </a:solidFill>
              </a:rPr>
            </a:br>
            <a:r>
              <a:rPr lang="ru-RU" sz="2800" b="1" dirty="0" smtClean="0">
                <a:solidFill>
                  <a:schemeClr val="accent2">
                    <a:lumMod val="50000"/>
                  </a:schemeClr>
                </a:solidFill>
              </a:rPr>
              <a:t>- Имеют конкретный измеримый результат </a:t>
            </a:r>
            <a:r>
              <a:rPr lang="ru-RU" sz="1400" b="1" dirty="0" smtClean="0">
                <a:solidFill>
                  <a:schemeClr val="accent2">
                    <a:lumMod val="50000"/>
                  </a:schemeClr>
                </a:solidFill>
              </a:rPr>
              <a:t>(в количестве участников из целевой группы, в количестве материальных ценностей, в количестве единиц созданных/распространенных материалов и пр.)</a:t>
            </a:r>
            <a:br>
              <a:rPr lang="ru-RU" sz="1400" b="1" dirty="0" smtClean="0">
                <a:solidFill>
                  <a:schemeClr val="accent2">
                    <a:lumMod val="50000"/>
                  </a:schemeClr>
                </a:solidFill>
              </a:rPr>
            </a:br>
            <a:r>
              <a:rPr lang="ru-RU" sz="1400" b="1" dirty="0">
                <a:solidFill>
                  <a:schemeClr val="accent2">
                    <a:lumMod val="50000"/>
                  </a:schemeClr>
                </a:solidFill>
              </a:rPr>
              <a:t/>
            </a:r>
            <a:br>
              <a:rPr lang="ru-RU" sz="1400" b="1" dirty="0">
                <a:solidFill>
                  <a:schemeClr val="accent2">
                    <a:lumMod val="50000"/>
                  </a:schemeClr>
                </a:solidFill>
              </a:rPr>
            </a:br>
            <a:r>
              <a:rPr lang="ru-RU" sz="2800" b="1" dirty="0">
                <a:solidFill>
                  <a:schemeClr val="accent2">
                    <a:lumMod val="50000"/>
                  </a:schemeClr>
                </a:solidFill>
              </a:rPr>
              <a:t>- Описываются подробно, с указанием конкретных действий</a:t>
            </a: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3348880" cy="584775"/>
          </a:xfrm>
          <a:prstGeom prst="rect">
            <a:avLst/>
          </a:prstGeom>
          <a:noFill/>
        </p:spPr>
        <p:txBody>
          <a:bodyPr wrap="square" rtlCol="0">
            <a:spAutoFit/>
          </a:bodyPr>
          <a:lstStyle/>
          <a:p>
            <a:pPr algn="ctr"/>
            <a:r>
              <a:rPr lang="ru-RU" sz="3200" b="1" dirty="0" smtClean="0">
                <a:solidFill>
                  <a:srgbClr val="FF0000"/>
                </a:solidFill>
              </a:rPr>
              <a:t>Мероприятия </a:t>
            </a: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3781603" y="214290"/>
            <a:ext cx="4836580" cy="584775"/>
          </a:xfrm>
          <a:prstGeom prst="rect">
            <a:avLst/>
          </a:prstGeom>
          <a:noFill/>
        </p:spPr>
        <p:txBody>
          <a:bodyPr wrap="none" rtlCol="0">
            <a:spAutoFit/>
          </a:bodyPr>
          <a:lstStyle/>
          <a:p>
            <a:pPr algn="ctr"/>
            <a:r>
              <a:rPr lang="ru-RU" sz="3200" b="1" u="sng" dirty="0" smtClean="0">
                <a:solidFill>
                  <a:schemeClr val="accent2">
                    <a:lumMod val="50000"/>
                  </a:schemeClr>
                </a:solidFill>
              </a:rPr>
              <a:t>Пример: мероприятия</a:t>
            </a:r>
            <a:endParaRPr lang="ru-RU" sz="3200" b="1" u="sng" dirty="0">
              <a:solidFill>
                <a:schemeClr val="accent2">
                  <a:lumMod val="50000"/>
                </a:schemeClr>
              </a:solidFill>
            </a:endParaRP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r>
              <a:rPr lang="ru-RU" sz="2800" b="1" dirty="0" smtClean="0"/>
              <a:t>Цель</a:t>
            </a:r>
            <a:endParaRPr lang="ru-RU" sz="2800" b="1" dirty="0"/>
          </a:p>
          <a:p>
            <a:r>
              <a:rPr lang="ru-RU" sz="2800" dirty="0" smtClean="0"/>
              <a:t>Повышение физической активности детей/пожилых/инвалидов путем вовлечения в регулярные занятия </a:t>
            </a:r>
            <a:r>
              <a:rPr lang="ru-RU" sz="2800" dirty="0" smtClean="0">
                <a:solidFill>
                  <a:srgbClr val="FF0000"/>
                </a:solidFill>
              </a:rPr>
              <a:t>неким видом спорта</a:t>
            </a:r>
            <a:endParaRPr lang="ru-RU" sz="2800" dirty="0">
              <a:solidFill>
                <a:srgbClr val="FF0000"/>
              </a:solidFill>
            </a:endParaRPr>
          </a:p>
          <a:p>
            <a:endParaRPr lang="ru-RU" sz="2800" b="1" dirty="0" smtClean="0"/>
          </a:p>
          <a:p>
            <a:r>
              <a:rPr lang="ru-RU" sz="2800" b="1" dirty="0" smtClean="0"/>
              <a:t>Задачи</a:t>
            </a:r>
            <a:endParaRPr lang="ru-RU" sz="2800" b="1" dirty="0"/>
          </a:p>
          <a:p>
            <a:r>
              <a:rPr lang="ru-RU" sz="2800" dirty="0" smtClean="0"/>
              <a:t>1. Популяризация данного вида спорта</a:t>
            </a:r>
            <a:endParaRPr lang="ru-RU" sz="2800" dirty="0"/>
          </a:p>
          <a:p>
            <a:r>
              <a:rPr lang="ru-RU" sz="2800" dirty="0" smtClean="0"/>
              <a:t>2. Информационное обеспечение проекта</a:t>
            </a:r>
            <a:endParaRPr lang="ru-RU" sz="2800" dirty="0"/>
          </a:p>
          <a:p>
            <a:r>
              <a:rPr lang="ru-RU" sz="2800" dirty="0" smtClean="0"/>
              <a:t>3. Создание материально-технической базы для данного вида спорта</a:t>
            </a:r>
          </a:p>
          <a:p>
            <a:r>
              <a:rPr lang="ru-RU" sz="2800" dirty="0" smtClean="0"/>
              <a:t>4. Организация занятий данным видом спорта</a:t>
            </a:r>
            <a:endParaRPr lang="ru-RU" sz="2800" dirty="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14323498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388417" y="214290"/>
            <a:ext cx="3622978" cy="1077218"/>
          </a:xfrm>
          <a:prstGeom prst="rect">
            <a:avLst/>
          </a:prstGeom>
          <a:noFill/>
        </p:spPr>
        <p:txBody>
          <a:bodyPr wrap="none" rtlCol="0">
            <a:spAutoFit/>
          </a:bodyPr>
          <a:lstStyle/>
          <a:p>
            <a:pPr algn="ctr"/>
            <a:r>
              <a:rPr lang="ru-RU" sz="3200" b="1" u="sng" dirty="0" smtClean="0">
                <a:solidFill>
                  <a:schemeClr val="accent2">
                    <a:lumMod val="50000"/>
                  </a:schemeClr>
                </a:solidFill>
              </a:rPr>
              <a:t>Чего не хватает?</a:t>
            </a:r>
          </a:p>
          <a:p>
            <a:pPr algn="ctr"/>
            <a:r>
              <a:rPr lang="ru-RU" sz="3200" b="1" u="sng" dirty="0" smtClean="0">
                <a:solidFill>
                  <a:schemeClr val="accent2">
                    <a:lumMod val="50000"/>
                  </a:schemeClr>
                </a:solidFill>
              </a:rPr>
              <a:t>Что лишнее?</a:t>
            </a: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pPr marL="514350" indent="-514350">
              <a:buAutoNum type="arabicPeriod"/>
            </a:pPr>
            <a:r>
              <a:rPr lang="ru-RU" sz="2800" dirty="0" smtClean="0"/>
              <a:t>Совещание рабочей группы проекта</a:t>
            </a:r>
          </a:p>
          <a:p>
            <a:pPr marL="514350" indent="-514350">
              <a:buAutoNum type="arabicPeriod"/>
            </a:pPr>
            <a:r>
              <a:rPr lang="ru-RU" sz="2800" dirty="0" smtClean="0"/>
              <a:t>Разработка проекта спортивной площадки</a:t>
            </a:r>
          </a:p>
          <a:p>
            <a:pPr marL="514350" indent="-514350">
              <a:buAutoNum type="arabicPeriod"/>
            </a:pPr>
            <a:r>
              <a:rPr lang="ru-RU" sz="2800" dirty="0" smtClean="0"/>
              <a:t>Очистка территории для площадки</a:t>
            </a:r>
          </a:p>
          <a:p>
            <a:pPr marL="514350" indent="-514350">
              <a:buAutoNum type="arabicPeriod"/>
            </a:pPr>
            <a:r>
              <a:rPr lang="ru-RU" sz="2800" dirty="0" smtClean="0"/>
              <a:t>Распространение информации в СМИ</a:t>
            </a:r>
          </a:p>
          <a:p>
            <a:pPr marL="514350" indent="-514350">
              <a:buAutoNum type="arabicPeriod"/>
            </a:pPr>
            <a:r>
              <a:rPr lang="ru-RU" sz="2800" dirty="0" smtClean="0"/>
              <a:t>Лекции с детьми и родителями</a:t>
            </a:r>
          </a:p>
          <a:p>
            <a:pPr marL="514350" indent="-514350">
              <a:buAutoNum type="arabicPeriod"/>
            </a:pPr>
            <a:r>
              <a:rPr lang="ru-RU" sz="2800" dirty="0" smtClean="0"/>
              <a:t>Приобретение инвентаря</a:t>
            </a:r>
          </a:p>
          <a:p>
            <a:pPr marL="514350" indent="-514350">
              <a:buAutoNum type="arabicPeriod"/>
            </a:pPr>
            <a:r>
              <a:rPr lang="ru-RU" sz="2800" dirty="0" smtClean="0"/>
              <a:t>Обустройство площадки</a:t>
            </a:r>
          </a:p>
          <a:p>
            <a:pPr marL="514350" indent="-514350">
              <a:buAutoNum type="arabicPeriod"/>
            </a:pPr>
            <a:r>
              <a:rPr lang="ru-RU" sz="2800" dirty="0" smtClean="0"/>
              <a:t>Проведение открытия площадки</a:t>
            </a:r>
          </a:p>
          <a:p>
            <a:pPr marL="514350" indent="-514350">
              <a:buAutoNum type="arabicPeriod"/>
            </a:pPr>
            <a:r>
              <a:rPr lang="ru-RU" sz="2800" dirty="0" smtClean="0"/>
              <a:t>Проведение соревнований</a:t>
            </a:r>
          </a:p>
          <a:p>
            <a:pPr marL="514350" indent="-514350">
              <a:buAutoNum type="arabicPeriod"/>
            </a:pPr>
            <a:r>
              <a:rPr lang="ru-RU" sz="2800" dirty="0" smtClean="0"/>
              <a:t>Снять видеоролики</a:t>
            </a:r>
          </a:p>
          <a:p>
            <a:pPr marL="514350" indent="-514350">
              <a:buAutoNum type="arabicPeriod"/>
            </a:pPr>
            <a:r>
              <a:rPr lang="ru-RU" sz="2800" dirty="0" smtClean="0"/>
              <a:t>Издать буклет о пользе спорта</a:t>
            </a:r>
          </a:p>
          <a:p>
            <a:pPr marL="514350" indent="-514350">
              <a:buAutoNum type="arabicPeriod"/>
            </a:pPr>
            <a:r>
              <a:rPr lang="ru-RU" sz="2800" dirty="0" smtClean="0"/>
              <a:t>Презентация результатов проекта</a:t>
            </a:r>
          </a:p>
          <a:p>
            <a:pPr marL="514350" indent="-514350">
              <a:buAutoNum type="arabicPeriod"/>
            </a:pPr>
            <a:endParaRPr lang="ru-RU" sz="2800" dirty="0" smtClean="0"/>
          </a:p>
          <a:p>
            <a:pPr marL="514350" indent="-514350">
              <a:buAutoNum type="arabicPeriod"/>
            </a:pPr>
            <a:endParaRPr lang="ru-RU" sz="2800" dirty="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144996905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387292" y="180307"/>
            <a:ext cx="2840265" cy="584775"/>
          </a:xfrm>
          <a:prstGeom prst="rect">
            <a:avLst/>
          </a:prstGeom>
          <a:noFill/>
        </p:spPr>
        <p:txBody>
          <a:bodyPr wrap="none" rtlCol="0">
            <a:spAutoFit/>
          </a:bodyPr>
          <a:lstStyle/>
          <a:p>
            <a:pPr algn="ctr"/>
            <a:r>
              <a:rPr lang="ru-RU" sz="3200" b="1" u="sng" dirty="0" smtClean="0">
                <a:solidFill>
                  <a:schemeClr val="accent2">
                    <a:lumMod val="50000"/>
                  </a:schemeClr>
                </a:solidFill>
              </a:rPr>
              <a:t>Что лишнее?</a:t>
            </a: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pPr algn="ctr"/>
            <a:r>
              <a:rPr lang="ru-RU" sz="2800" dirty="0" smtClean="0">
                <a:solidFill>
                  <a:srgbClr val="FF0000"/>
                </a:solidFill>
              </a:rPr>
              <a:t>ЛИШНЕЕ:</a:t>
            </a:r>
          </a:p>
          <a:p>
            <a:endParaRPr lang="en-US" sz="2800" dirty="0" smtClean="0"/>
          </a:p>
          <a:p>
            <a:pPr marL="514350" indent="-514350">
              <a:buAutoNum type="arabicPeriod"/>
            </a:pPr>
            <a:r>
              <a:rPr lang="ru-RU" sz="2800" dirty="0" smtClean="0"/>
              <a:t>Совещание рабочей группы проекта</a:t>
            </a:r>
          </a:p>
          <a:p>
            <a:endParaRPr lang="ru-RU" sz="2800" dirty="0" smtClean="0"/>
          </a:p>
          <a:p>
            <a:r>
              <a:rPr lang="ru-RU" sz="2800" b="1" dirty="0" smtClean="0"/>
              <a:t>Почему: </a:t>
            </a:r>
          </a:p>
          <a:p>
            <a:endParaRPr lang="ru-RU" sz="2800" dirty="0"/>
          </a:p>
          <a:p>
            <a:r>
              <a:rPr lang="ru-RU" sz="2800" dirty="0" smtClean="0"/>
              <a:t>это внутренние процессы проекта, не имеющие измеримого результата для целевой группы</a:t>
            </a:r>
            <a:endParaRPr lang="ru-RU" sz="2800" dirty="0"/>
          </a:p>
          <a:p>
            <a:endParaRPr lang="ru-RU" sz="2800" dirty="0" smtClean="0"/>
          </a:p>
          <a:p>
            <a:endParaRPr lang="ru-RU" sz="2800" dirty="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103245498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387292" y="180307"/>
            <a:ext cx="2840265" cy="584775"/>
          </a:xfrm>
          <a:prstGeom prst="rect">
            <a:avLst/>
          </a:prstGeom>
          <a:noFill/>
        </p:spPr>
        <p:txBody>
          <a:bodyPr wrap="none" rtlCol="0">
            <a:spAutoFit/>
          </a:bodyPr>
          <a:lstStyle/>
          <a:p>
            <a:pPr algn="ctr"/>
            <a:r>
              <a:rPr lang="ru-RU" sz="3200" b="1" u="sng" dirty="0" smtClean="0">
                <a:solidFill>
                  <a:schemeClr val="accent2">
                    <a:lumMod val="50000"/>
                  </a:schemeClr>
                </a:solidFill>
              </a:rPr>
              <a:t>Что лишнее?</a:t>
            </a: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pPr algn="ctr"/>
            <a:r>
              <a:rPr lang="ru-RU" sz="2800" dirty="0" smtClean="0">
                <a:solidFill>
                  <a:srgbClr val="FF0000"/>
                </a:solidFill>
              </a:rPr>
              <a:t>ЛИШНЕЕ:</a:t>
            </a:r>
          </a:p>
          <a:p>
            <a:endParaRPr lang="ru-RU" sz="2800" dirty="0"/>
          </a:p>
          <a:p>
            <a:r>
              <a:rPr lang="ru-RU" sz="2800" dirty="0"/>
              <a:t>2. Разработка проекта спортивной площадки</a:t>
            </a:r>
          </a:p>
          <a:p>
            <a:endParaRPr lang="ru-RU" sz="2800" dirty="0" smtClean="0"/>
          </a:p>
          <a:p>
            <a:r>
              <a:rPr lang="ru-RU" sz="2800" b="1" dirty="0" smtClean="0"/>
              <a:t>Почему:</a:t>
            </a:r>
            <a:r>
              <a:rPr lang="ru-RU" sz="2800" dirty="0" smtClean="0"/>
              <a:t> </a:t>
            </a:r>
          </a:p>
          <a:p>
            <a:endParaRPr lang="ru-RU" sz="2800" dirty="0" smtClean="0"/>
          </a:p>
          <a:p>
            <a:r>
              <a:rPr lang="ru-RU" sz="2800" dirty="0" smtClean="0"/>
              <a:t>при подаче проекта уже должен быть проект площадки, иначе невозможно сделать бюджет и указать сроки ее обустройства. </a:t>
            </a:r>
            <a:endParaRPr lang="ru-RU" sz="2800" dirty="0"/>
          </a:p>
          <a:p>
            <a:endParaRPr lang="ru-RU" sz="2800" dirty="0" smtClean="0"/>
          </a:p>
          <a:p>
            <a:pPr marL="514350" indent="-514350"/>
            <a:endParaRPr lang="ru-RU" sz="2800" dirty="0" smtClean="0"/>
          </a:p>
          <a:p>
            <a:endParaRPr lang="ru-RU" sz="2800" dirty="0" smtClean="0"/>
          </a:p>
          <a:p>
            <a:pPr marL="514350" indent="-514350">
              <a:buAutoNum type="arabicPeriod"/>
            </a:pPr>
            <a:endParaRPr lang="ru-RU" sz="2800" dirty="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76318804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387292" y="180307"/>
            <a:ext cx="2840265" cy="584775"/>
          </a:xfrm>
          <a:prstGeom prst="rect">
            <a:avLst/>
          </a:prstGeom>
          <a:noFill/>
        </p:spPr>
        <p:txBody>
          <a:bodyPr wrap="none" rtlCol="0">
            <a:spAutoFit/>
          </a:bodyPr>
          <a:lstStyle/>
          <a:p>
            <a:pPr algn="ctr"/>
            <a:r>
              <a:rPr lang="ru-RU" sz="3200" b="1" u="sng" dirty="0" smtClean="0">
                <a:solidFill>
                  <a:schemeClr val="accent2">
                    <a:lumMod val="50000"/>
                  </a:schemeClr>
                </a:solidFill>
              </a:rPr>
              <a:t>Что лишнее?</a:t>
            </a: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pPr algn="ctr"/>
            <a:r>
              <a:rPr lang="ru-RU" sz="2800" dirty="0" smtClean="0">
                <a:solidFill>
                  <a:srgbClr val="FF0000"/>
                </a:solidFill>
              </a:rPr>
              <a:t>ЛИШНЕЕ:</a:t>
            </a:r>
          </a:p>
          <a:p>
            <a:endParaRPr lang="ru-RU" sz="2800" dirty="0"/>
          </a:p>
          <a:p>
            <a:r>
              <a:rPr lang="ru-RU" sz="2800" dirty="0" smtClean="0"/>
              <a:t>3. Очистка территории для площадки</a:t>
            </a:r>
            <a:endParaRPr lang="ru-RU" sz="2800" dirty="0"/>
          </a:p>
          <a:p>
            <a:endParaRPr lang="ru-RU" sz="2800" dirty="0" smtClean="0"/>
          </a:p>
          <a:p>
            <a:r>
              <a:rPr lang="ru-RU" sz="2800" b="1" dirty="0" smtClean="0"/>
              <a:t>Почему:</a:t>
            </a:r>
            <a:r>
              <a:rPr lang="ru-RU" sz="2800" dirty="0" smtClean="0"/>
              <a:t> </a:t>
            </a:r>
          </a:p>
          <a:p>
            <a:endParaRPr lang="ru-RU" sz="2800" dirty="0" smtClean="0"/>
          </a:p>
          <a:p>
            <a:r>
              <a:rPr lang="ru-RU" sz="2800" dirty="0" smtClean="0"/>
              <a:t>Это часть мероприятия – обустройство площадки. Не имеет смысл каждый вид работ выносить отдельным мероприятием! </a:t>
            </a:r>
            <a:endParaRPr lang="ru-RU" sz="2800" dirty="0"/>
          </a:p>
          <a:p>
            <a:endParaRPr lang="ru-RU" sz="2800" dirty="0" smtClean="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424822523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6" name="TextBox 5"/>
          <p:cNvSpPr txBox="1"/>
          <p:nvPr/>
        </p:nvSpPr>
        <p:spPr>
          <a:xfrm>
            <a:off x="4388417" y="214290"/>
            <a:ext cx="3622978" cy="1077218"/>
          </a:xfrm>
          <a:prstGeom prst="rect">
            <a:avLst/>
          </a:prstGeom>
          <a:noFill/>
        </p:spPr>
        <p:txBody>
          <a:bodyPr wrap="none" rtlCol="0">
            <a:spAutoFit/>
          </a:bodyPr>
          <a:lstStyle/>
          <a:p>
            <a:pPr algn="ctr"/>
            <a:r>
              <a:rPr lang="ru-RU" sz="3200" b="1" u="sng" dirty="0" smtClean="0">
                <a:solidFill>
                  <a:schemeClr val="accent2">
                    <a:lumMod val="50000"/>
                  </a:schemeClr>
                </a:solidFill>
              </a:rPr>
              <a:t>Чего не хватает?</a:t>
            </a:r>
          </a:p>
          <a:p>
            <a:pPr algn="ctr"/>
            <a:endParaRPr lang="ru-RU" sz="3200" b="1" u="sng" dirty="0" smtClean="0">
              <a:solidFill>
                <a:schemeClr val="accent2">
                  <a:lumMod val="50000"/>
                </a:schemeClr>
              </a:solidFill>
            </a:endParaRPr>
          </a:p>
        </p:txBody>
      </p:sp>
      <p:sp>
        <p:nvSpPr>
          <p:cNvPr id="8" name="Заголовок 3"/>
          <p:cNvSpPr txBox="1">
            <a:spLocks/>
          </p:cNvSpPr>
          <p:nvPr/>
        </p:nvSpPr>
        <p:spPr>
          <a:xfrm>
            <a:off x="468031" y="1294980"/>
            <a:ext cx="7816382" cy="5160066"/>
          </a:xfrm>
          <a:prstGeom prst="rect">
            <a:avLst/>
          </a:prstGeom>
          <a:ln>
            <a:miter lim="800000"/>
            <a:headEnd/>
            <a:tailEnd/>
          </a:ln>
        </p:spPr>
        <p:txBody>
          <a:bodyPr vert="horz" lIns="91440" tIns="45720" rIns="91440" bIns="45720" rtlCol="0" anchor="t">
            <a:noAutofit/>
          </a:bodyPr>
          <a:lstStyle/>
          <a:p>
            <a:endParaRPr lang="ru-RU" sz="2800" dirty="0" smtClean="0"/>
          </a:p>
          <a:p>
            <a:r>
              <a:rPr lang="ru-RU" sz="2800" dirty="0" smtClean="0"/>
              <a:t>Нет самого основного: </a:t>
            </a:r>
            <a:r>
              <a:rPr lang="ru-RU" sz="2800" dirty="0" smtClean="0">
                <a:solidFill>
                  <a:srgbClr val="FF0000"/>
                </a:solidFill>
              </a:rPr>
              <a:t>системной работы</a:t>
            </a:r>
            <a:r>
              <a:rPr lang="ru-RU" sz="2800" dirty="0" smtClean="0"/>
              <a:t> с целевой группой проекта.</a:t>
            </a:r>
          </a:p>
          <a:p>
            <a:endParaRPr lang="ru-RU" sz="2800" dirty="0"/>
          </a:p>
          <a:p>
            <a:r>
              <a:rPr lang="ru-RU" sz="2800" dirty="0" smtClean="0"/>
              <a:t>Все остальные мероприятия разовые. В цели проекта указано, что должны быть регулярные занятия.</a:t>
            </a:r>
          </a:p>
          <a:p>
            <a:endParaRPr lang="ru-RU" sz="2800" dirty="0"/>
          </a:p>
          <a:p>
            <a:r>
              <a:rPr lang="ru-RU" sz="2800" dirty="0" smtClean="0">
                <a:solidFill>
                  <a:srgbClr val="FF0000"/>
                </a:solidFill>
              </a:rPr>
              <a:t>Нужно мероприятие</a:t>
            </a:r>
            <a:r>
              <a:rPr lang="ru-RU" sz="2800" dirty="0" smtClean="0"/>
              <a:t>: проведение регулярных тренировок с указанием их частоты, периодичности, длительности</a:t>
            </a:r>
          </a:p>
          <a:p>
            <a:pPr marL="514350" indent="-514350">
              <a:buAutoNum type="arabicPeriod"/>
            </a:pPr>
            <a:endParaRPr lang="ru-RU" sz="2800" dirty="0"/>
          </a:p>
          <a:p>
            <a:pPr marL="742950" marR="0" lvl="0" indent="-742950" defTabSz="457200" rtl="0" eaLnBrk="1" fontAlgn="auto" latinLnBrk="0" hangingPunct="1">
              <a:lnSpc>
                <a:spcPct val="100000"/>
              </a:lnSpc>
              <a:spcBef>
                <a:spcPct val="0"/>
              </a:spcBef>
              <a:spcAft>
                <a:spcPts val="0"/>
              </a:spcAft>
              <a:buClrTx/>
              <a:buSzTx/>
              <a:tabLst/>
              <a:defRPr/>
            </a:pPr>
            <a:endParaRPr kumimoji="0" lang="ru-RU" sz="2800" b="0"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extLst>
      <p:ext uri="{BB962C8B-B14F-4D97-AF65-F5344CB8AC3E}">
        <p14:creationId xmlns:p14="http://schemas.microsoft.com/office/powerpoint/2010/main" xmlns="" val="122665487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Подзаголовок 4"/>
          <p:cNvSpPr>
            <a:spLocks noGrp="1"/>
          </p:cNvSpPr>
          <p:nvPr>
            <p:ph type="subTitle" idx="4294967295"/>
          </p:nvPr>
        </p:nvSpPr>
        <p:spPr>
          <a:xfrm>
            <a:off x="467544" y="2643188"/>
            <a:ext cx="8208912" cy="3738140"/>
          </a:xfrm>
        </p:spPr>
        <p:txBody>
          <a:bodyPr>
            <a:normAutofit/>
          </a:bodyPr>
          <a:lstStyle/>
          <a:p>
            <a:pPr algn="ctr">
              <a:buNone/>
            </a:pPr>
            <a:r>
              <a:rPr lang="ru-RU" altLang="ru-RU" sz="3600" b="1" dirty="0" smtClean="0">
                <a:solidFill>
                  <a:schemeClr val="accent2">
                    <a:lumMod val="50000"/>
                  </a:schemeClr>
                </a:solidFill>
                <a:latin typeface="Trebuchet MS" pitchFamily="34" charset="0"/>
                <a:cs typeface="Times New Roman" pitchFamily="18" charset="0"/>
              </a:rPr>
              <a:t>БЮДЖЕТ (СМЕТА) ПРОЕКТА</a:t>
            </a:r>
          </a:p>
        </p:txBody>
      </p:sp>
      <p:cxnSp>
        <p:nvCxnSpPr>
          <p:cNvPr id="10" name="Прямая соединительная линия 9"/>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pic>
        <p:nvPicPr>
          <p:cNvPr id="6" name="Рисунок 2"/>
          <p:cNvPicPr>
            <a:picLocks noChangeAspect="1"/>
          </p:cNvPicPr>
          <p:nvPr/>
        </p:nvPicPr>
        <p:blipFill>
          <a:blip r:embed="rId4" cstate="print"/>
          <a:srcRect/>
          <a:stretch>
            <a:fillRect/>
          </a:stretch>
        </p:blipFill>
        <p:spPr bwMode="auto">
          <a:xfrm>
            <a:off x="285720" y="3714752"/>
            <a:ext cx="3324225" cy="2133600"/>
          </a:xfrm>
          <a:prstGeom prst="rect">
            <a:avLst/>
          </a:prstGeom>
          <a:noFill/>
          <a:ln w="9525">
            <a:noFill/>
            <a:miter lim="800000"/>
            <a:headEnd/>
            <a:tailEnd/>
          </a:ln>
        </p:spPr>
      </p:pic>
    </p:spTree>
    <p:extLst>
      <p:ext uri="{BB962C8B-B14F-4D97-AF65-F5344CB8AC3E}">
        <p14:creationId xmlns:p14="http://schemas.microsoft.com/office/powerpoint/2010/main" xmlns="" val="1919441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0" y="1357298"/>
            <a:ext cx="8676456" cy="5103424"/>
          </a:xfrm>
          <a:ln>
            <a:miter lim="800000"/>
            <a:headEnd/>
            <a:tailEnd/>
          </a:ln>
        </p:spPr>
        <p:txBody>
          <a:bodyPr>
            <a:noAutofit/>
          </a:bodyPr>
          <a:lstStyle/>
          <a:p>
            <a:r>
              <a:rPr lang="ru-RU" sz="2800" b="1" dirty="0" smtClean="0">
                <a:solidFill>
                  <a:schemeClr val="accent2">
                    <a:lumMod val="50000"/>
                  </a:schemeClr>
                </a:solidFill>
              </a:rPr>
              <a:t>- </a:t>
            </a:r>
            <a:r>
              <a:rPr lang="ru-RU" sz="2400" b="1" dirty="0" smtClean="0">
                <a:solidFill>
                  <a:schemeClr val="accent2">
                    <a:lumMod val="50000"/>
                  </a:schemeClr>
                </a:solidFill>
              </a:rPr>
              <a:t>не связанные с реализацией проекта;</a:t>
            </a:r>
            <a:br>
              <a:rPr lang="ru-RU" sz="2400" b="1" dirty="0" smtClean="0">
                <a:solidFill>
                  <a:schemeClr val="accent2">
                    <a:lumMod val="50000"/>
                  </a:schemeClr>
                </a:solidFill>
              </a:rPr>
            </a:br>
            <a:r>
              <a:rPr lang="ru-RU" sz="2400" b="1" dirty="0" smtClean="0">
                <a:solidFill>
                  <a:schemeClr val="accent2">
                    <a:lumMod val="50000"/>
                  </a:schemeClr>
                </a:solidFill>
              </a:rPr>
              <a:t>- на приобретение недвижимого имущества;</a:t>
            </a:r>
            <a:br>
              <a:rPr lang="ru-RU" sz="2400" b="1" dirty="0" smtClean="0">
                <a:solidFill>
                  <a:schemeClr val="accent2">
                    <a:lumMod val="50000"/>
                  </a:schemeClr>
                </a:solidFill>
              </a:rPr>
            </a:br>
            <a:r>
              <a:rPr lang="ru-RU" sz="2400" b="1" dirty="0" smtClean="0">
                <a:solidFill>
                  <a:schemeClr val="accent2">
                    <a:lumMod val="50000"/>
                  </a:schemeClr>
                </a:solidFill>
              </a:rPr>
              <a:t>- на погашение задолженностей;</a:t>
            </a:r>
            <a:br>
              <a:rPr lang="ru-RU" sz="2400" b="1" dirty="0" smtClean="0">
                <a:solidFill>
                  <a:schemeClr val="accent2">
                    <a:lumMod val="50000"/>
                  </a:schemeClr>
                </a:solidFill>
              </a:rPr>
            </a:br>
            <a:r>
              <a:rPr lang="ru-RU" sz="2400" b="1" dirty="0" smtClean="0">
                <a:solidFill>
                  <a:schemeClr val="accent2">
                    <a:lumMod val="50000"/>
                  </a:schemeClr>
                </a:solidFill>
              </a:rPr>
              <a:t>- на капитальное строительство;</a:t>
            </a:r>
            <a:br>
              <a:rPr lang="ru-RU" sz="2400" b="1" dirty="0" smtClean="0">
                <a:solidFill>
                  <a:schemeClr val="accent2">
                    <a:lumMod val="50000"/>
                  </a:schemeClr>
                </a:solidFill>
              </a:rPr>
            </a:br>
            <a:r>
              <a:rPr lang="ru-RU" sz="2400" b="1" dirty="0" smtClean="0">
                <a:solidFill>
                  <a:schemeClr val="accent2">
                    <a:lumMod val="50000"/>
                  </a:schemeClr>
                </a:solidFill>
              </a:rPr>
              <a:t>- на алкогольную и табачную продукцию;</a:t>
            </a:r>
            <a:br>
              <a:rPr lang="ru-RU" sz="2400" b="1" dirty="0" smtClean="0">
                <a:solidFill>
                  <a:schemeClr val="accent2">
                    <a:lumMod val="50000"/>
                  </a:schemeClr>
                </a:solidFill>
              </a:rPr>
            </a:br>
            <a:r>
              <a:rPr lang="ru-RU" sz="2400" b="1" dirty="0" smtClean="0">
                <a:solidFill>
                  <a:schemeClr val="accent2">
                    <a:lumMod val="50000"/>
                  </a:schemeClr>
                </a:solidFill>
              </a:rPr>
              <a:t>- на приобретение валюты </a:t>
            </a:r>
            <a:r>
              <a:rPr lang="ru-RU" sz="1800" b="1" dirty="0" smtClean="0">
                <a:solidFill>
                  <a:schemeClr val="accent2">
                    <a:lumMod val="50000"/>
                  </a:schemeClr>
                </a:solidFill>
              </a:rPr>
              <a:t>(кроме предусмотренных в Положении случаев);</a:t>
            </a:r>
            <a:r>
              <a:rPr lang="ru-RU" sz="2400" b="1" dirty="0" smtClean="0">
                <a:solidFill>
                  <a:schemeClr val="accent2">
                    <a:lumMod val="50000"/>
                  </a:schemeClr>
                </a:solidFill>
              </a:rPr>
              <a:t/>
            </a:r>
            <a:br>
              <a:rPr lang="ru-RU" sz="2400" b="1" dirty="0" smtClean="0">
                <a:solidFill>
                  <a:schemeClr val="accent2">
                    <a:lumMod val="50000"/>
                  </a:schemeClr>
                </a:solidFill>
              </a:rPr>
            </a:br>
            <a:r>
              <a:rPr lang="ru-RU" sz="2400" b="1" dirty="0" smtClean="0">
                <a:solidFill>
                  <a:schemeClr val="accent2">
                    <a:lumMod val="50000"/>
                  </a:schemeClr>
                </a:solidFill>
              </a:rPr>
              <a:t>- на финансирование политических кампаний;</a:t>
            </a:r>
            <a:br>
              <a:rPr lang="ru-RU" sz="2400" b="1" dirty="0" smtClean="0">
                <a:solidFill>
                  <a:schemeClr val="accent2">
                    <a:lumMod val="50000"/>
                  </a:schemeClr>
                </a:solidFill>
              </a:rPr>
            </a:br>
            <a:r>
              <a:rPr lang="ru-RU" sz="2400" b="1" dirty="0" smtClean="0">
                <a:solidFill>
                  <a:schemeClr val="accent2">
                    <a:lumMod val="50000"/>
                  </a:schemeClr>
                </a:solidFill>
              </a:rPr>
              <a:t>- на уплату штрафов и пеней;</a:t>
            </a:r>
            <a:br>
              <a:rPr lang="ru-RU" sz="2400" b="1" dirty="0" smtClean="0">
                <a:solidFill>
                  <a:schemeClr val="accent2">
                    <a:lumMod val="50000"/>
                  </a:schemeClr>
                </a:solidFill>
              </a:rPr>
            </a:br>
            <a:r>
              <a:rPr lang="ru-RU" sz="2400" b="1" dirty="0" smtClean="0">
                <a:solidFill>
                  <a:schemeClr val="accent2">
                    <a:lumMod val="50000"/>
                  </a:schemeClr>
                </a:solidFill>
              </a:rPr>
              <a:t>- на приобретение транспортных средств;</a:t>
            </a:r>
            <a:br>
              <a:rPr lang="ru-RU" sz="2400" b="1" dirty="0" smtClean="0">
                <a:solidFill>
                  <a:schemeClr val="accent2">
                    <a:lumMod val="50000"/>
                  </a:schemeClr>
                </a:solidFill>
              </a:rPr>
            </a:br>
            <a:r>
              <a:rPr lang="ru-RU" sz="2400" b="1" dirty="0" smtClean="0">
                <a:solidFill>
                  <a:schemeClr val="accent2">
                    <a:lumMod val="50000"/>
                  </a:schemeClr>
                </a:solidFill>
              </a:rPr>
              <a:t>- на коммерческие проекты;</a:t>
            </a:r>
            <a:br>
              <a:rPr lang="ru-RU" sz="2400" b="1" dirty="0" smtClean="0">
                <a:solidFill>
                  <a:schemeClr val="accent2">
                    <a:lumMod val="50000"/>
                  </a:schemeClr>
                </a:solidFill>
              </a:rPr>
            </a:br>
            <a:r>
              <a:rPr lang="ru-RU" sz="2400" b="1" dirty="0" smtClean="0">
                <a:solidFill>
                  <a:schemeClr val="accent2">
                    <a:lumMod val="50000"/>
                  </a:schemeClr>
                </a:solidFill>
              </a:rPr>
              <a:t>- на горюче-смазочные материалы;</a:t>
            </a:r>
            <a:br>
              <a:rPr lang="ru-RU" sz="2400" b="1" dirty="0" smtClean="0">
                <a:solidFill>
                  <a:schemeClr val="accent2">
                    <a:lumMod val="50000"/>
                  </a:schemeClr>
                </a:solidFill>
              </a:rPr>
            </a:br>
            <a:r>
              <a:rPr lang="ru-RU" sz="2400" b="1" dirty="0" smtClean="0">
                <a:solidFill>
                  <a:schemeClr val="accent2">
                    <a:lumMod val="50000"/>
                  </a:schemeClr>
                </a:solidFill>
              </a:rPr>
              <a:t>- на привлечение сотрудников со сдвоенными обязанностями.</a:t>
            </a:r>
            <a:endParaRPr lang="ru-RU" sz="2400" b="1" dirty="0">
              <a:solidFill>
                <a:schemeClr val="accent2">
                  <a:lumMod val="50000"/>
                </a:schemeClr>
              </a:solidFill>
            </a:endParaRPr>
          </a:p>
        </p:txBody>
      </p:sp>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815408" y="116632"/>
            <a:ext cx="3348880" cy="1077218"/>
          </a:xfrm>
          <a:prstGeom prst="rect">
            <a:avLst/>
          </a:prstGeom>
          <a:noFill/>
        </p:spPr>
        <p:txBody>
          <a:bodyPr wrap="square" rtlCol="0">
            <a:spAutoFit/>
          </a:bodyPr>
          <a:lstStyle/>
          <a:p>
            <a:pPr algn="ctr"/>
            <a:r>
              <a:rPr lang="ru-RU" sz="3200" b="1" dirty="0" smtClean="0">
                <a:solidFill>
                  <a:srgbClr val="FF0000"/>
                </a:solidFill>
              </a:rPr>
              <a:t>Запрещены РАСХОДЫ </a:t>
            </a:r>
            <a:endParaRPr lang="ru-RU" sz="3200" dirty="0">
              <a:solidFill>
                <a:srgbClr val="FF0000"/>
              </a:solidFill>
            </a:endParaRPr>
          </a:p>
        </p:txBody>
      </p:sp>
    </p:spTree>
    <p:extLst>
      <p:ext uri="{BB962C8B-B14F-4D97-AF65-F5344CB8AC3E}">
        <p14:creationId xmlns:p14="http://schemas.microsoft.com/office/powerpoint/2010/main" xmlns="" val="29786926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u="sng" dirty="0" smtClean="0">
                <a:solidFill>
                  <a:schemeClr val="accent2">
                    <a:lumMod val="50000"/>
                  </a:schemeClr>
                </a:solidFill>
              </a:rPr>
              <a:t>Статьи бюджета</a:t>
            </a:r>
            <a:endParaRPr lang="ru-RU" sz="3200" dirty="0"/>
          </a:p>
        </p:txBody>
      </p:sp>
      <p:sp>
        <p:nvSpPr>
          <p:cNvPr id="7" name="TextBox 6"/>
          <p:cNvSpPr txBox="1"/>
          <p:nvPr/>
        </p:nvSpPr>
        <p:spPr>
          <a:xfrm>
            <a:off x="107504" y="1525429"/>
            <a:ext cx="8496944" cy="3323987"/>
          </a:xfrm>
          <a:prstGeom prst="rect">
            <a:avLst/>
          </a:prstGeom>
          <a:noFill/>
        </p:spPr>
        <p:txBody>
          <a:bodyPr wrap="square" rtlCol="0">
            <a:spAutoFit/>
          </a:bodyPr>
          <a:lstStyle/>
          <a:p>
            <a:pPr marL="457200" indent="-457200">
              <a:buAutoNum type="arabicPeriod"/>
            </a:pPr>
            <a:r>
              <a:rPr lang="ru-RU" sz="2000" b="1" dirty="0" smtClean="0">
                <a:solidFill>
                  <a:schemeClr val="accent2">
                    <a:lumMod val="50000"/>
                  </a:schemeClr>
                </a:solidFill>
              </a:rPr>
              <a:t>Оплата труда</a:t>
            </a:r>
          </a:p>
          <a:p>
            <a:pPr marL="457200" indent="-457200"/>
            <a:endParaRPr lang="ru-RU" sz="2000" b="1" dirty="0" smtClean="0">
              <a:solidFill>
                <a:schemeClr val="accent2">
                  <a:lumMod val="50000"/>
                </a:schemeClr>
              </a:solidFill>
            </a:endParaRPr>
          </a:p>
          <a:p>
            <a:pPr marL="457200" indent="-457200"/>
            <a:r>
              <a:rPr lang="ru-RU" sz="2000" b="1" dirty="0" smtClean="0">
                <a:solidFill>
                  <a:schemeClr val="accent2">
                    <a:lumMod val="50000"/>
                  </a:schemeClr>
                </a:solidFill>
              </a:rPr>
              <a:t>	1.1. Оплата труда штатных работников</a:t>
            </a:r>
          </a:p>
          <a:p>
            <a:pPr marL="457200" indent="-457200"/>
            <a:endParaRPr lang="ru-RU" sz="2000" b="1" dirty="0" smtClean="0">
              <a:solidFill>
                <a:schemeClr val="accent2">
                  <a:lumMod val="50000"/>
                </a:schemeClr>
              </a:solidFill>
            </a:endParaRPr>
          </a:p>
          <a:p>
            <a:r>
              <a:rPr lang="ru-RU" sz="2000" b="1" dirty="0" smtClean="0">
                <a:solidFill>
                  <a:schemeClr val="accent2">
                    <a:lumMod val="50000"/>
                  </a:schemeClr>
                </a:solidFill>
              </a:rPr>
              <a:t>       1.2. Выплаты физическим лицам за оказание ими услуг (выполнение работ) по гражданско-правовым договорам</a:t>
            </a:r>
          </a:p>
          <a:p>
            <a:endParaRPr lang="ru-RU" sz="2000" b="1" dirty="0" smtClean="0">
              <a:solidFill>
                <a:schemeClr val="accent2">
                  <a:lumMod val="50000"/>
                </a:schemeClr>
              </a:solidFill>
            </a:endParaRPr>
          </a:p>
          <a:p>
            <a:r>
              <a:rPr lang="ru-RU" sz="2000" b="1" dirty="0" smtClean="0">
                <a:solidFill>
                  <a:schemeClr val="accent2">
                    <a:lumMod val="50000"/>
                  </a:schemeClr>
                </a:solidFill>
              </a:rPr>
              <a:t>       1.3. </a:t>
            </a:r>
            <a:r>
              <a:rPr lang="en-US" sz="2000" b="1" dirty="0" smtClean="0">
                <a:solidFill>
                  <a:schemeClr val="accent2">
                    <a:lumMod val="50000"/>
                  </a:schemeClr>
                </a:solidFill>
              </a:rPr>
              <a:t>C</a:t>
            </a:r>
            <a:r>
              <a:rPr lang="ru-RU" sz="2000" b="1" dirty="0" err="1" smtClean="0">
                <a:solidFill>
                  <a:schemeClr val="accent2">
                    <a:lumMod val="50000"/>
                  </a:schemeClr>
                </a:solidFill>
              </a:rPr>
              <a:t>траховые</a:t>
            </a:r>
            <a:r>
              <a:rPr lang="ru-RU" sz="2000" b="1" dirty="0" smtClean="0">
                <a:solidFill>
                  <a:schemeClr val="accent2">
                    <a:lumMod val="50000"/>
                  </a:schemeClr>
                </a:solidFill>
              </a:rPr>
              <a:t> взносы</a:t>
            </a:r>
          </a:p>
          <a:p>
            <a:r>
              <a:rPr lang="ru-RU" sz="2000" dirty="0" smtClean="0"/>
              <a:t/>
            </a:r>
            <a:br>
              <a:rPr lang="ru-RU" sz="2000" dirty="0" smtClean="0"/>
            </a:br>
            <a:endParaRPr lang="ru-RU" sz="2000" b="1" dirty="0" smtClean="0">
              <a:solidFill>
                <a:schemeClr val="accent2">
                  <a:lumMod val="50000"/>
                </a:schemeClr>
              </a:solidFill>
            </a:endParaRPr>
          </a:p>
          <a:p>
            <a:endParaRPr lang="ru-RU" sz="1000" b="1" dirty="0" smtClean="0">
              <a:solidFill>
                <a:schemeClr val="accent2">
                  <a:lumMod val="50000"/>
                </a:schemeClr>
              </a:solidFill>
            </a:endParaRPr>
          </a:p>
        </p:txBody>
      </p:sp>
      <p:pic>
        <p:nvPicPr>
          <p:cNvPr id="8" name="Рисунок 7" descr="АНАЛИЗ ИНВЕСТИЦИОННЫХ ПРОЕКТОВ И ПРОГРАММ.jpg"/>
          <p:cNvPicPr>
            <a:picLocks noChangeAspect="1"/>
          </p:cNvPicPr>
          <p:nvPr/>
        </p:nvPicPr>
        <p:blipFill>
          <a:blip r:embed="rId4" cstate="print"/>
          <a:stretch>
            <a:fillRect/>
          </a:stretch>
        </p:blipFill>
        <p:spPr>
          <a:xfrm>
            <a:off x="4143372" y="4214818"/>
            <a:ext cx="2838638" cy="2150976"/>
          </a:xfrm>
          <a:prstGeom prst="rect">
            <a:avLst/>
          </a:prstGeom>
        </p:spPr>
      </p:pic>
    </p:spTree>
    <p:extLst>
      <p:ext uri="{BB962C8B-B14F-4D97-AF65-F5344CB8AC3E}">
        <p14:creationId xmlns:p14="http://schemas.microsoft.com/office/powerpoint/2010/main" xmlns="" val="42775502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u="sng" dirty="0" smtClean="0">
                <a:solidFill>
                  <a:schemeClr val="accent2">
                    <a:lumMod val="50000"/>
                  </a:schemeClr>
                </a:solidFill>
              </a:rPr>
              <a:t>Статьи бюджета</a:t>
            </a:r>
            <a:endParaRPr lang="ru-RU" sz="3200" dirty="0"/>
          </a:p>
        </p:txBody>
      </p:sp>
      <p:sp>
        <p:nvSpPr>
          <p:cNvPr id="7" name="TextBox 6"/>
          <p:cNvSpPr txBox="1"/>
          <p:nvPr/>
        </p:nvSpPr>
        <p:spPr>
          <a:xfrm>
            <a:off x="107504" y="1525429"/>
            <a:ext cx="8496944" cy="6401753"/>
          </a:xfrm>
          <a:prstGeom prst="rect">
            <a:avLst/>
          </a:prstGeom>
          <a:noFill/>
        </p:spPr>
        <p:txBody>
          <a:bodyPr wrap="square" rtlCol="0">
            <a:spAutoFit/>
          </a:bodyPr>
          <a:lstStyle/>
          <a:p>
            <a:pPr marL="457200" indent="-457200"/>
            <a:r>
              <a:rPr lang="ru-RU" sz="2000" b="1" dirty="0" smtClean="0">
                <a:solidFill>
                  <a:schemeClr val="accent2">
                    <a:lumMod val="50000"/>
                  </a:schemeClr>
                </a:solidFill>
              </a:rPr>
              <a:t>2. </a:t>
            </a:r>
            <a:r>
              <a:rPr lang="ru-RU" sz="2000" b="1" dirty="0" smtClean="0"/>
              <a:t>Командировочные расходы, а также аналогичные расходы по гражданско-правовым договорам</a:t>
            </a:r>
          </a:p>
          <a:p>
            <a:pPr marL="457200" indent="-457200"/>
            <a:endParaRPr lang="ru-RU" sz="2000" b="1" dirty="0" smtClean="0">
              <a:solidFill>
                <a:schemeClr val="accent2">
                  <a:lumMod val="50000"/>
                </a:schemeClr>
              </a:solidFill>
            </a:endParaRPr>
          </a:p>
          <a:p>
            <a:r>
              <a:rPr lang="ru-RU" sz="2000" b="1" dirty="0" smtClean="0">
                <a:solidFill>
                  <a:schemeClr val="accent2">
                    <a:lumMod val="50000"/>
                  </a:schemeClr>
                </a:solidFill>
              </a:rPr>
              <a:t>3. </a:t>
            </a:r>
            <a:r>
              <a:rPr lang="ru-RU" sz="2000" b="1" dirty="0" smtClean="0"/>
              <a:t>Офисные расходы (заложен </a:t>
            </a:r>
            <a:r>
              <a:rPr lang="en-US" sz="2000" b="1" dirty="0" smtClean="0"/>
              <a:t>E-invoicing</a:t>
            </a:r>
            <a:r>
              <a:rPr lang="ru-RU" sz="2000" b="1" dirty="0" smtClean="0"/>
              <a:t>, оплата платежных поручений)</a:t>
            </a:r>
          </a:p>
          <a:p>
            <a:endParaRPr lang="ru-RU" sz="2000" b="1" dirty="0" smtClean="0"/>
          </a:p>
          <a:p>
            <a:r>
              <a:rPr lang="ru-RU" sz="2000" b="1" dirty="0" smtClean="0"/>
              <a:t>4. Приобретение, аренда специализированного оборудования, инвентаря и сопутствующие расходы</a:t>
            </a:r>
          </a:p>
          <a:p>
            <a:endParaRPr lang="ru-RU" sz="2000" b="1" dirty="0" smtClean="0"/>
          </a:p>
          <a:p>
            <a:r>
              <a:rPr lang="ru-RU" sz="2000" b="1" dirty="0" smtClean="0"/>
              <a:t>5. Разработка и поддержка сайтов, информационных систем и иные аналогичные расходы</a:t>
            </a:r>
          </a:p>
          <a:p>
            <a:r>
              <a:rPr lang="ru-RU" sz="2000" dirty="0" smtClean="0"/>
              <a:t/>
            </a:r>
            <a:br>
              <a:rPr lang="ru-RU" sz="2000" dirty="0" smtClean="0"/>
            </a:br>
            <a:r>
              <a:rPr lang="ru-RU" sz="2000" dirty="0" smtClean="0"/>
              <a:t>6. </a:t>
            </a:r>
            <a:r>
              <a:rPr lang="ru-RU" sz="2000" b="1" dirty="0" smtClean="0"/>
              <a:t>Оплата юридических, информационных, консультационных услуг и иные аналогичные расходы</a:t>
            </a:r>
          </a:p>
          <a:p>
            <a:endParaRPr lang="ru-RU" sz="2000" b="1" dirty="0" smtClean="0"/>
          </a:p>
          <a:p>
            <a:endParaRPr lang="ru-RU" sz="2000" b="1" dirty="0" smtClean="0"/>
          </a:p>
          <a:p>
            <a:r>
              <a:rPr lang="ru-RU" sz="2000" dirty="0" smtClean="0"/>
              <a:t/>
            </a:r>
            <a:br>
              <a:rPr lang="ru-RU" sz="2000" dirty="0" smtClean="0"/>
            </a:br>
            <a:endParaRPr lang="ru-RU" sz="2000" b="1" dirty="0" smtClean="0">
              <a:solidFill>
                <a:schemeClr val="accent2">
                  <a:lumMod val="50000"/>
                </a:schemeClr>
              </a:solidFill>
            </a:endParaRPr>
          </a:p>
          <a:p>
            <a:r>
              <a:rPr lang="ru-RU" sz="2000" dirty="0" smtClean="0"/>
              <a:t/>
            </a:r>
            <a:br>
              <a:rPr lang="ru-RU" sz="2000" dirty="0" smtClean="0"/>
            </a:br>
            <a:endParaRPr lang="ru-RU" sz="2000" b="1" dirty="0" smtClean="0">
              <a:solidFill>
                <a:schemeClr val="accent2">
                  <a:lumMod val="50000"/>
                </a:schemeClr>
              </a:solidFill>
            </a:endParaRPr>
          </a:p>
          <a:p>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39993930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u="sng" dirty="0" smtClean="0">
                <a:solidFill>
                  <a:schemeClr val="accent2">
                    <a:lumMod val="50000"/>
                  </a:schemeClr>
                </a:solidFill>
              </a:rPr>
              <a:t>Статьи бюджета</a:t>
            </a:r>
            <a:endParaRPr lang="ru-RU" sz="3200" dirty="0"/>
          </a:p>
        </p:txBody>
      </p:sp>
      <p:sp>
        <p:nvSpPr>
          <p:cNvPr id="7" name="TextBox 6"/>
          <p:cNvSpPr txBox="1"/>
          <p:nvPr/>
        </p:nvSpPr>
        <p:spPr>
          <a:xfrm>
            <a:off x="107504" y="1525429"/>
            <a:ext cx="8496944" cy="3323987"/>
          </a:xfrm>
          <a:prstGeom prst="rect">
            <a:avLst/>
          </a:prstGeom>
          <a:noFill/>
        </p:spPr>
        <p:txBody>
          <a:bodyPr wrap="square" rtlCol="0">
            <a:spAutoFit/>
          </a:bodyPr>
          <a:lstStyle/>
          <a:p>
            <a:r>
              <a:rPr lang="ru-RU" sz="2000" b="1" dirty="0" smtClean="0">
                <a:solidFill>
                  <a:schemeClr val="accent2">
                    <a:lumMod val="50000"/>
                  </a:schemeClr>
                </a:solidFill>
              </a:rPr>
              <a:t>7. </a:t>
            </a:r>
            <a:r>
              <a:rPr lang="ru-RU" sz="2000" b="1" dirty="0" smtClean="0"/>
              <a:t>Расходы на проведение мероприятий</a:t>
            </a:r>
          </a:p>
          <a:p>
            <a:r>
              <a:rPr lang="ru-RU" sz="2000" dirty="0" smtClean="0"/>
              <a:t/>
            </a:r>
            <a:br>
              <a:rPr lang="ru-RU" sz="2000" dirty="0" smtClean="0"/>
            </a:br>
            <a:r>
              <a:rPr lang="ru-RU" sz="2000" b="1" dirty="0" smtClean="0"/>
              <a:t>8. Издательские, полиграфические и сопутствующие расходы</a:t>
            </a:r>
          </a:p>
          <a:p>
            <a:endParaRPr lang="ru-RU" sz="2000" b="1" dirty="0" smtClean="0"/>
          </a:p>
          <a:p>
            <a:r>
              <a:rPr lang="ru-RU" sz="2000" b="1" dirty="0" smtClean="0"/>
              <a:t>9. Прочие прямые расходы</a:t>
            </a:r>
          </a:p>
          <a:p>
            <a:endParaRPr lang="ru-RU" sz="2000" b="1" dirty="0" smtClean="0"/>
          </a:p>
          <a:p>
            <a:r>
              <a:rPr lang="ru-RU" sz="2000" dirty="0" smtClean="0"/>
              <a:t/>
            </a:r>
            <a:br>
              <a:rPr lang="ru-RU" sz="2000" dirty="0" smtClean="0"/>
            </a:br>
            <a:endParaRPr lang="ru-RU" sz="2000" b="1" dirty="0" smtClean="0">
              <a:solidFill>
                <a:schemeClr val="accent2">
                  <a:lumMod val="50000"/>
                </a:schemeClr>
              </a:solidFill>
            </a:endParaRPr>
          </a:p>
          <a:p>
            <a:r>
              <a:rPr lang="ru-RU" sz="2000" dirty="0" smtClean="0"/>
              <a:t/>
            </a:r>
            <a:br>
              <a:rPr lang="ru-RU" sz="2000" dirty="0" smtClean="0"/>
            </a:br>
            <a:endParaRPr lang="ru-RU" sz="2000" b="1" dirty="0" smtClean="0">
              <a:solidFill>
                <a:schemeClr val="accent2">
                  <a:lumMod val="50000"/>
                </a:schemeClr>
              </a:solidFill>
            </a:endParaRPr>
          </a:p>
          <a:p>
            <a:endParaRPr lang="ru-RU" sz="1000" b="1" dirty="0" smtClean="0">
              <a:solidFill>
                <a:schemeClr val="accent2">
                  <a:lumMod val="50000"/>
                </a:schemeClr>
              </a:solidFill>
            </a:endParaRPr>
          </a:p>
        </p:txBody>
      </p:sp>
      <p:pic>
        <p:nvPicPr>
          <p:cNvPr id="6" name="Рисунок 5" descr="114fc3f8de32bf49c18cdbe6cf03.png"/>
          <p:cNvPicPr>
            <a:picLocks noChangeAspect="1"/>
          </p:cNvPicPr>
          <p:nvPr/>
        </p:nvPicPr>
        <p:blipFill>
          <a:blip r:embed="rId4" cstate="print"/>
          <a:stretch>
            <a:fillRect/>
          </a:stretch>
        </p:blipFill>
        <p:spPr>
          <a:xfrm>
            <a:off x="571472" y="4214818"/>
            <a:ext cx="3810068" cy="2143366"/>
          </a:xfrm>
          <a:prstGeom prst="rect">
            <a:avLst/>
          </a:prstGeom>
        </p:spPr>
      </p:pic>
    </p:spTree>
    <p:extLst>
      <p:ext uri="{BB962C8B-B14F-4D97-AF65-F5344CB8AC3E}">
        <p14:creationId xmlns:p14="http://schemas.microsoft.com/office/powerpoint/2010/main" xmlns="" val="37066420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dirty="0" smtClean="0"/>
              <a:t>1. Оплата труда</a:t>
            </a:r>
            <a:endParaRPr lang="ru-RU" sz="3200" b="1" dirty="0"/>
          </a:p>
        </p:txBody>
      </p:sp>
      <p:sp>
        <p:nvSpPr>
          <p:cNvPr id="8" name="TextBox 7"/>
          <p:cNvSpPr txBox="1"/>
          <p:nvPr/>
        </p:nvSpPr>
        <p:spPr>
          <a:xfrm>
            <a:off x="107504" y="1525429"/>
            <a:ext cx="8496944" cy="4862870"/>
          </a:xfrm>
          <a:prstGeom prst="rect">
            <a:avLst/>
          </a:prstGeom>
          <a:noFill/>
        </p:spPr>
        <p:txBody>
          <a:bodyPr wrap="square" rtlCol="0">
            <a:spAutoFit/>
          </a:bodyPr>
          <a:lstStyle/>
          <a:p>
            <a:pPr marL="457200" indent="-457200"/>
            <a:r>
              <a:rPr lang="ru-RU" sz="2000" b="1" dirty="0" smtClean="0">
                <a:solidFill>
                  <a:schemeClr val="accent2">
                    <a:lumMod val="50000"/>
                  </a:schemeClr>
                </a:solidFill>
              </a:rPr>
              <a:t>1.1.  Оплата труда штатных работников</a:t>
            </a:r>
          </a:p>
          <a:p>
            <a:pPr marL="457200" indent="-457200"/>
            <a:endParaRPr lang="ru-RU" sz="2000" b="1" dirty="0">
              <a:solidFill>
                <a:schemeClr val="accent2">
                  <a:lumMod val="50000"/>
                </a:schemeClr>
              </a:solidFill>
            </a:endParaRPr>
          </a:p>
          <a:p>
            <a:pPr marL="457200" indent="-457200"/>
            <a:r>
              <a:rPr lang="ru-RU" sz="2000" b="1" dirty="0">
                <a:solidFill>
                  <a:schemeClr val="accent2">
                    <a:lumMod val="50000"/>
                  </a:schemeClr>
                </a:solidFill>
              </a:rPr>
              <a:t> </a:t>
            </a:r>
            <a:r>
              <a:rPr lang="ru-RU" sz="2000" b="1" dirty="0" smtClean="0">
                <a:solidFill>
                  <a:schemeClr val="accent2">
                    <a:lumMod val="50000"/>
                  </a:schemeClr>
                </a:solidFill>
              </a:rPr>
              <a:t>- оплата труда закладывается на 1 ставку, на 0,5 ставки, </a:t>
            </a:r>
          </a:p>
          <a:p>
            <a:pPr marL="457200" indent="-457200"/>
            <a:r>
              <a:rPr lang="ru-RU" sz="2000" b="1" dirty="0" smtClean="0">
                <a:solidFill>
                  <a:schemeClr val="accent2">
                    <a:lumMod val="50000"/>
                  </a:schemeClr>
                </a:solidFill>
              </a:rPr>
              <a:t>на 0,25 ставки </a:t>
            </a:r>
            <a:r>
              <a:rPr lang="ru-RU" sz="2000" b="1" u="sng" dirty="0" smtClean="0">
                <a:solidFill>
                  <a:schemeClr val="accent2">
                    <a:lumMod val="50000"/>
                  </a:schemeClr>
                </a:solidFill>
              </a:rPr>
              <a:t>в зависимости от занятости работника в данном проекте</a:t>
            </a:r>
          </a:p>
          <a:p>
            <a:pPr marL="457200" indent="-457200"/>
            <a:endParaRPr lang="ru-RU" sz="2000" b="1" u="sng" dirty="0" smtClean="0"/>
          </a:p>
          <a:p>
            <a:r>
              <a:rPr lang="ru-RU" sz="2000" b="1" dirty="0">
                <a:solidFill>
                  <a:schemeClr val="accent2">
                    <a:lumMod val="50000"/>
                  </a:schemeClr>
                </a:solidFill>
              </a:rPr>
              <a:t>- На штатных сотрудников ведется вся документация, предусмотренная Трудовым кодексом РФ</a:t>
            </a:r>
          </a:p>
          <a:p>
            <a:r>
              <a:rPr lang="ru-RU" sz="2000" b="1" dirty="0">
                <a:solidFill>
                  <a:schemeClr val="accent2">
                    <a:lumMod val="50000"/>
                  </a:schemeClr>
                </a:solidFill>
              </a:rPr>
              <a:t/>
            </a:r>
            <a:br>
              <a:rPr lang="ru-RU" sz="2000" b="1" dirty="0">
                <a:solidFill>
                  <a:schemeClr val="accent2">
                    <a:lumMod val="50000"/>
                  </a:schemeClr>
                </a:solidFill>
              </a:rPr>
            </a:br>
            <a:r>
              <a:rPr lang="ru-RU" sz="2000" b="1" dirty="0" smtClean="0">
                <a:solidFill>
                  <a:schemeClr val="accent2">
                    <a:lumMod val="50000"/>
                  </a:schemeClr>
                </a:solidFill>
              </a:rPr>
              <a:t>- в комментарии к каждому сотруднику необходимо указать: какие именно обязанности в проекте он будет исполнять, почему именно такая сумма оплаты указана, и </a:t>
            </a:r>
            <a:r>
              <a:rPr lang="ru-RU" sz="2000" b="1" i="1" u="sng" dirty="0" smtClean="0">
                <a:solidFill>
                  <a:schemeClr val="accent2">
                    <a:lumMod val="50000"/>
                  </a:schemeClr>
                </a:solidFill>
              </a:rPr>
              <a:t>если</a:t>
            </a:r>
            <a:r>
              <a:rPr lang="ru-RU" sz="2000" b="1" dirty="0" smtClean="0">
                <a:solidFill>
                  <a:schemeClr val="accent2">
                    <a:lumMod val="50000"/>
                  </a:schemeClr>
                </a:solidFill>
              </a:rPr>
              <a:t> это </a:t>
            </a:r>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то его источник.</a:t>
            </a:r>
            <a:endParaRPr lang="ru-RU" sz="2000" b="1" dirty="0">
              <a:solidFill>
                <a:schemeClr val="accent2">
                  <a:lumMod val="50000"/>
                </a:schemeClr>
              </a:solidFill>
            </a:endParaRPr>
          </a:p>
          <a:p>
            <a:r>
              <a:rPr lang="ru-RU" sz="2000" b="1" dirty="0">
                <a:solidFill>
                  <a:schemeClr val="accent2">
                    <a:lumMod val="50000"/>
                  </a:schemeClr>
                </a:solidFill>
              </a:rPr>
              <a:t/>
            </a:r>
            <a:br>
              <a:rPr lang="ru-RU" sz="2000" b="1" dirty="0">
                <a:solidFill>
                  <a:schemeClr val="accent2">
                    <a:lumMod val="50000"/>
                  </a:schemeClr>
                </a:solidFill>
              </a:rPr>
            </a:br>
            <a:endParaRPr lang="ru-RU" sz="2000" b="1" dirty="0">
              <a:solidFill>
                <a:schemeClr val="accent2">
                  <a:lumMod val="50000"/>
                </a:schemeClr>
              </a:solidFill>
            </a:endParaRPr>
          </a:p>
          <a:p>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7659910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dirty="0" smtClean="0"/>
              <a:t>1. Оплата труда</a:t>
            </a:r>
            <a:endParaRPr lang="ru-RU" sz="3200" b="1" dirty="0"/>
          </a:p>
        </p:txBody>
      </p:sp>
      <p:sp>
        <p:nvSpPr>
          <p:cNvPr id="8" name="TextBox 7"/>
          <p:cNvSpPr txBox="1"/>
          <p:nvPr/>
        </p:nvSpPr>
        <p:spPr>
          <a:xfrm>
            <a:off x="107504" y="1525429"/>
            <a:ext cx="8496944" cy="4247317"/>
          </a:xfrm>
          <a:prstGeom prst="rect">
            <a:avLst/>
          </a:prstGeom>
          <a:noFill/>
        </p:spPr>
        <p:txBody>
          <a:bodyPr wrap="square" rtlCol="0">
            <a:spAutoFit/>
          </a:bodyPr>
          <a:lstStyle/>
          <a:p>
            <a:pPr marL="457200" indent="-457200"/>
            <a:r>
              <a:rPr lang="ru-RU" sz="2000" b="1" dirty="0" smtClean="0">
                <a:solidFill>
                  <a:schemeClr val="accent2">
                    <a:lumMod val="50000"/>
                  </a:schemeClr>
                </a:solidFill>
              </a:rPr>
              <a:t>1.2.  Выплаты по договорам ГПХ</a:t>
            </a:r>
          </a:p>
          <a:p>
            <a:pPr marL="457200" indent="-457200"/>
            <a:endParaRPr lang="ru-RU" sz="2000" b="1" dirty="0">
              <a:solidFill>
                <a:schemeClr val="accent2">
                  <a:lumMod val="50000"/>
                </a:schemeClr>
              </a:solidFill>
            </a:endParaRPr>
          </a:p>
          <a:p>
            <a:pPr marL="457200" indent="-457200"/>
            <a:r>
              <a:rPr lang="ru-RU" sz="2000" b="1" dirty="0">
                <a:solidFill>
                  <a:schemeClr val="accent2">
                    <a:lumMod val="50000"/>
                  </a:schemeClr>
                </a:solidFill>
              </a:rPr>
              <a:t> </a:t>
            </a:r>
            <a:r>
              <a:rPr lang="ru-RU" sz="2000" b="1" dirty="0" smtClean="0">
                <a:solidFill>
                  <a:schemeClr val="accent2">
                    <a:lumMod val="50000"/>
                  </a:schemeClr>
                </a:solidFill>
              </a:rPr>
              <a:t>- Заключаются договоры ГПХ, итог выполнения работ – акт.</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 В договоре четко указывается, какие именно работы должен исполнить сотрудник</a:t>
            </a:r>
            <a:endParaRPr lang="ru-RU" sz="2000" b="1" dirty="0">
              <a:solidFill>
                <a:schemeClr val="accent2">
                  <a:lumMod val="50000"/>
                </a:schemeClr>
              </a:solidFill>
            </a:endParaRPr>
          </a:p>
          <a:p>
            <a:r>
              <a:rPr lang="ru-RU" sz="2000" b="1" dirty="0">
                <a:solidFill>
                  <a:schemeClr val="accent2">
                    <a:lumMod val="50000"/>
                  </a:schemeClr>
                </a:solidFill>
              </a:rPr>
              <a:t/>
            </a:r>
            <a:br>
              <a:rPr lang="ru-RU" sz="2000" b="1" dirty="0">
                <a:solidFill>
                  <a:schemeClr val="accent2">
                    <a:lumMod val="50000"/>
                  </a:schemeClr>
                </a:solidFill>
              </a:rPr>
            </a:br>
            <a:r>
              <a:rPr lang="ru-RU" sz="2000" b="1" dirty="0" smtClean="0">
                <a:solidFill>
                  <a:schemeClr val="accent2">
                    <a:lumMod val="50000"/>
                  </a:schemeClr>
                </a:solidFill>
              </a:rPr>
              <a:t>- в комментарии к каждому сотруднику по ГПХ необходимо указать: какие именно обязанности в проекте он будет исполнять, почему именно такая сумма оплаты указана, и </a:t>
            </a:r>
            <a:r>
              <a:rPr lang="ru-RU" sz="2000" b="1" i="1" u="sng" dirty="0" smtClean="0">
                <a:solidFill>
                  <a:schemeClr val="accent2">
                    <a:lumMod val="50000"/>
                  </a:schemeClr>
                </a:solidFill>
              </a:rPr>
              <a:t>если</a:t>
            </a:r>
            <a:r>
              <a:rPr lang="ru-RU" sz="2000" b="1" dirty="0" smtClean="0">
                <a:solidFill>
                  <a:schemeClr val="accent2">
                    <a:lumMod val="50000"/>
                  </a:schemeClr>
                </a:solidFill>
              </a:rPr>
              <a:t> это </a:t>
            </a:r>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то его источник.</a:t>
            </a:r>
            <a:endParaRPr lang="ru-RU" sz="2000" b="1" dirty="0">
              <a:solidFill>
                <a:schemeClr val="accent2">
                  <a:lumMod val="50000"/>
                </a:schemeClr>
              </a:solidFill>
            </a:endParaRPr>
          </a:p>
          <a:p>
            <a:r>
              <a:rPr lang="ru-RU" sz="2000" b="1" dirty="0">
                <a:solidFill>
                  <a:schemeClr val="accent2">
                    <a:lumMod val="50000"/>
                  </a:schemeClr>
                </a:solidFill>
              </a:rPr>
              <a:t/>
            </a:r>
            <a:br>
              <a:rPr lang="ru-RU" sz="2000" b="1" dirty="0">
                <a:solidFill>
                  <a:schemeClr val="accent2">
                    <a:lumMod val="50000"/>
                  </a:schemeClr>
                </a:solidFill>
              </a:rPr>
            </a:br>
            <a:endParaRPr lang="ru-RU" sz="2000" b="1" dirty="0">
              <a:solidFill>
                <a:schemeClr val="accent2">
                  <a:lumMod val="50000"/>
                </a:schemeClr>
              </a:solidFill>
            </a:endParaRPr>
          </a:p>
          <a:p>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13941407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ВАЖНО</a:t>
            </a:r>
            <a:endParaRPr lang="ru-RU" sz="3200" b="1" dirty="0">
              <a:solidFill>
                <a:srgbClr val="FF0000"/>
              </a:solidFill>
            </a:endParaRPr>
          </a:p>
        </p:txBody>
      </p:sp>
      <p:sp>
        <p:nvSpPr>
          <p:cNvPr id="8" name="TextBox 7"/>
          <p:cNvSpPr txBox="1"/>
          <p:nvPr/>
        </p:nvSpPr>
        <p:spPr>
          <a:xfrm>
            <a:off x="107504" y="1525429"/>
            <a:ext cx="7992888" cy="4555093"/>
          </a:xfrm>
          <a:prstGeom prst="rect">
            <a:avLst/>
          </a:prstGeom>
          <a:noFill/>
        </p:spPr>
        <p:txBody>
          <a:bodyPr wrap="square" rtlCol="0">
            <a:spAutoFit/>
          </a:bodyPr>
          <a:lstStyle/>
          <a:p>
            <a:pPr marL="457200" indent="-457200"/>
            <a:r>
              <a:rPr lang="ru-RU" sz="2000" b="1" dirty="0" smtClean="0">
                <a:solidFill>
                  <a:schemeClr val="accent2">
                    <a:lumMod val="50000"/>
                  </a:schemeClr>
                </a:solidFill>
              </a:rPr>
              <a:t>1. В бюджете должны быть отражены все сотрудники проекта, указанные в разделе «Команда проекта».</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2. Если это добровольцы, то их гипотетическую оплату отразить в статье </a:t>
            </a:r>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В комментарии указать, что это добровольцы.</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3. Из комментариев к бюджету должно быть понятно, что именно будет делать </a:t>
            </a:r>
            <a:r>
              <a:rPr lang="ru-RU" sz="2000" b="1" i="1" u="sng" dirty="0" smtClean="0">
                <a:solidFill>
                  <a:schemeClr val="accent2">
                    <a:lumMod val="50000"/>
                  </a:schemeClr>
                </a:solidFill>
              </a:rPr>
              <a:t>в рамках проекта </a:t>
            </a:r>
            <a:r>
              <a:rPr lang="ru-RU" sz="2000" b="1" dirty="0" smtClean="0">
                <a:solidFill>
                  <a:schemeClr val="accent2">
                    <a:lumMod val="50000"/>
                  </a:schemeClr>
                </a:solidFill>
              </a:rPr>
              <a:t>каждый сотрудник</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4. Комментарии к бюджету должны показать, что у вас предусмотрены все необходимые исполнители для проведения всех мероприятий проекта.</a:t>
            </a:r>
            <a:endParaRPr lang="ru-RU" sz="2000" b="1" dirty="0">
              <a:solidFill>
                <a:schemeClr val="accent2">
                  <a:lumMod val="50000"/>
                </a:schemeClr>
              </a:solidFill>
            </a:endParaRPr>
          </a:p>
          <a:p>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31584768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sp>
        <p:nvSpPr>
          <p:cNvPr id="8" name="TextBox 7"/>
          <p:cNvSpPr txBox="1"/>
          <p:nvPr/>
        </p:nvSpPr>
        <p:spPr>
          <a:xfrm>
            <a:off x="107504" y="1525429"/>
            <a:ext cx="7992888" cy="5016758"/>
          </a:xfrm>
          <a:prstGeom prst="rect">
            <a:avLst/>
          </a:prstGeom>
          <a:noFill/>
        </p:spPr>
        <p:txBody>
          <a:bodyPr wrap="square" rtlCol="0">
            <a:spAutoFit/>
          </a:bodyPr>
          <a:lstStyle/>
          <a:p>
            <a:pPr marL="457200" indent="-457200"/>
            <a:r>
              <a:rPr lang="ru-RU" sz="2000" b="1" dirty="0" smtClean="0">
                <a:solidFill>
                  <a:schemeClr val="accent2">
                    <a:lumMod val="50000"/>
                  </a:schemeClr>
                </a:solidFill>
              </a:rPr>
              <a:t>1.3. Страховые взносы</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Страховые взносы за штатных работников составляют </a:t>
            </a:r>
            <a:r>
              <a:rPr lang="ru-RU" sz="2000" b="1" dirty="0" smtClean="0">
                <a:solidFill>
                  <a:srgbClr val="FF0000"/>
                </a:solidFill>
              </a:rPr>
              <a:t>30,2%.</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Итоговая сумма по п. 1.1 * 0,302 </a:t>
            </a:r>
          </a:p>
          <a:p>
            <a:pPr marL="457200" indent="-457200"/>
            <a:endParaRPr lang="ru-RU" sz="2000" b="1" dirty="0">
              <a:solidFill>
                <a:schemeClr val="accent2">
                  <a:lumMod val="50000"/>
                </a:schemeClr>
              </a:solidFill>
            </a:endParaRPr>
          </a:p>
          <a:p>
            <a:pPr marL="457200" indent="-457200"/>
            <a:r>
              <a:rPr lang="ru-RU" sz="2000" b="1" i="1" u="sng" dirty="0" smtClean="0">
                <a:solidFill>
                  <a:srgbClr val="FF0000"/>
                </a:solidFill>
              </a:rPr>
              <a:t>Пример:</a:t>
            </a:r>
          </a:p>
          <a:p>
            <a:pPr marL="457200" indent="-457200"/>
            <a:r>
              <a:rPr lang="ru-RU" sz="2000" b="1" dirty="0" smtClean="0">
                <a:solidFill>
                  <a:schemeClr val="accent2">
                    <a:lumMod val="50000"/>
                  </a:schemeClr>
                </a:solidFill>
              </a:rPr>
              <a:t>Итого по подстатье 1.1.</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Общая сумма 150000,0 руб.</a:t>
            </a:r>
          </a:p>
          <a:p>
            <a:pPr marL="457200" indent="-457200"/>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50000,0 руб.</a:t>
            </a:r>
          </a:p>
          <a:p>
            <a:pPr marL="457200" indent="-457200"/>
            <a:r>
              <a:rPr lang="ru-RU" sz="2000" b="1" dirty="0" smtClean="0">
                <a:solidFill>
                  <a:schemeClr val="accent2">
                    <a:lumMod val="50000"/>
                  </a:schemeClr>
                </a:solidFill>
              </a:rPr>
              <a:t>Запрашиваемая сумма 100000,0 руб.</a:t>
            </a: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r>
              <a:rPr lang="ru-RU" sz="2000" b="1" dirty="0" smtClean="0">
                <a:solidFill>
                  <a:schemeClr val="accent2">
                    <a:lumMod val="50000"/>
                  </a:schemeClr>
                </a:solidFill>
              </a:rPr>
              <a:t>Как считать страховые взносы?</a:t>
            </a:r>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24811069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47664" y="34497"/>
            <a:ext cx="6408420" cy="6659880"/>
          </a:xfrm>
          <a:prstGeom prst="rect">
            <a:avLst/>
          </a:prstGeom>
        </p:spPr>
      </p:pic>
    </p:spTree>
    <p:extLst>
      <p:ext uri="{BB962C8B-B14F-4D97-AF65-F5344CB8AC3E}">
        <p14:creationId xmlns:p14="http://schemas.microsoft.com/office/powerpoint/2010/main" xmlns="" val="19080176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sp>
        <p:nvSpPr>
          <p:cNvPr id="8" name="TextBox 7"/>
          <p:cNvSpPr txBox="1"/>
          <p:nvPr/>
        </p:nvSpPr>
        <p:spPr>
          <a:xfrm>
            <a:off x="107504" y="1525429"/>
            <a:ext cx="7992888" cy="5324535"/>
          </a:xfrm>
          <a:prstGeom prst="rect">
            <a:avLst/>
          </a:prstGeom>
          <a:noFill/>
        </p:spPr>
        <p:txBody>
          <a:bodyPr wrap="square" rtlCol="0">
            <a:spAutoFit/>
          </a:bodyPr>
          <a:lstStyle/>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r>
              <a:rPr lang="ru-RU" sz="2000" b="1" dirty="0" smtClean="0">
                <a:solidFill>
                  <a:schemeClr val="accent2">
                    <a:lumMod val="50000"/>
                  </a:schemeClr>
                </a:solidFill>
              </a:rPr>
              <a:t>Общая сумма: 150000*0,302 = 45 300 руб.</a:t>
            </a:r>
          </a:p>
          <a:p>
            <a:pPr marL="457200" indent="-457200"/>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50000*0,302 = 15100 руб.</a:t>
            </a:r>
          </a:p>
          <a:p>
            <a:pPr marL="457200" indent="-457200"/>
            <a:r>
              <a:rPr lang="ru-RU" sz="2000" b="1" dirty="0" smtClean="0">
                <a:solidFill>
                  <a:schemeClr val="accent2">
                    <a:lumMod val="50000"/>
                  </a:schemeClr>
                </a:solidFill>
              </a:rPr>
              <a:t>Запрашиваемая сумма рассчитается автоматически.</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Сделаем проверку:</a:t>
            </a:r>
          </a:p>
          <a:p>
            <a:pPr marL="457200" indent="-457200"/>
            <a:r>
              <a:rPr lang="ru-RU" sz="2000" b="1" dirty="0" smtClean="0">
                <a:solidFill>
                  <a:schemeClr val="accent2">
                    <a:lumMod val="50000"/>
                  </a:schemeClr>
                </a:solidFill>
              </a:rPr>
              <a:t>Запрашиваемая сумма 100000 руб.</a:t>
            </a:r>
          </a:p>
          <a:p>
            <a:pPr marL="457200" indent="-457200"/>
            <a:r>
              <a:rPr lang="ru-RU" sz="2000" b="1" dirty="0" smtClean="0">
                <a:solidFill>
                  <a:schemeClr val="accent2">
                    <a:lumMod val="50000"/>
                  </a:schemeClr>
                </a:solidFill>
              </a:rPr>
              <a:t>Взносы с этой суммы 100000*0,302 = 30 200 руб.</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Видим, что наш расчет правильный! И у нас заложены средства на уплату взносов.</a:t>
            </a: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8703" y="2060848"/>
            <a:ext cx="9144000" cy="1272765"/>
          </a:xfrm>
          <a:prstGeom prst="rect">
            <a:avLst/>
          </a:prstGeom>
        </p:spPr>
      </p:pic>
    </p:spTree>
    <p:extLst>
      <p:ext uri="{BB962C8B-B14F-4D97-AF65-F5344CB8AC3E}">
        <p14:creationId xmlns:p14="http://schemas.microsoft.com/office/powerpoint/2010/main" xmlns="" val="6446267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sp>
        <p:nvSpPr>
          <p:cNvPr id="8" name="TextBox 7"/>
          <p:cNvSpPr txBox="1"/>
          <p:nvPr/>
        </p:nvSpPr>
        <p:spPr>
          <a:xfrm>
            <a:off x="107504" y="1525429"/>
            <a:ext cx="7992888" cy="5016758"/>
          </a:xfrm>
          <a:prstGeom prst="rect">
            <a:avLst/>
          </a:prstGeom>
          <a:noFill/>
        </p:spPr>
        <p:txBody>
          <a:bodyPr wrap="square" rtlCol="0">
            <a:spAutoFit/>
          </a:bodyPr>
          <a:lstStyle/>
          <a:p>
            <a:pPr marL="457200" indent="-457200"/>
            <a:r>
              <a:rPr lang="ru-RU" sz="2000" b="1" dirty="0" smtClean="0">
                <a:solidFill>
                  <a:schemeClr val="accent2">
                    <a:lumMod val="50000"/>
                  </a:schemeClr>
                </a:solidFill>
              </a:rPr>
              <a:t>1.3. Страховые взносы</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Страховые взносы за работников по договорам ГПХ </a:t>
            </a:r>
          </a:p>
          <a:p>
            <a:pPr marL="457200" indent="-457200"/>
            <a:r>
              <a:rPr lang="ru-RU" sz="2000" b="1" dirty="0" smtClean="0">
                <a:solidFill>
                  <a:srgbClr val="FF0000"/>
                </a:solidFill>
              </a:rPr>
              <a:t>27,1%</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Итоговая сумма по п. 1.2 * 0,271 </a:t>
            </a:r>
          </a:p>
          <a:p>
            <a:pPr marL="457200" indent="-457200"/>
            <a:endParaRPr lang="ru-RU" sz="2000" b="1" dirty="0">
              <a:solidFill>
                <a:schemeClr val="accent2">
                  <a:lumMod val="50000"/>
                </a:schemeClr>
              </a:solidFill>
            </a:endParaRPr>
          </a:p>
          <a:p>
            <a:pPr marL="457200" indent="-457200"/>
            <a:r>
              <a:rPr lang="ru-RU" sz="2000" b="1" i="1" u="sng" dirty="0" smtClean="0">
                <a:solidFill>
                  <a:srgbClr val="FF0000"/>
                </a:solidFill>
              </a:rPr>
              <a:t>Пример:</a:t>
            </a:r>
          </a:p>
          <a:p>
            <a:pPr marL="457200" indent="-457200"/>
            <a:r>
              <a:rPr lang="ru-RU" sz="2000" b="1" dirty="0" smtClean="0">
                <a:solidFill>
                  <a:schemeClr val="accent2">
                    <a:lumMod val="50000"/>
                  </a:schemeClr>
                </a:solidFill>
              </a:rPr>
              <a:t>Итого по подстатье 1.1.</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Общая сумма 50000,0 руб.</a:t>
            </a:r>
          </a:p>
          <a:p>
            <a:pPr marL="457200" indent="-457200"/>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10000,0 руб.</a:t>
            </a:r>
          </a:p>
          <a:p>
            <a:pPr marL="457200" indent="-457200"/>
            <a:r>
              <a:rPr lang="ru-RU" sz="2000" b="1" dirty="0" smtClean="0">
                <a:solidFill>
                  <a:schemeClr val="accent2">
                    <a:lumMod val="50000"/>
                  </a:schemeClr>
                </a:solidFill>
              </a:rPr>
              <a:t>Запрашиваемая сумма 40000,0 руб.</a:t>
            </a: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r>
              <a:rPr lang="ru-RU" sz="2000" b="1" dirty="0" smtClean="0">
                <a:solidFill>
                  <a:schemeClr val="accent2">
                    <a:lumMod val="50000"/>
                  </a:schemeClr>
                </a:solidFill>
              </a:rPr>
              <a:t>Как считать страховые взносы?</a:t>
            </a:r>
            <a:endParaRPr lang="ru-RU" sz="1000" b="1" dirty="0" smtClean="0">
              <a:solidFill>
                <a:schemeClr val="accent2">
                  <a:lumMod val="50000"/>
                </a:schemeClr>
              </a:solidFill>
            </a:endParaRPr>
          </a:p>
        </p:txBody>
      </p:sp>
    </p:spTree>
    <p:extLst>
      <p:ext uri="{BB962C8B-B14F-4D97-AF65-F5344CB8AC3E}">
        <p14:creationId xmlns:p14="http://schemas.microsoft.com/office/powerpoint/2010/main" xmlns="" val="35297095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375410" y="148590"/>
            <a:ext cx="6393180" cy="6560820"/>
          </a:xfrm>
          <a:prstGeom prst="rect">
            <a:avLst/>
          </a:prstGeom>
        </p:spPr>
      </p:pic>
    </p:spTree>
    <p:extLst>
      <p:ext uri="{BB962C8B-B14F-4D97-AF65-F5344CB8AC3E}">
        <p14:creationId xmlns:p14="http://schemas.microsoft.com/office/powerpoint/2010/main" xmlns="" val="1870215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sp>
        <p:nvSpPr>
          <p:cNvPr id="8" name="TextBox 7"/>
          <p:cNvSpPr txBox="1"/>
          <p:nvPr/>
        </p:nvSpPr>
        <p:spPr>
          <a:xfrm>
            <a:off x="107504" y="1525429"/>
            <a:ext cx="7992888" cy="5324535"/>
          </a:xfrm>
          <a:prstGeom prst="rect">
            <a:avLst/>
          </a:prstGeom>
          <a:noFill/>
        </p:spPr>
        <p:txBody>
          <a:bodyPr wrap="square" rtlCol="0">
            <a:spAutoFit/>
          </a:bodyPr>
          <a:lstStyle/>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endParaRPr lang="ru-RU" sz="2000" b="1" dirty="0">
              <a:solidFill>
                <a:schemeClr val="accent2">
                  <a:lumMod val="50000"/>
                </a:schemeClr>
              </a:solidFill>
            </a:endParaRPr>
          </a:p>
          <a:p>
            <a:pPr marL="457200" indent="-457200"/>
            <a:endParaRPr lang="ru-RU" sz="2000" b="1" dirty="0" smtClean="0">
              <a:solidFill>
                <a:schemeClr val="accent2">
                  <a:lumMod val="50000"/>
                </a:schemeClr>
              </a:solidFill>
            </a:endParaRPr>
          </a:p>
          <a:p>
            <a:pPr marL="457200" indent="-457200"/>
            <a:r>
              <a:rPr lang="ru-RU" sz="2000" b="1" dirty="0" smtClean="0">
                <a:solidFill>
                  <a:schemeClr val="accent2">
                    <a:lumMod val="50000"/>
                  </a:schemeClr>
                </a:solidFill>
              </a:rPr>
              <a:t>Общая сумма: 50000*0,271 = 13 550 руб.</a:t>
            </a:r>
          </a:p>
          <a:p>
            <a:pPr marL="457200" indent="-457200"/>
            <a:r>
              <a:rPr lang="ru-RU" sz="2000" b="1" dirty="0" err="1" smtClean="0">
                <a:solidFill>
                  <a:schemeClr val="accent2">
                    <a:lumMod val="50000"/>
                  </a:schemeClr>
                </a:solidFill>
              </a:rPr>
              <a:t>Софинансирование</a:t>
            </a:r>
            <a:r>
              <a:rPr lang="ru-RU" sz="2000" b="1" dirty="0" smtClean="0">
                <a:solidFill>
                  <a:schemeClr val="accent2">
                    <a:lumMod val="50000"/>
                  </a:schemeClr>
                </a:solidFill>
              </a:rPr>
              <a:t>: 10000*0,271 = 2 710 руб.</a:t>
            </a:r>
          </a:p>
          <a:p>
            <a:pPr marL="457200" indent="-457200"/>
            <a:r>
              <a:rPr lang="ru-RU" sz="2000" b="1" dirty="0" smtClean="0">
                <a:solidFill>
                  <a:schemeClr val="accent2">
                    <a:lumMod val="50000"/>
                  </a:schemeClr>
                </a:solidFill>
              </a:rPr>
              <a:t>Запрашиваемая сумма рассчитается автоматически.</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Сделаем проверку:</a:t>
            </a:r>
          </a:p>
          <a:p>
            <a:pPr marL="457200" indent="-457200"/>
            <a:r>
              <a:rPr lang="ru-RU" sz="2000" b="1" dirty="0" smtClean="0">
                <a:solidFill>
                  <a:schemeClr val="accent2">
                    <a:lumMod val="50000"/>
                  </a:schemeClr>
                </a:solidFill>
              </a:rPr>
              <a:t>Запрашиваемая сумма 40000 руб.</a:t>
            </a:r>
          </a:p>
          <a:p>
            <a:pPr marL="457200" indent="-457200"/>
            <a:r>
              <a:rPr lang="ru-RU" sz="2000" b="1" dirty="0" smtClean="0">
                <a:solidFill>
                  <a:schemeClr val="accent2">
                    <a:lumMod val="50000"/>
                  </a:schemeClr>
                </a:solidFill>
              </a:rPr>
              <a:t>Взносы с этой суммы 40000*0,271 = 10 840 руб.</a:t>
            </a:r>
          </a:p>
          <a:p>
            <a:pPr marL="457200" indent="-457200"/>
            <a:endParaRPr lang="ru-RU" sz="2000" b="1" dirty="0">
              <a:solidFill>
                <a:schemeClr val="accent2">
                  <a:lumMod val="50000"/>
                </a:schemeClr>
              </a:solidFill>
            </a:endParaRPr>
          </a:p>
          <a:p>
            <a:pPr marL="457200" indent="-457200"/>
            <a:r>
              <a:rPr lang="ru-RU" sz="2000" b="1" dirty="0" smtClean="0">
                <a:solidFill>
                  <a:schemeClr val="accent2">
                    <a:lumMod val="50000"/>
                  </a:schemeClr>
                </a:solidFill>
              </a:rPr>
              <a:t>Видим, что наш расчет правильный! И у нас заложены средства на уплату взносов.</a:t>
            </a: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6818" y="2420888"/>
            <a:ext cx="9144000" cy="709327"/>
          </a:xfrm>
          <a:prstGeom prst="rect">
            <a:avLst/>
          </a:prstGeom>
        </p:spPr>
      </p:pic>
    </p:spTree>
    <p:extLst>
      <p:ext uri="{BB962C8B-B14F-4D97-AF65-F5344CB8AC3E}">
        <p14:creationId xmlns:p14="http://schemas.microsoft.com/office/powerpoint/2010/main" xmlns="" val="26544768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240656"/>
            <a:ext cx="3708920" cy="1077218"/>
          </a:xfrm>
          <a:prstGeom prst="rect">
            <a:avLst/>
          </a:prstGeom>
          <a:noFill/>
        </p:spPr>
        <p:txBody>
          <a:bodyPr wrap="square" rtlCol="0">
            <a:spAutoFit/>
          </a:bodyPr>
          <a:lstStyle/>
          <a:p>
            <a:pPr algn="ctr"/>
            <a:r>
              <a:rPr lang="ru-RU" sz="3200" b="1" dirty="0" smtClean="0"/>
              <a:t>1. Оплата труда: </a:t>
            </a:r>
            <a:r>
              <a:rPr lang="ru-RU" sz="3200" b="1" dirty="0" smtClean="0">
                <a:solidFill>
                  <a:srgbClr val="FF0000"/>
                </a:solidFill>
              </a:rPr>
              <a:t>ОЧЕНЬ ВАЖНО</a:t>
            </a:r>
            <a:endParaRPr lang="ru-RU" sz="3200" b="1" dirty="0">
              <a:solidFill>
                <a:srgbClr val="FF0000"/>
              </a:solidFill>
            </a:endParaRP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6818" y="2420888"/>
            <a:ext cx="9144000" cy="709327"/>
          </a:xfrm>
          <a:prstGeom prst="rect">
            <a:avLst/>
          </a:prstGeom>
        </p:spPr>
      </p:pic>
      <p:pic>
        <p:nvPicPr>
          <p:cNvPr id="2" name="Рисунок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05214"/>
            <a:ext cx="9144000" cy="6050002"/>
          </a:xfrm>
          <a:prstGeom prst="rect">
            <a:avLst/>
          </a:prstGeom>
        </p:spPr>
      </p:pic>
    </p:spTree>
    <p:extLst>
      <p:ext uri="{BB962C8B-B14F-4D97-AF65-F5344CB8AC3E}">
        <p14:creationId xmlns:p14="http://schemas.microsoft.com/office/powerpoint/2010/main" xmlns="" val="222213417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u="sng" dirty="0" smtClean="0">
                <a:solidFill>
                  <a:schemeClr val="accent2">
                    <a:lumMod val="50000"/>
                  </a:schemeClr>
                </a:solidFill>
              </a:rPr>
              <a:t>Статьи бюджета</a:t>
            </a:r>
            <a:endParaRPr lang="ru-RU" sz="3200" dirty="0"/>
          </a:p>
        </p:txBody>
      </p:sp>
      <p:sp>
        <p:nvSpPr>
          <p:cNvPr id="7" name="TextBox 6"/>
          <p:cNvSpPr txBox="1"/>
          <p:nvPr/>
        </p:nvSpPr>
        <p:spPr>
          <a:xfrm>
            <a:off x="107504" y="1525429"/>
            <a:ext cx="7632848" cy="5632311"/>
          </a:xfrm>
          <a:prstGeom prst="rect">
            <a:avLst/>
          </a:prstGeom>
          <a:noFill/>
        </p:spPr>
        <p:txBody>
          <a:bodyPr wrap="square" rtlCol="0">
            <a:spAutoFit/>
          </a:bodyPr>
          <a:lstStyle/>
          <a:p>
            <a:pPr algn="just"/>
            <a:r>
              <a:rPr lang="ru-RU" sz="2400" b="1" i="1" dirty="0" smtClean="0">
                <a:solidFill>
                  <a:schemeClr val="accent2">
                    <a:lumMod val="50000"/>
                  </a:schemeClr>
                </a:solidFill>
              </a:rPr>
              <a:t>Если Вы закладываете расходы на аренду, коммунальные услуги, износ оборудования, связь и прочие непрямые расходы, то</a:t>
            </a:r>
          </a:p>
          <a:p>
            <a:endParaRPr lang="ru-RU" sz="2400" b="1" dirty="0" smtClean="0">
              <a:solidFill>
                <a:schemeClr val="accent2">
                  <a:lumMod val="50000"/>
                </a:schemeClr>
              </a:solidFill>
            </a:endParaRPr>
          </a:p>
          <a:p>
            <a:endParaRPr lang="ru-RU" sz="2400" b="1" dirty="0" smtClean="0">
              <a:solidFill>
                <a:schemeClr val="accent2">
                  <a:lumMod val="50000"/>
                </a:schemeClr>
              </a:solidFill>
            </a:endParaRPr>
          </a:p>
          <a:p>
            <a:pPr algn="ctr"/>
            <a:r>
              <a:rPr lang="ru-RU" sz="2400" b="1" dirty="0" smtClean="0">
                <a:solidFill>
                  <a:schemeClr val="accent2">
                    <a:lumMod val="50000"/>
                  </a:schemeClr>
                </a:solidFill>
              </a:rPr>
              <a:t>ЭТИ РАСХОДЫ СЧИТАЮТСЯ </a:t>
            </a:r>
            <a:r>
              <a:rPr lang="ru-RU" sz="2400" b="1" dirty="0" smtClean="0">
                <a:solidFill>
                  <a:srgbClr val="FF0000"/>
                </a:solidFill>
              </a:rPr>
              <a:t>ПРОПОРЦИОНАЛЬНО</a:t>
            </a:r>
            <a:r>
              <a:rPr lang="ru-RU" sz="2400" b="1" dirty="0" smtClean="0">
                <a:solidFill>
                  <a:schemeClr val="accent2">
                    <a:lumMod val="50000"/>
                  </a:schemeClr>
                </a:solidFill>
              </a:rPr>
              <a:t> ТОМУ  ВРЕМЕНИ,  КОТОРОЕ БУДЕТ ИСПОЛЬЗОВАТЬСЯ ОФИС и ОБОРУДОВНИЕ </a:t>
            </a:r>
            <a:r>
              <a:rPr lang="ru-RU" sz="2400" b="1" dirty="0" smtClean="0">
                <a:solidFill>
                  <a:srgbClr val="FF0000"/>
                </a:solidFill>
              </a:rPr>
              <a:t>ДЛЯ РЕАЛИЗАЦИИ ПРОЕКТА</a:t>
            </a:r>
          </a:p>
          <a:p>
            <a:endParaRPr lang="ru-RU" sz="2400" b="1" dirty="0" smtClean="0"/>
          </a:p>
          <a:p>
            <a:r>
              <a:rPr lang="ru-RU" sz="2400" dirty="0" smtClean="0"/>
              <a:t/>
            </a:r>
            <a:br>
              <a:rPr lang="ru-RU" sz="2400" dirty="0" smtClean="0"/>
            </a:br>
            <a:endParaRPr lang="ru-RU" sz="2400" b="1" dirty="0" smtClean="0">
              <a:solidFill>
                <a:schemeClr val="accent2">
                  <a:lumMod val="50000"/>
                </a:schemeClr>
              </a:solidFill>
            </a:endParaRPr>
          </a:p>
          <a:p>
            <a:r>
              <a:rPr lang="ru-RU" sz="2400" dirty="0" smtClean="0"/>
              <a:t/>
            </a:r>
            <a:br>
              <a:rPr lang="ru-RU" sz="2400" dirty="0" smtClean="0"/>
            </a:br>
            <a:endParaRPr lang="ru-RU" sz="2400" b="1" dirty="0" smtClean="0">
              <a:solidFill>
                <a:schemeClr val="accent2">
                  <a:lumMod val="50000"/>
                </a:schemeClr>
              </a:solidFill>
            </a:endParaRPr>
          </a:p>
          <a:p>
            <a:endParaRPr lang="ru-RU" sz="2400" b="1" dirty="0" smtClean="0">
              <a:solidFill>
                <a:schemeClr val="accent2">
                  <a:lumMod val="50000"/>
                </a:schemeClr>
              </a:solidFill>
            </a:endParaRPr>
          </a:p>
        </p:txBody>
      </p:sp>
    </p:spTree>
    <p:extLst>
      <p:ext uri="{BB962C8B-B14F-4D97-AF65-F5344CB8AC3E}">
        <p14:creationId xmlns:p14="http://schemas.microsoft.com/office/powerpoint/2010/main" xmlns="" val="23678615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43306" y="428604"/>
            <a:ext cx="3708920" cy="584775"/>
          </a:xfrm>
          <a:prstGeom prst="rect">
            <a:avLst/>
          </a:prstGeom>
          <a:noFill/>
        </p:spPr>
        <p:txBody>
          <a:bodyPr wrap="square" rtlCol="0">
            <a:spAutoFit/>
          </a:bodyPr>
          <a:lstStyle/>
          <a:p>
            <a:pPr algn="ctr"/>
            <a:r>
              <a:rPr lang="ru-RU" sz="3200" b="1" u="sng" dirty="0" smtClean="0">
                <a:solidFill>
                  <a:schemeClr val="accent2">
                    <a:lumMod val="50000"/>
                  </a:schemeClr>
                </a:solidFill>
              </a:rPr>
              <a:t>Статьи бюджета</a:t>
            </a:r>
            <a:endParaRPr lang="ru-RU" sz="3200" dirty="0"/>
          </a:p>
        </p:txBody>
      </p:sp>
      <p:sp>
        <p:nvSpPr>
          <p:cNvPr id="7" name="TextBox 6"/>
          <p:cNvSpPr txBox="1"/>
          <p:nvPr/>
        </p:nvSpPr>
        <p:spPr>
          <a:xfrm>
            <a:off x="107504" y="1525429"/>
            <a:ext cx="7632848" cy="5262979"/>
          </a:xfrm>
          <a:prstGeom prst="rect">
            <a:avLst/>
          </a:prstGeom>
          <a:noFill/>
        </p:spPr>
        <p:txBody>
          <a:bodyPr wrap="square" rtlCol="0">
            <a:spAutoFit/>
          </a:bodyPr>
          <a:lstStyle/>
          <a:p>
            <a:pPr algn="just"/>
            <a:r>
              <a:rPr lang="ru-RU" sz="2400" b="1" dirty="0" smtClean="0">
                <a:solidFill>
                  <a:schemeClr val="accent2">
                    <a:lumMod val="50000"/>
                  </a:schemeClr>
                </a:solidFill>
              </a:rPr>
              <a:t>Расходы на приобретение оборудования, материальных ценностей должны быть обоснованы, значит </a:t>
            </a:r>
            <a:r>
              <a:rPr lang="ru-RU" sz="2400" b="1" i="1" u="sng" dirty="0" smtClean="0">
                <a:solidFill>
                  <a:schemeClr val="accent2">
                    <a:lumMod val="50000"/>
                  </a:schemeClr>
                </a:solidFill>
              </a:rPr>
              <a:t>в комментариях должно быть указано </a:t>
            </a:r>
            <a:r>
              <a:rPr lang="ru-RU" sz="2400" b="1" i="1" u="sng" dirty="0" smtClean="0">
                <a:solidFill>
                  <a:srgbClr val="FF0000"/>
                </a:solidFill>
              </a:rPr>
              <a:t>обязательно</a:t>
            </a:r>
            <a:r>
              <a:rPr lang="ru-RU" sz="2400" b="1" dirty="0" smtClean="0">
                <a:solidFill>
                  <a:schemeClr val="accent2">
                    <a:lumMod val="50000"/>
                  </a:schemeClr>
                </a:solidFill>
              </a:rPr>
              <a:t>:</a:t>
            </a:r>
          </a:p>
          <a:p>
            <a:pPr algn="just"/>
            <a:endParaRPr lang="ru-RU" sz="2400" b="1" dirty="0">
              <a:solidFill>
                <a:schemeClr val="accent2">
                  <a:lumMod val="50000"/>
                </a:schemeClr>
              </a:solidFill>
            </a:endParaRPr>
          </a:p>
          <a:p>
            <a:pPr marL="342900" indent="-342900" algn="just">
              <a:buFontTx/>
              <a:buChar char="-"/>
            </a:pPr>
            <a:r>
              <a:rPr lang="ru-RU" sz="2400" b="1" dirty="0" smtClean="0">
                <a:solidFill>
                  <a:srgbClr val="FF0000"/>
                </a:solidFill>
              </a:rPr>
              <a:t>Для какого мероприятия</a:t>
            </a:r>
            <a:r>
              <a:rPr lang="ru-RU" sz="2400" b="1" dirty="0" smtClean="0">
                <a:solidFill>
                  <a:schemeClr val="accent2">
                    <a:lumMod val="50000"/>
                  </a:schemeClr>
                </a:solidFill>
              </a:rPr>
              <a:t> из календарного плана это приобретается</a:t>
            </a:r>
          </a:p>
          <a:p>
            <a:pPr marL="342900" indent="-342900" algn="just">
              <a:buFontTx/>
              <a:buChar char="-"/>
            </a:pPr>
            <a:endParaRPr lang="ru-RU" sz="1200" b="1" dirty="0" smtClean="0">
              <a:solidFill>
                <a:schemeClr val="accent2">
                  <a:lumMod val="50000"/>
                </a:schemeClr>
              </a:solidFill>
            </a:endParaRPr>
          </a:p>
          <a:p>
            <a:pPr marL="342900" indent="-342900" algn="just">
              <a:buFontTx/>
              <a:buChar char="-"/>
            </a:pPr>
            <a:r>
              <a:rPr lang="ru-RU" sz="2400" b="1" dirty="0" smtClean="0">
                <a:solidFill>
                  <a:srgbClr val="FF0000"/>
                </a:solidFill>
              </a:rPr>
              <a:t>Почему</a:t>
            </a:r>
            <a:r>
              <a:rPr lang="ru-RU" sz="2400" b="1" dirty="0" smtClean="0">
                <a:solidFill>
                  <a:schemeClr val="accent2">
                    <a:lumMod val="50000"/>
                  </a:schemeClr>
                </a:solidFill>
              </a:rPr>
              <a:t> именно </a:t>
            </a:r>
            <a:r>
              <a:rPr lang="ru-RU" sz="2400" b="1" dirty="0" smtClean="0">
                <a:solidFill>
                  <a:srgbClr val="FF0000"/>
                </a:solidFill>
              </a:rPr>
              <a:t>такая цена </a:t>
            </a:r>
            <a:r>
              <a:rPr lang="ru-RU" sz="2400" b="1" dirty="0" smtClean="0">
                <a:solidFill>
                  <a:schemeClr val="accent2">
                    <a:lumMod val="50000"/>
                  </a:schemeClr>
                </a:solidFill>
              </a:rPr>
              <a:t>(ссылка на сайт с расценками, коммерческое предложение и пр.)</a:t>
            </a:r>
          </a:p>
          <a:p>
            <a:pPr marL="342900" indent="-342900" algn="just">
              <a:buFontTx/>
              <a:buChar char="-"/>
            </a:pPr>
            <a:endParaRPr lang="ru-RU" sz="1200" b="1" dirty="0" smtClean="0">
              <a:solidFill>
                <a:schemeClr val="accent2">
                  <a:lumMod val="50000"/>
                </a:schemeClr>
              </a:solidFill>
            </a:endParaRPr>
          </a:p>
          <a:p>
            <a:pPr marL="342900" indent="-342900" algn="just">
              <a:buFontTx/>
              <a:buChar char="-"/>
            </a:pPr>
            <a:r>
              <a:rPr lang="ru-RU" sz="2400" b="1" dirty="0" smtClean="0">
                <a:solidFill>
                  <a:srgbClr val="FF0000"/>
                </a:solidFill>
              </a:rPr>
              <a:t>Объем</a:t>
            </a:r>
            <a:r>
              <a:rPr lang="ru-RU" sz="2400" b="1" dirty="0" smtClean="0">
                <a:solidFill>
                  <a:schemeClr val="accent2">
                    <a:lumMod val="50000"/>
                  </a:schemeClr>
                </a:solidFill>
              </a:rPr>
              <a:t> закупки </a:t>
            </a:r>
            <a:r>
              <a:rPr lang="ru-RU" sz="2400" b="1" dirty="0" smtClean="0">
                <a:solidFill>
                  <a:srgbClr val="FF0000"/>
                </a:solidFill>
              </a:rPr>
              <a:t>соответствует</a:t>
            </a:r>
            <a:r>
              <a:rPr lang="ru-RU" sz="2400" b="1" dirty="0" smtClean="0">
                <a:solidFill>
                  <a:schemeClr val="accent2">
                    <a:lumMod val="50000"/>
                  </a:schemeClr>
                </a:solidFill>
              </a:rPr>
              <a:t> результатам проекта (ссылаемся на количественный результат мероприятия)</a:t>
            </a:r>
          </a:p>
        </p:txBody>
      </p:sp>
    </p:spTree>
    <p:extLst>
      <p:ext uri="{BB962C8B-B14F-4D97-AF65-F5344CB8AC3E}">
        <p14:creationId xmlns:p14="http://schemas.microsoft.com/office/powerpoint/2010/main" xmlns="" val="32996339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7" name="TextBox 6"/>
          <p:cNvSpPr txBox="1"/>
          <p:nvPr/>
        </p:nvSpPr>
        <p:spPr>
          <a:xfrm>
            <a:off x="3491880" y="116632"/>
            <a:ext cx="3744416" cy="1077218"/>
          </a:xfrm>
          <a:prstGeom prst="rect">
            <a:avLst/>
          </a:prstGeom>
          <a:noFill/>
        </p:spPr>
        <p:txBody>
          <a:bodyPr wrap="square" rtlCol="0">
            <a:spAutoFit/>
          </a:bodyPr>
          <a:lstStyle/>
          <a:p>
            <a:pPr algn="ctr"/>
            <a:r>
              <a:rPr lang="ru-RU" sz="3200" b="1" u="sng" dirty="0" smtClean="0">
                <a:solidFill>
                  <a:schemeClr val="accent2">
                    <a:lumMod val="50000"/>
                  </a:schemeClr>
                </a:solidFill>
              </a:rPr>
              <a:t>ЗАПОЛНЕНИЕ ЗАЯВКИ:</a:t>
            </a:r>
          </a:p>
        </p:txBody>
      </p:sp>
      <p:pic>
        <p:nvPicPr>
          <p:cNvPr id="6" name="Рисунок 5" descr="23.jpg"/>
          <p:cNvPicPr>
            <a:picLocks noChangeAspect="1"/>
          </p:cNvPicPr>
          <p:nvPr/>
        </p:nvPicPr>
        <p:blipFill>
          <a:blip r:embed="rId4" cstate="print"/>
          <a:stretch>
            <a:fillRect/>
          </a:stretch>
        </p:blipFill>
        <p:spPr>
          <a:xfrm>
            <a:off x="0" y="-142900"/>
            <a:ext cx="9144000" cy="5846809"/>
          </a:xfrm>
          <a:prstGeom prst="rect">
            <a:avLst/>
          </a:prstGeom>
        </p:spPr>
      </p:pic>
      <p:sp>
        <p:nvSpPr>
          <p:cNvPr id="8" name="Овал 7"/>
          <p:cNvSpPr/>
          <p:nvPr/>
        </p:nvSpPr>
        <p:spPr>
          <a:xfrm>
            <a:off x="1142976" y="4143380"/>
            <a:ext cx="107157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7929586" y="1071546"/>
            <a:ext cx="107157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p:nvCxnSpPr>
        <p:spPr>
          <a:xfrm>
            <a:off x="2714612" y="1428736"/>
            <a:ext cx="1357322" cy="1588"/>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714612" y="1500174"/>
            <a:ext cx="1357322" cy="1588"/>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10800000">
            <a:off x="857224" y="500042"/>
            <a:ext cx="2286016" cy="642942"/>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rot="10800000">
            <a:off x="857224" y="785794"/>
            <a:ext cx="2214578" cy="35719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857224" y="1142984"/>
            <a:ext cx="2286016" cy="7143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10800000" flipV="1">
            <a:off x="928662" y="1142984"/>
            <a:ext cx="2143140" cy="42862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0800000" flipV="1">
            <a:off x="1000100" y="1142984"/>
            <a:ext cx="2143140" cy="71438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rot="10800000" flipV="1">
            <a:off x="928662" y="1142984"/>
            <a:ext cx="2214578" cy="107157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968933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5" name="TextBox 4"/>
          <p:cNvSpPr txBox="1"/>
          <p:nvPr/>
        </p:nvSpPr>
        <p:spPr>
          <a:xfrm>
            <a:off x="3635896" y="116632"/>
            <a:ext cx="4793756" cy="1077218"/>
          </a:xfrm>
          <a:prstGeom prst="rect">
            <a:avLst/>
          </a:prstGeom>
          <a:noFill/>
        </p:spPr>
        <p:txBody>
          <a:bodyPr wrap="square" rtlCol="0">
            <a:spAutoFit/>
          </a:bodyPr>
          <a:lstStyle/>
          <a:p>
            <a:pPr algn="ctr"/>
            <a:r>
              <a:rPr lang="ru-RU" sz="3200" b="1" u="sng" dirty="0" smtClean="0">
                <a:solidFill>
                  <a:schemeClr val="accent2">
                    <a:lumMod val="50000"/>
                  </a:schemeClr>
                </a:solidFill>
              </a:rPr>
              <a:t>Избегайте технических ошибок</a:t>
            </a:r>
            <a:endParaRPr lang="ru-RU" sz="3200" dirty="0"/>
          </a:p>
        </p:txBody>
      </p:sp>
      <p:sp>
        <p:nvSpPr>
          <p:cNvPr id="9" name="Скругленный прямоугольник 8"/>
          <p:cNvSpPr/>
          <p:nvPr/>
        </p:nvSpPr>
        <p:spPr>
          <a:xfrm>
            <a:off x="285720" y="1643050"/>
            <a:ext cx="3000396"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Прикрепляйте </a:t>
            </a:r>
            <a:r>
              <a:rPr lang="ru-RU" sz="2800" b="1" dirty="0" smtClean="0">
                <a:solidFill>
                  <a:srgbClr val="FF0000"/>
                </a:solidFill>
                <a:latin typeface="Times New Roman" pitchFamily="18" charset="0"/>
                <a:cs typeface="Times New Roman" pitchFamily="18" charset="0"/>
              </a:rPr>
              <a:t>ПРАВИЛЬНЫЙ</a:t>
            </a:r>
          </a:p>
          <a:p>
            <a:pPr algn="ctr"/>
            <a:r>
              <a:rPr lang="ru-RU" sz="2800" b="1" dirty="0" smtClean="0">
                <a:solidFill>
                  <a:srgbClr val="FF0000"/>
                </a:solidFill>
                <a:latin typeface="Times New Roman" pitchFamily="18" charset="0"/>
                <a:cs typeface="Times New Roman" pitchFamily="18" charset="0"/>
              </a:rPr>
              <a:t>Устав</a:t>
            </a:r>
            <a:endParaRPr lang="ru-RU" sz="2800" b="1" dirty="0">
              <a:solidFill>
                <a:srgbClr val="FF0000"/>
              </a:solidFill>
              <a:latin typeface="Times New Roman" pitchFamily="18" charset="0"/>
              <a:cs typeface="Times New Roman" pitchFamily="18" charset="0"/>
            </a:endParaRPr>
          </a:p>
        </p:txBody>
      </p:sp>
      <p:sp>
        <p:nvSpPr>
          <p:cNvPr id="12" name="Скругленный прямоугольник 11"/>
          <p:cNvSpPr/>
          <p:nvPr/>
        </p:nvSpPr>
        <p:spPr>
          <a:xfrm>
            <a:off x="714348" y="3143248"/>
            <a:ext cx="3357586" cy="1643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Подписывает заявку </a:t>
            </a:r>
            <a:r>
              <a:rPr lang="ru-RU" sz="2800" b="1" dirty="0" smtClean="0">
                <a:solidFill>
                  <a:srgbClr val="FF0000"/>
                </a:solidFill>
                <a:latin typeface="Times New Roman" pitchFamily="18" charset="0"/>
                <a:cs typeface="Times New Roman" pitchFamily="18" charset="0"/>
              </a:rPr>
              <a:t>Руководитель из ЕГРЮЛ + печать</a:t>
            </a:r>
            <a:endParaRPr lang="ru-RU" sz="2800" b="1" dirty="0">
              <a:solidFill>
                <a:srgbClr val="FF0000"/>
              </a:solidFill>
              <a:latin typeface="Times New Roman" pitchFamily="18" charset="0"/>
              <a:cs typeface="Times New Roman" pitchFamily="18" charset="0"/>
            </a:endParaRPr>
          </a:p>
        </p:txBody>
      </p:sp>
      <p:sp>
        <p:nvSpPr>
          <p:cNvPr id="13" name="Скругленный прямоугольник 12"/>
          <p:cNvSpPr/>
          <p:nvPr/>
        </p:nvSpPr>
        <p:spPr>
          <a:xfrm>
            <a:off x="4286248" y="1643050"/>
            <a:ext cx="3500462" cy="1643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Заполните </a:t>
            </a:r>
            <a:br>
              <a:rPr lang="ru-RU" sz="2800" b="1" dirty="0" smtClean="0">
                <a:solidFill>
                  <a:schemeClr val="tx1"/>
                </a:solidFill>
                <a:latin typeface="Times New Roman" pitchFamily="18" charset="0"/>
                <a:cs typeface="Times New Roman" pitchFamily="18" charset="0"/>
              </a:rPr>
            </a:br>
            <a:r>
              <a:rPr lang="ru-RU" sz="2800" b="1" dirty="0" smtClean="0">
                <a:solidFill>
                  <a:srgbClr val="FF0000"/>
                </a:solidFill>
                <a:latin typeface="Times New Roman" pitchFamily="18" charset="0"/>
                <a:cs typeface="Times New Roman" pitchFamily="18" charset="0"/>
              </a:rPr>
              <a:t>ВСЕ-ВСЕ ОБЯЗАТЕЛЬНЫЕ Разделы </a:t>
            </a:r>
            <a:endParaRPr lang="ru-RU" sz="2800" b="1" dirty="0">
              <a:solidFill>
                <a:srgbClr val="FF0000"/>
              </a:solidFill>
              <a:latin typeface="Times New Roman" pitchFamily="18" charset="0"/>
              <a:cs typeface="Times New Roman" pitchFamily="18" charset="0"/>
            </a:endParaRPr>
          </a:p>
        </p:txBody>
      </p:sp>
      <p:sp>
        <p:nvSpPr>
          <p:cNvPr id="14" name="Скругленный прямоугольник 13"/>
          <p:cNvSpPr/>
          <p:nvPr/>
        </p:nvSpPr>
        <p:spPr>
          <a:xfrm>
            <a:off x="4429124" y="4000504"/>
            <a:ext cx="3000396"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Бюджет заполняется в </a:t>
            </a:r>
            <a:r>
              <a:rPr lang="ru-RU" sz="2800" b="1" dirty="0" smtClean="0">
                <a:solidFill>
                  <a:srgbClr val="FF0000"/>
                </a:solidFill>
                <a:latin typeface="Times New Roman" pitchFamily="18" charset="0"/>
                <a:cs typeface="Times New Roman" pitchFamily="18" charset="0"/>
              </a:rPr>
              <a:t>РУБЛЯХ</a:t>
            </a:r>
            <a:endParaRPr lang="ru-RU" sz="2800" b="1" dirty="0">
              <a:solidFill>
                <a:srgbClr val="FF0000"/>
              </a:solidFill>
              <a:latin typeface="Times New Roman" pitchFamily="18" charset="0"/>
              <a:cs typeface="Times New Roman" pitchFamily="18" charset="0"/>
            </a:endParaRPr>
          </a:p>
        </p:txBody>
      </p:sp>
      <p:sp>
        <p:nvSpPr>
          <p:cNvPr id="15" name="Скругленный прямоугольник 14"/>
          <p:cNvSpPr/>
          <p:nvPr/>
        </p:nvSpPr>
        <p:spPr>
          <a:xfrm>
            <a:off x="1714480" y="5643578"/>
            <a:ext cx="5072098"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Проверьте </a:t>
            </a:r>
            <a:r>
              <a:rPr lang="ru-RU" sz="2800" b="1" dirty="0" smtClean="0">
                <a:solidFill>
                  <a:srgbClr val="FF0000"/>
                </a:solidFill>
                <a:latin typeface="Times New Roman" pitchFamily="18" charset="0"/>
                <a:cs typeface="Times New Roman" pitchFamily="18" charset="0"/>
              </a:rPr>
              <a:t>ОРФОГРАФИЮ</a:t>
            </a:r>
            <a:endParaRPr lang="ru-RU"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1070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446452" y="1340768"/>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142852"/>
            <a:ext cx="3293004" cy="1152128"/>
          </a:xfrm>
          <a:prstGeom prst="rect">
            <a:avLst/>
          </a:prstGeom>
        </p:spPr>
      </p:pic>
      <p:sp>
        <p:nvSpPr>
          <p:cNvPr id="7" name="TextBox 6"/>
          <p:cNvSpPr txBox="1"/>
          <p:nvPr/>
        </p:nvSpPr>
        <p:spPr>
          <a:xfrm>
            <a:off x="918537" y="1628800"/>
            <a:ext cx="6101735" cy="830997"/>
          </a:xfrm>
          <a:prstGeom prst="rect">
            <a:avLst/>
          </a:prstGeom>
          <a:solidFill>
            <a:schemeClr val="accent2">
              <a:lumMod val="50000"/>
            </a:schemeClr>
          </a:solidFill>
        </p:spPr>
        <p:txBody>
          <a:bodyPr wrap="none" rtlCol="0">
            <a:spAutoFit/>
          </a:bodyPr>
          <a:lstStyle/>
          <a:p>
            <a:r>
              <a:rPr lang="ru-RU" sz="4800" dirty="0" smtClean="0">
                <a:solidFill>
                  <a:srgbClr val="FFFF00"/>
                </a:solidFill>
              </a:rPr>
              <a:t>ГРАНТ (СУБСИДИЯ)</a:t>
            </a:r>
            <a:endParaRPr lang="ru-RU" sz="4800" dirty="0">
              <a:solidFill>
                <a:srgbClr val="FFFF00"/>
              </a:solidFill>
            </a:endParaRPr>
          </a:p>
        </p:txBody>
      </p:sp>
      <p:sp>
        <p:nvSpPr>
          <p:cNvPr id="8" name="Стрелка вправо 7"/>
          <p:cNvSpPr/>
          <p:nvPr/>
        </p:nvSpPr>
        <p:spPr>
          <a:xfrm rot="5400000">
            <a:off x="3635896" y="4005064"/>
            <a:ext cx="108012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611560" y="2996952"/>
            <a:ext cx="6684009" cy="830997"/>
          </a:xfrm>
          <a:prstGeom prst="rect">
            <a:avLst/>
          </a:prstGeom>
          <a:solidFill>
            <a:schemeClr val="accent2">
              <a:lumMod val="50000"/>
            </a:schemeClr>
          </a:solidFill>
        </p:spPr>
        <p:txBody>
          <a:bodyPr wrap="none" rtlCol="0">
            <a:spAutoFit/>
          </a:bodyPr>
          <a:lstStyle/>
          <a:p>
            <a:pPr algn="ctr"/>
            <a:r>
              <a:rPr lang="ru-RU" sz="4800" dirty="0" smtClean="0">
                <a:solidFill>
                  <a:srgbClr val="FFFF00"/>
                </a:solidFill>
              </a:rPr>
              <a:t>ЦЕЛЕВЫЕ СРЕДСТВА</a:t>
            </a:r>
            <a:endParaRPr lang="ru-RU" sz="4800" dirty="0">
              <a:solidFill>
                <a:srgbClr val="FFFF00"/>
              </a:solidFill>
            </a:endParaRPr>
          </a:p>
        </p:txBody>
      </p:sp>
      <p:sp>
        <p:nvSpPr>
          <p:cNvPr id="12" name="TextBox 11"/>
          <p:cNvSpPr txBox="1"/>
          <p:nvPr/>
        </p:nvSpPr>
        <p:spPr>
          <a:xfrm>
            <a:off x="251520" y="4941168"/>
            <a:ext cx="7381636" cy="1569660"/>
          </a:xfrm>
          <a:prstGeom prst="rect">
            <a:avLst/>
          </a:prstGeom>
          <a:solidFill>
            <a:schemeClr val="accent2">
              <a:lumMod val="50000"/>
            </a:schemeClr>
          </a:solidFill>
        </p:spPr>
        <p:txBody>
          <a:bodyPr wrap="none" rtlCol="0">
            <a:spAutoFit/>
          </a:bodyPr>
          <a:lstStyle/>
          <a:p>
            <a:pPr algn="ctr"/>
            <a:r>
              <a:rPr lang="ru-RU" sz="4800" dirty="0" smtClean="0">
                <a:solidFill>
                  <a:srgbClr val="FFFF00"/>
                </a:solidFill>
              </a:rPr>
              <a:t>РАСХОДУЮТСЯ только</a:t>
            </a:r>
          </a:p>
          <a:p>
            <a:pPr algn="ctr"/>
            <a:r>
              <a:rPr lang="ru-RU" sz="4800" dirty="0" smtClean="0">
                <a:solidFill>
                  <a:srgbClr val="FFFF00"/>
                </a:solidFill>
              </a:rPr>
              <a:t>НА ЗАЯВЛЕННЫЕ ЦЕЛИ</a:t>
            </a:r>
            <a:endParaRPr lang="ru-RU" sz="4800" dirty="0">
              <a:solidFill>
                <a:srgbClr val="FFFF00"/>
              </a:solidFill>
            </a:endParaRPr>
          </a:p>
        </p:txBody>
      </p:sp>
      <p:sp>
        <p:nvSpPr>
          <p:cNvPr id="15" name="Равно 14"/>
          <p:cNvSpPr/>
          <p:nvPr/>
        </p:nvSpPr>
        <p:spPr>
          <a:xfrm>
            <a:off x="3491880" y="2564904"/>
            <a:ext cx="1296144" cy="36004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340735939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9" name="Заголовок 3"/>
          <p:cNvSpPr txBox="1">
            <a:spLocks/>
          </p:cNvSpPr>
          <p:nvPr/>
        </p:nvSpPr>
        <p:spPr>
          <a:xfrm>
            <a:off x="2699792" y="44624"/>
            <a:ext cx="5148064" cy="785818"/>
          </a:xfrm>
          <a:prstGeom prst="rect">
            <a:avLst/>
          </a:prstGeom>
          <a:ln>
            <a:miter lim="800000"/>
            <a:headEnd/>
            <a:tailEnd/>
          </a:ln>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ru-RU" sz="3200" b="1" i="0" u="none" strike="noStrike" kern="1200" cap="none" spc="0" normalizeH="0" baseline="0" noProof="0" dirty="0" smtClean="0">
                <a:ln>
                  <a:noFill/>
                </a:ln>
                <a:solidFill>
                  <a:schemeClr val="accent2"/>
                </a:solidFill>
                <a:effectLst/>
                <a:uLnTx/>
                <a:uFillTx/>
                <a:latin typeface="+mj-lt"/>
                <a:ea typeface="+mj-ea"/>
                <a:cs typeface="+mj-cs"/>
              </a:rPr>
              <a:t>ФИНАНСОВЫЙ</a:t>
            </a:r>
            <a:br>
              <a:rPr kumimoji="0" lang="ru-RU" sz="3200" b="1" i="0" u="none" strike="noStrike" kern="1200" cap="none" spc="0" normalizeH="0" baseline="0" noProof="0" dirty="0" smtClean="0">
                <a:ln>
                  <a:noFill/>
                </a:ln>
                <a:solidFill>
                  <a:schemeClr val="accent2"/>
                </a:solidFill>
                <a:effectLst/>
                <a:uLnTx/>
                <a:uFillTx/>
                <a:latin typeface="+mj-lt"/>
                <a:ea typeface="+mj-ea"/>
                <a:cs typeface="+mj-cs"/>
              </a:rPr>
            </a:br>
            <a:r>
              <a:rPr kumimoji="0" lang="ru-RU" sz="3200" b="1" i="0" u="none" strike="noStrike" kern="1200" cap="none" spc="0" normalizeH="0" baseline="0" noProof="0" dirty="0" smtClean="0">
                <a:ln>
                  <a:noFill/>
                </a:ln>
                <a:solidFill>
                  <a:schemeClr val="accent2"/>
                </a:solidFill>
                <a:effectLst/>
                <a:uLnTx/>
                <a:uFillTx/>
                <a:latin typeface="+mj-lt"/>
                <a:ea typeface="+mj-ea"/>
                <a:cs typeface="+mj-cs"/>
              </a:rPr>
              <a:t> ОТЧЕТ</a:t>
            </a:r>
            <a:endParaRPr kumimoji="0" lang="ru-RU" sz="3200" b="0" i="0" u="none" strike="noStrike" kern="1200" cap="none" spc="0" normalizeH="0" baseline="0" noProof="0" dirty="0">
              <a:ln>
                <a:noFill/>
              </a:ln>
              <a:solidFill>
                <a:srgbClr val="0070C0"/>
              </a:solidFill>
              <a:effectLst/>
              <a:uLnTx/>
              <a:uFillTx/>
              <a:latin typeface="+mj-lt"/>
              <a:ea typeface="+mj-ea"/>
              <a:cs typeface="+mj-cs"/>
            </a:endParaRPr>
          </a:p>
        </p:txBody>
      </p:sp>
      <p:sp>
        <p:nvSpPr>
          <p:cNvPr id="10" name="TextBox 9"/>
          <p:cNvSpPr txBox="1"/>
          <p:nvPr/>
        </p:nvSpPr>
        <p:spPr>
          <a:xfrm>
            <a:off x="611560" y="1196752"/>
            <a:ext cx="7283019" cy="523220"/>
          </a:xfrm>
          <a:prstGeom prst="rect">
            <a:avLst/>
          </a:prstGeom>
          <a:solidFill>
            <a:schemeClr val="accent2">
              <a:lumMod val="50000"/>
            </a:schemeClr>
          </a:solidFill>
        </p:spPr>
        <p:txBody>
          <a:bodyPr wrap="none" rtlCol="0">
            <a:spAutoFit/>
          </a:bodyPr>
          <a:lstStyle/>
          <a:p>
            <a:pPr marL="514350" indent="-514350"/>
            <a:r>
              <a:rPr lang="ru-RU" sz="2800" dirty="0" smtClean="0">
                <a:solidFill>
                  <a:srgbClr val="FFFF00"/>
                </a:solidFill>
              </a:rPr>
              <a:t>Принципы расходования целевых средств</a:t>
            </a:r>
          </a:p>
        </p:txBody>
      </p:sp>
      <p:sp>
        <p:nvSpPr>
          <p:cNvPr id="8" name="TextBox 7"/>
          <p:cNvSpPr txBox="1"/>
          <p:nvPr/>
        </p:nvSpPr>
        <p:spPr>
          <a:xfrm>
            <a:off x="0" y="1988840"/>
            <a:ext cx="9144000" cy="4401205"/>
          </a:xfrm>
          <a:prstGeom prst="rect">
            <a:avLst/>
          </a:prstGeom>
          <a:noFill/>
        </p:spPr>
        <p:txBody>
          <a:bodyPr wrap="square" rtlCol="0">
            <a:spAutoFit/>
          </a:bodyPr>
          <a:lstStyle/>
          <a:p>
            <a:pPr marL="514350" indent="-514350">
              <a:buAutoNum type="arabicPeriod"/>
            </a:pPr>
            <a:r>
              <a:rPr lang="ru-RU" sz="2800" dirty="0" smtClean="0"/>
              <a:t>Расходы в соответствии с бюджетом проекта.</a:t>
            </a:r>
          </a:p>
          <a:p>
            <a:pPr marL="514350" indent="-514350">
              <a:buAutoNum type="arabicPeriod"/>
            </a:pPr>
            <a:endParaRPr lang="ru-RU" sz="2800" dirty="0" smtClean="0"/>
          </a:p>
          <a:p>
            <a:pPr marL="514350" indent="-514350">
              <a:buAutoNum type="arabicPeriod"/>
            </a:pPr>
            <a:r>
              <a:rPr lang="ru-RU" sz="2800" dirty="0" smtClean="0"/>
              <a:t>Минимизировать (а лучше избегать </a:t>
            </a:r>
            <a:br>
              <a:rPr lang="ru-RU" sz="2800" dirty="0" smtClean="0"/>
            </a:br>
            <a:r>
              <a:rPr lang="ru-RU" sz="2800" dirty="0" smtClean="0"/>
              <a:t>совсем) расходов за наличный расчет.</a:t>
            </a:r>
          </a:p>
          <a:p>
            <a:pPr marL="514350" indent="-514350"/>
            <a:r>
              <a:rPr lang="ru-RU" sz="2800" dirty="0" smtClean="0"/>
              <a:t> </a:t>
            </a:r>
          </a:p>
          <a:p>
            <a:pPr marL="514350" indent="-514350"/>
            <a:r>
              <a:rPr lang="ru-RU" sz="2800" dirty="0" smtClean="0"/>
              <a:t>	Если же оплата произведена за наличный расчет необходимо предоставить расходный кассовый ордер, авансовый отчет с приложенным кассовым и товарным чеком</a:t>
            </a:r>
          </a:p>
          <a:p>
            <a:pPr marL="514350" indent="-514350"/>
            <a:endParaRPr lang="ru-RU" sz="2800" dirty="0" smtClean="0"/>
          </a:p>
        </p:txBody>
      </p:sp>
    </p:spTree>
    <p:extLst>
      <p:ext uri="{BB962C8B-B14F-4D97-AF65-F5344CB8AC3E}">
        <p14:creationId xmlns:p14="http://schemas.microsoft.com/office/powerpoint/2010/main" xmlns="" val="9586505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sp>
        <p:nvSpPr>
          <p:cNvPr id="9" name="Заголовок 3"/>
          <p:cNvSpPr txBox="1">
            <a:spLocks/>
          </p:cNvSpPr>
          <p:nvPr/>
        </p:nvSpPr>
        <p:spPr>
          <a:xfrm>
            <a:off x="2699792" y="44624"/>
            <a:ext cx="5148064" cy="785818"/>
          </a:xfrm>
          <a:prstGeom prst="rect">
            <a:avLst/>
          </a:prstGeom>
          <a:ln>
            <a:miter lim="800000"/>
            <a:headEnd/>
            <a:tailEnd/>
          </a:ln>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ru-RU" sz="3200" b="1" i="0" u="none" strike="noStrike" kern="1200" cap="none" spc="0" normalizeH="0" baseline="0" noProof="0" dirty="0" smtClean="0">
                <a:ln>
                  <a:noFill/>
                </a:ln>
                <a:solidFill>
                  <a:schemeClr val="accent2"/>
                </a:solidFill>
                <a:effectLst/>
                <a:uLnTx/>
                <a:uFillTx/>
                <a:latin typeface="+mj-lt"/>
                <a:ea typeface="+mj-ea"/>
                <a:cs typeface="+mj-cs"/>
              </a:rPr>
              <a:t>ФИНАНСОВЫЙ</a:t>
            </a:r>
            <a:br>
              <a:rPr kumimoji="0" lang="ru-RU" sz="3200" b="1" i="0" u="none" strike="noStrike" kern="1200" cap="none" spc="0" normalizeH="0" baseline="0" noProof="0" dirty="0" smtClean="0">
                <a:ln>
                  <a:noFill/>
                </a:ln>
                <a:solidFill>
                  <a:schemeClr val="accent2"/>
                </a:solidFill>
                <a:effectLst/>
                <a:uLnTx/>
                <a:uFillTx/>
                <a:latin typeface="+mj-lt"/>
                <a:ea typeface="+mj-ea"/>
                <a:cs typeface="+mj-cs"/>
              </a:rPr>
            </a:br>
            <a:r>
              <a:rPr kumimoji="0" lang="ru-RU" sz="3200" b="1" i="0" u="none" strike="noStrike" kern="1200" cap="none" spc="0" normalizeH="0" baseline="0" noProof="0" dirty="0" smtClean="0">
                <a:ln>
                  <a:noFill/>
                </a:ln>
                <a:solidFill>
                  <a:schemeClr val="accent2"/>
                </a:solidFill>
                <a:effectLst/>
                <a:uLnTx/>
                <a:uFillTx/>
                <a:latin typeface="+mj-lt"/>
                <a:ea typeface="+mj-ea"/>
                <a:cs typeface="+mj-cs"/>
              </a:rPr>
              <a:t> ОТЧЕТ</a:t>
            </a:r>
            <a:endParaRPr kumimoji="0" lang="ru-RU" sz="3200" b="0" i="0" u="none" strike="noStrike" kern="1200" cap="none" spc="0" normalizeH="0" baseline="0" noProof="0" dirty="0">
              <a:ln>
                <a:noFill/>
              </a:ln>
              <a:solidFill>
                <a:srgbClr val="0070C0"/>
              </a:solidFill>
              <a:effectLst/>
              <a:uLnTx/>
              <a:uFillTx/>
              <a:latin typeface="+mj-lt"/>
              <a:ea typeface="+mj-ea"/>
              <a:cs typeface="+mj-cs"/>
            </a:endParaRPr>
          </a:p>
        </p:txBody>
      </p:sp>
      <p:sp>
        <p:nvSpPr>
          <p:cNvPr id="10" name="TextBox 9"/>
          <p:cNvSpPr txBox="1"/>
          <p:nvPr/>
        </p:nvSpPr>
        <p:spPr>
          <a:xfrm>
            <a:off x="611560" y="1196752"/>
            <a:ext cx="7283019" cy="523220"/>
          </a:xfrm>
          <a:prstGeom prst="rect">
            <a:avLst/>
          </a:prstGeom>
          <a:solidFill>
            <a:schemeClr val="accent2">
              <a:lumMod val="50000"/>
            </a:schemeClr>
          </a:solidFill>
        </p:spPr>
        <p:txBody>
          <a:bodyPr wrap="none" rtlCol="0">
            <a:spAutoFit/>
          </a:bodyPr>
          <a:lstStyle/>
          <a:p>
            <a:pPr marL="514350" indent="-514350"/>
            <a:r>
              <a:rPr lang="ru-RU" sz="2800" dirty="0" smtClean="0">
                <a:solidFill>
                  <a:srgbClr val="FFFF00"/>
                </a:solidFill>
              </a:rPr>
              <a:t>Принципы расходования целевых средств</a:t>
            </a:r>
          </a:p>
        </p:txBody>
      </p:sp>
      <p:sp>
        <p:nvSpPr>
          <p:cNvPr id="8" name="TextBox 7"/>
          <p:cNvSpPr txBox="1"/>
          <p:nvPr/>
        </p:nvSpPr>
        <p:spPr>
          <a:xfrm>
            <a:off x="0" y="1988840"/>
            <a:ext cx="9144000" cy="2862322"/>
          </a:xfrm>
          <a:prstGeom prst="rect">
            <a:avLst/>
          </a:prstGeom>
          <a:noFill/>
        </p:spPr>
        <p:txBody>
          <a:bodyPr wrap="square" rtlCol="0">
            <a:spAutoFit/>
          </a:bodyPr>
          <a:lstStyle/>
          <a:p>
            <a:pPr marL="514350" indent="-514350"/>
            <a:endParaRPr lang="ru-RU" sz="2800" dirty="0" smtClean="0"/>
          </a:p>
          <a:p>
            <a:pPr marL="514350" indent="-514350"/>
            <a:r>
              <a:rPr lang="ru-RU" sz="2800" dirty="0" smtClean="0"/>
              <a:t>3. Все расходы подтверждены первичной бухгалтерской документацией</a:t>
            </a:r>
          </a:p>
          <a:p>
            <a:pPr marL="514350" indent="-514350">
              <a:buAutoNum type="arabicPeriod"/>
            </a:pPr>
            <a:endParaRPr lang="ru-RU" sz="2800" dirty="0" smtClean="0"/>
          </a:p>
          <a:p>
            <a:pPr marL="514350" indent="-514350"/>
            <a:r>
              <a:rPr lang="ru-RU" sz="2800" dirty="0" smtClean="0"/>
              <a:t>4. Объем расходов соответствует результатам аналитического отчета (целевым показателям)</a:t>
            </a:r>
          </a:p>
          <a:p>
            <a:pPr marL="514350" indent="-514350"/>
            <a:endParaRPr lang="ru-RU" sz="1200" dirty="0" smtClean="0"/>
          </a:p>
        </p:txBody>
      </p:sp>
      <p:pic>
        <p:nvPicPr>
          <p:cNvPr id="11" name="Рисунок 10" descr="4205673732.jpg"/>
          <p:cNvPicPr>
            <a:picLocks noChangeAspect="1"/>
          </p:cNvPicPr>
          <p:nvPr/>
        </p:nvPicPr>
        <p:blipFill>
          <a:blip r:embed="rId3" cstate="print"/>
          <a:stretch>
            <a:fillRect/>
          </a:stretch>
        </p:blipFill>
        <p:spPr>
          <a:xfrm rot="10800000" flipV="1">
            <a:off x="7320136" y="5429264"/>
            <a:ext cx="1823864" cy="1216859"/>
          </a:xfrm>
          <a:prstGeom prst="rect">
            <a:avLst/>
          </a:prstGeom>
        </p:spPr>
      </p:pic>
    </p:spTree>
    <p:extLst>
      <p:ext uri="{BB962C8B-B14F-4D97-AF65-F5344CB8AC3E}">
        <p14:creationId xmlns:p14="http://schemas.microsoft.com/office/powerpoint/2010/main" xmlns="" val="5419263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15816" y="188640"/>
            <a:ext cx="5184576" cy="646331"/>
          </a:xfrm>
          <a:prstGeom prst="rect">
            <a:avLst/>
          </a:prstGeom>
          <a:noFill/>
        </p:spPr>
        <p:txBody>
          <a:bodyPr wrap="square" rtlCol="0">
            <a:spAutoFit/>
          </a:bodyPr>
          <a:lstStyle/>
          <a:p>
            <a:pPr algn="ctr"/>
            <a:r>
              <a:rPr lang="ru-RU" b="1" dirty="0" smtClean="0"/>
              <a:t>РЕСУРСНЫЙ ЦЕНТР НКО </a:t>
            </a:r>
          </a:p>
          <a:p>
            <a:pPr algn="ctr"/>
            <a:r>
              <a:rPr lang="ru-RU" b="1" dirty="0" smtClean="0"/>
              <a:t>БЕЛГОРОДСКОЙ ОБЛАСТИ</a:t>
            </a:r>
            <a:endParaRPr lang="ru-RU" b="1" dirty="0"/>
          </a:p>
        </p:txBody>
      </p:sp>
      <p:cxnSp>
        <p:nvCxnSpPr>
          <p:cNvPr id="5" name="Прямая соединительная линия 4"/>
          <p:cNvCxnSpPr/>
          <p:nvPr/>
        </p:nvCxnSpPr>
        <p:spPr>
          <a:xfrm>
            <a:off x="467544" y="1124744"/>
            <a:ext cx="8208912" cy="0"/>
          </a:xfrm>
          <a:prstGeom prst="line">
            <a:avLst/>
          </a:prstGeom>
          <a:ln w="44450">
            <a:gradFill>
              <a:gsLst>
                <a:gs pos="0">
                  <a:schemeClr val="tx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908" y="116632"/>
            <a:ext cx="2738785" cy="968850"/>
          </a:xfrm>
          <a:prstGeom prst="rect">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7544" y="1412776"/>
            <a:ext cx="8208912" cy="4779264"/>
          </a:xfrm>
          <a:prstGeom prst="rect">
            <a:avLst/>
          </a:prstGeom>
        </p:spPr>
      </p:pic>
      <p:sp>
        <p:nvSpPr>
          <p:cNvPr id="9" name="Содержимое 2"/>
          <p:cNvSpPr>
            <a:spLocks noGrp="1"/>
          </p:cNvSpPr>
          <p:nvPr>
            <p:ph idx="1"/>
          </p:nvPr>
        </p:nvSpPr>
        <p:spPr>
          <a:xfrm>
            <a:off x="498952" y="1628800"/>
            <a:ext cx="4001040" cy="4230742"/>
          </a:xfrm>
        </p:spPr>
        <p:txBody>
          <a:bodyPr>
            <a:normAutofit lnSpcReduction="10000"/>
          </a:bodyPr>
          <a:lstStyle/>
          <a:p>
            <a:pPr>
              <a:buNone/>
            </a:pPr>
            <a:r>
              <a:rPr lang="ru-RU" sz="2400" b="1" dirty="0" smtClean="0">
                <a:solidFill>
                  <a:schemeClr val="tx1"/>
                </a:solidFill>
              </a:rPr>
              <a:t>	Белгородская региональная общественная организация «Центр социальных инициатив «Вера» </a:t>
            </a:r>
            <a:br>
              <a:rPr lang="ru-RU" sz="2400" b="1" dirty="0" smtClean="0">
                <a:solidFill>
                  <a:schemeClr val="tx1"/>
                </a:solidFill>
              </a:rPr>
            </a:br>
            <a:r>
              <a:rPr lang="ru-RU" sz="2400" b="1" dirty="0" smtClean="0">
                <a:solidFill>
                  <a:schemeClr val="tx1"/>
                </a:solidFill>
              </a:rPr>
              <a:t>(БРОО «ЦСИ «Вера»)</a:t>
            </a:r>
          </a:p>
          <a:p>
            <a:pPr>
              <a:buNone/>
            </a:pPr>
            <a:r>
              <a:rPr lang="ru-RU" sz="2400" b="1" dirty="0" smtClean="0">
                <a:solidFill>
                  <a:schemeClr val="tx1"/>
                </a:solidFill>
              </a:rPr>
              <a:t>	308033, г. Белгород, ул. Королева 2А, офис 530</a:t>
            </a:r>
          </a:p>
          <a:p>
            <a:pPr>
              <a:buNone/>
            </a:pPr>
            <a:r>
              <a:rPr lang="ru-RU" sz="2400" b="1" dirty="0" smtClean="0">
                <a:solidFill>
                  <a:schemeClr val="tx1"/>
                </a:solidFill>
              </a:rPr>
              <a:t>	</a:t>
            </a:r>
            <a:endParaRPr lang="ru-RU" sz="2400" b="1" dirty="0">
              <a:solidFill>
                <a:schemeClr val="tx1"/>
              </a:solidFill>
            </a:endParaRPr>
          </a:p>
        </p:txBody>
      </p:sp>
      <p:sp>
        <p:nvSpPr>
          <p:cNvPr id="8" name="Прямоугольник 7"/>
          <p:cNvSpPr/>
          <p:nvPr/>
        </p:nvSpPr>
        <p:spPr>
          <a:xfrm>
            <a:off x="4211960" y="1412776"/>
            <a:ext cx="4572000" cy="1938992"/>
          </a:xfrm>
          <a:prstGeom prst="rect">
            <a:avLst/>
          </a:prstGeom>
          <a:ln>
            <a:solidFill>
              <a:schemeClr val="tx2"/>
            </a:solidFill>
          </a:ln>
        </p:spPr>
        <p:txBody>
          <a:bodyPr>
            <a:spAutoFit/>
          </a:bodyPr>
          <a:lstStyle/>
          <a:p>
            <a:pPr>
              <a:buNone/>
            </a:pPr>
            <a:r>
              <a:rPr lang="ru-RU" sz="2000" b="1" dirty="0"/>
              <a:t>Телефон/факс 8 (4722) 555-271, </a:t>
            </a:r>
          </a:p>
          <a:p>
            <a:pPr>
              <a:buNone/>
            </a:pPr>
            <a:r>
              <a:rPr lang="ru-RU" sz="2000" b="1" dirty="0"/>
              <a:t>	</a:t>
            </a:r>
            <a:r>
              <a:rPr lang="en-US" sz="2000" b="1" dirty="0"/>
              <a:t>E</a:t>
            </a:r>
            <a:r>
              <a:rPr lang="ru-RU" sz="2000" b="1" dirty="0"/>
              <a:t>-</a:t>
            </a:r>
            <a:r>
              <a:rPr lang="en-US" sz="2000" b="1" dirty="0"/>
              <a:t>mail</a:t>
            </a:r>
            <a:r>
              <a:rPr lang="ru-RU" sz="2000" b="1" dirty="0"/>
              <a:t>:  </a:t>
            </a:r>
            <a:r>
              <a:rPr lang="en-US" sz="2000" b="1" i="1" u="sng" dirty="0" err="1">
                <a:solidFill>
                  <a:schemeClr val="accent2">
                    <a:lumMod val="50000"/>
                  </a:schemeClr>
                </a:solidFill>
              </a:rPr>
              <a:t>broo</a:t>
            </a:r>
            <a:r>
              <a:rPr lang="ru-RU" sz="2000" b="1" i="1" u="sng" dirty="0">
                <a:solidFill>
                  <a:schemeClr val="accent2">
                    <a:lumMod val="50000"/>
                  </a:schemeClr>
                </a:solidFill>
              </a:rPr>
              <a:t>-</a:t>
            </a:r>
            <a:r>
              <a:rPr lang="en-US" sz="2000" b="1" i="1" u="sng" dirty="0" err="1">
                <a:solidFill>
                  <a:schemeClr val="accent2">
                    <a:lumMod val="50000"/>
                  </a:schemeClr>
                </a:solidFill>
              </a:rPr>
              <a:t>vera</a:t>
            </a:r>
            <a:r>
              <a:rPr lang="ru-RU" sz="2000" b="1" i="1" u="sng" dirty="0">
                <a:solidFill>
                  <a:schemeClr val="accent2">
                    <a:lumMod val="50000"/>
                  </a:schemeClr>
                </a:solidFill>
              </a:rPr>
              <a:t>@</a:t>
            </a:r>
            <a:r>
              <a:rPr lang="en-US" sz="2000" b="1" i="1" u="sng" dirty="0">
                <a:solidFill>
                  <a:schemeClr val="accent2">
                    <a:lumMod val="50000"/>
                  </a:schemeClr>
                </a:solidFill>
              </a:rPr>
              <a:t>mail</a:t>
            </a:r>
            <a:r>
              <a:rPr lang="ru-RU" sz="2000" b="1" i="1" u="sng" dirty="0">
                <a:solidFill>
                  <a:schemeClr val="accent2">
                    <a:lumMod val="50000"/>
                  </a:schemeClr>
                </a:solidFill>
              </a:rPr>
              <a:t>.</a:t>
            </a:r>
            <a:r>
              <a:rPr lang="en-US" sz="2000" b="1" i="1" u="sng" dirty="0" err="1" smtClean="0">
                <a:solidFill>
                  <a:schemeClr val="accent2">
                    <a:lumMod val="50000"/>
                  </a:schemeClr>
                </a:solidFill>
              </a:rPr>
              <a:t>ru</a:t>
            </a:r>
            <a:r>
              <a:rPr lang="ru-RU" sz="2000" b="1" i="1" u="sng" dirty="0" smtClean="0">
                <a:solidFill>
                  <a:schemeClr val="accent2">
                    <a:lumMod val="50000"/>
                  </a:schemeClr>
                </a:solidFill>
              </a:rPr>
              <a:t>  </a:t>
            </a:r>
            <a:endParaRPr lang="ru-RU" sz="2000" b="1" u="sng" dirty="0">
              <a:solidFill>
                <a:schemeClr val="accent2">
                  <a:lumMod val="50000"/>
                </a:schemeClr>
              </a:solidFill>
            </a:endParaRPr>
          </a:p>
          <a:p>
            <a:pPr>
              <a:buNone/>
            </a:pPr>
            <a:r>
              <a:rPr lang="ru-RU" sz="2000" b="1" i="1" dirty="0">
                <a:solidFill>
                  <a:schemeClr val="accent2">
                    <a:lumMod val="50000"/>
                  </a:schemeClr>
                </a:solidFill>
              </a:rPr>
              <a:t>	</a:t>
            </a:r>
            <a:r>
              <a:rPr lang="ru-RU" sz="2000" b="1" dirty="0"/>
              <a:t>сайт</a:t>
            </a:r>
            <a:r>
              <a:rPr lang="ru-RU" sz="2000" b="1" i="1" dirty="0"/>
              <a:t> </a:t>
            </a:r>
            <a:r>
              <a:rPr lang="ru-RU" sz="2000" b="1" i="1" dirty="0">
                <a:solidFill>
                  <a:schemeClr val="accent2">
                    <a:lumMod val="50000"/>
                  </a:schemeClr>
                </a:solidFill>
              </a:rPr>
              <a:t> </a:t>
            </a:r>
            <a:r>
              <a:rPr lang="en-US" sz="2000" b="1" i="1" u="sng" dirty="0">
                <a:solidFill>
                  <a:schemeClr val="accent2">
                    <a:lumMod val="50000"/>
                  </a:schemeClr>
                </a:solidFill>
                <a:hlinkClick r:id="rId4"/>
              </a:rPr>
              <a:t>http</a:t>
            </a:r>
            <a:r>
              <a:rPr lang="ru-RU" sz="2000" b="1" i="1" u="sng" dirty="0">
                <a:solidFill>
                  <a:schemeClr val="accent2">
                    <a:lumMod val="50000"/>
                  </a:schemeClr>
                </a:solidFill>
                <a:hlinkClick r:id="rId4"/>
              </a:rPr>
              <a:t>://</a:t>
            </a:r>
            <a:r>
              <a:rPr lang="en-US" sz="2000" b="1" i="1" u="sng" dirty="0" err="1">
                <a:solidFill>
                  <a:schemeClr val="accent2">
                    <a:lumMod val="50000"/>
                  </a:schemeClr>
                </a:solidFill>
                <a:hlinkClick r:id="rId4"/>
              </a:rPr>
              <a:t>csi</a:t>
            </a:r>
            <a:r>
              <a:rPr lang="ru-RU" sz="2000" b="1" i="1" u="sng" dirty="0">
                <a:solidFill>
                  <a:schemeClr val="accent2">
                    <a:lumMod val="50000"/>
                  </a:schemeClr>
                </a:solidFill>
                <a:hlinkClick r:id="rId4"/>
              </a:rPr>
              <a:t>-</a:t>
            </a:r>
            <a:r>
              <a:rPr lang="en-US" sz="2000" b="1" i="1" u="sng" dirty="0" err="1">
                <a:solidFill>
                  <a:schemeClr val="accent2">
                    <a:lumMod val="50000"/>
                  </a:schemeClr>
                </a:solidFill>
                <a:hlinkClick r:id="rId4"/>
              </a:rPr>
              <a:t>vera</a:t>
            </a:r>
            <a:r>
              <a:rPr lang="ru-RU" sz="2000" b="1" i="1" u="sng" dirty="0">
                <a:solidFill>
                  <a:schemeClr val="accent2">
                    <a:lumMod val="50000"/>
                  </a:schemeClr>
                </a:solidFill>
                <a:hlinkClick r:id="rId4"/>
              </a:rPr>
              <a:t>.</a:t>
            </a:r>
            <a:r>
              <a:rPr lang="en-US" sz="2000" b="1" i="1" u="sng" dirty="0" err="1" smtClean="0">
                <a:solidFill>
                  <a:schemeClr val="accent2">
                    <a:lumMod val="50000"/>
                  </a:schemeClr>
                </a:solidFill>
                <a:hlinkClick r:id="rId4"/>
              </a:rPr>
              <a:t>ru</a:t>
            </a:r>
            <a:r>
              <a:rPr lang="ru-RU" sz="2000" b="1" i="1" u="sng" dirty="0" smtClean="0">
                <a:solidFill>
                  <a:schemeClr val="accent2">
                    <a:lumMod val="50000"/>
                  </a:schemeClr>
                </a:solidFill>
              </a:rPr>
              <a:t> </a:t>
            </a:r>
          </a:p>
          <a:p>
            <a:pPr>
              <a:buNone/>
            </a:pPr>
            <a:r>
              <a:rPr lang="ru-RU" sz="2000" b="1" i="1" dirty="0" smtClean="0">
                <a:solidFill>
                  <a:schemeClr val="accent2">
                    <a:lumMod val="50000"/>
                  </a:schemeClr>
                </a:solidFill>
              </a:rPr>
              <a:t>                       </a:t>
            </a:r>
            <a:r>
              <a:rPr lang="en-US" sz="2000" b="1" dirty="0" smtClean="0">
                <a:hlinkClick r:id="rId5"/>
              </a:rPr>
              <a:t>https://nko31.ru/</a:t>
            </a:r>
            <a:endParaRPr lang="ru-RU" sz="2000" b="1" i="1" u="sng" dirty="0" smtClean="0">
              <a:solidFill>
                <a:schemeClr val="accent2">
                  <a:lumMod val="50000"/>
                </a:schemeClr>
              </a:solidFill>
            </a:endParaRPr>
          </a:p>
          <a:p>
            <a:pPr>
              <a:buNone/>
            </a:pPr>
            <a:r>
              <a:rPr lang="ru-RU" sz="2000" b="1" dirty="0" err="1" smtClean="0"/>
              <a:t>Вконтакте</a:t>
            </a:r>
            <a:r>
              <a:rPr lang="ru-RU" sz="2000" b="1" dirty="0" smtClean="0"/>
              <a:t>: </a:t>
            </a:r>
            <a:r>
              <a:rPr lang="en-US" sz="2000" b="1" i="1" u="sng" dirty="0" smtClean="0">
                <a:solidFill>
                  <a:schemeClr val="accent2">
                    <a:lumMod val="50000"/>
                  </a:schemeClr>
                </a:solidFill>
              </a:rPr>
              <a:t>https://vk.com/nko31</a:t>
            </a:r>
          </a:p>
          <a:p>
            <a:pPr>
              <a:buNone/>
            </a:pPr>
            <a:r>
              <a:rPr lang="en-US" sz="2000" b="1" dirty="0" err="1" smtClean="0"/>
              <a:t>i</a:t>
            </a:r>
            <a:endParaRPr lang="ru-RU" sz="2000" b="1" i="1" u="sng" dirty="0">
              <a:solidFill>
                <a:schemeClr val="accent2">
                  <a:lumMod val="50000"/>
                </a:schemeClr>
              </a:solidFill>
            </a:endParaRPr>
          </a:p>
        </p:txBody>
      </p:sp>
    </p:spTree>
    <p:extLst>
      <p:ext uri="{BB962C8B-B14F-4D97-AF65-F5344CB8AC3E}">
        <p14:creationId xmlns:p14="http://schemas.microsoft.com/office/powerpoint/2010/main" xmlns="" val="4073583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3140</TotalTime>
  <Words>2146</Words>
  <Application>Microsoft Office PowerPoint</Application>
  <PresentationFormat>Экран (4:3)</PresentationFormat>
  <Paragraphs>455</Paragraphs>
  <Slides>70</Slides>
  <Notes>65</Notes>
  <HiddenSlides>0</HiddenSlides>
  <MMClips>0</MMClips>
  <ScaleCrop>false</ScaleCrop>
  <HeadingPairs>
    <vt:vector size="4" baseType="variant">
      <vt:variant>
        <vt:lpstr>Тема</vt:lpstr>
      </vt:variant>
      <vt:variant>
        <vt:i4>1</vt:i4>
      </vt:variant>
      <vt:variant>
        <vt:lpstr>Заголовки слайдов</vt:lpstr>
      </vt:variant>
      <vt:variant>
        <vt:i4>70</vt:i4>
      </vt:variant>
    </vt:vector>
  </HeadingPairs>
  <TitlesOfParts>
    <vt:vector size="71" baseType="lpstr">
      <vt:lpstr>Грань</vt:lpstr>
      <vt:lpstr>Слайд 1</vt:lpstr>
      <vt:lpstr>Слайд 2</vt:lpstr>
      <vt:lpstr>Слайд 3</vt:lpstr>
      <vt:lpstr>Слайд 4</vt:lpstr>
      <vt:lpstr>Слайд 5</vt:lpstr>
      <vt:lpstr>Слайд 6</vt:lpstr>
      <vt:lpstr>Слайд 7</vt:lpstr>
      <vt:lpstr>Слайд 8</vt:lpstr>
      <vt:lpstr> Подача заявок осуществляется на портале:   белгород.гранты.рф    </vt:lpstr>
      <vt:lpstr>Слайд 10</vt:lpstr>
      <vt:lpstr>Срок подачи заявок:  с 28.03.2022 по 27.04.2022 (до 23:59)  Рекомендуемый срок подачи заявки:   не позднее 22.04.2022 г.  </vt:lpstr>
      <vt:lpstr> Подведение итогов:  не позднее 17.06.2022 г.    </vt:lpstr>
      <vt:lpstr> Срок реализации проекта:  начало: не ранее  1 августа 2022 г. окончание: не позднее  01 декабря 2023 г.   </vt:lpstr>
      <vt:lpstr> некоммерческие организации, зарегистрированные  в Белгородской области    </vt:lpstr>
      <vt:lpstr>Слайд 15</vt:lpstr>
      <vt:lpstr>Слайд 16</vt:lpstr>
      <vt:lpstr>  НКО должна быть зарегистрирована в качестве юридического лица на территории Белгородской области в установленном законодательством порядке. </vt:lpstr>
      <vt:lpstr>  По состоянию на первое число месяца, предшествующего месяцу проведения конкурса, у НКО, претендующей на получение субсидии, должна отсутствовать:  - неисполненная обязанность по уплате налогов, сборов, страховых взносов, пеней, штрафов, процентов, подлежащих уплате в соответствии с законодательством Российской Федерации о налогах и сборах; - просроченная задолженность по возврату в областной бюджет субсидий, бюджетных инвестиций, предоставленных в том числе в соответствии с иными правовыми актами, а также иная просроченная (неурегулированная) задолженность по денежным обязательствам перед Белгородской областью</vt:lpstr>
      <vt:lpstr>  НКО не должна находиться в процессе  реорганизации (за исключением реорганизации в форме присоединения к юридическому лицу, являющемуся участником отбора, другого юридического лица), ликвидации, в отношении них не введена процедура банкротства, деятельность участника отбора не приостановлена в порядке, предусмотренном законодательством Российской Федерации</vt:lpstr>
      <vt:lpstr>  В реестре дисквалифицированных лиц отсутствуют сведения о дисквалифицированных руководителе, членах коллегиального исполнительного органа, лице, исполняющем функции единоличного исполнительного органа, или главном бухгалтере НКО</vt:lpstr>
      <vt:lpstr>  НКО не должна являться иностранной некоммерческой организацией, а также российской некоммерческой  организацией, в уставном (складочном) капитале которой доля участия иностранных юридических лиц, местом регистрации которых является государство или территория, включенные в утвержденный Министерством финансов Российской Федерации перечень государств и территорий, предоставляющих льготный налоговый режим налогообложения и (или) не предусматривающих раскрытия и предоставления информации при проведении финансовых операций (офшорные зоны), в совокупности превышает 50 процентов</vt:lpstr>
      <vt:lpstr>  НКО не должна получать средства из федерального бюджета (бюджета субъекта Российской Федерации, местного бюджета), из которого планируется предоставление субсидии  на цели, установленные Порядком.  </vt:lpstr>
      <vt:lpstr>  НКО должна располагать материально-технической базой, необходимой для достижения целей предоставления субсидии  </vt:lpstr>
      <vt:lpstr> 1) несоответствие критериям получателей субсидии, установленным Порядком;  2) несоответствие представленных заявки и документов требованиям к заявкам участников конкурса, установленным в объявлении о проведении конкурсного отбора;  3) недостоверность представленной участником конкурса информации, в том числе информации о местонахождении и адресе юридического лица;  </vt:lpstr>
      <vt:lpstr> 4) подача некоммерческой организацией заявки после даты и (или) времени, определенных для окончания приема заявок;  5) направление реализации проекта не соответствует учредительным документам некоммерческой организации и приоритетным направлениям конкурса;   </vt:lpstr>
      <vt:lpstr>- Один заявитель – один проект !!!  - Размер субсидии: До 300 тыс. руб. (НКО существует менее 6 месяцев) До 500 тыс. руб. (НКО существует более 6 месяцев) Более 500 тыс. руб. (наличие патронажной службы, домов сестринского ухода, местных отделений, ресурсные центры)</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 Соответствуют задачам проекта  - Предусматривают системную работу с целевой группой проекта  - Имеют конкретный измеримый результат (в количестве участников из целевой группы, в количестве материальных ценностей, в количестве единиц созданных/распространенных материалов и пр.)  - Описываются подробно, с указанием конкретных действий</vt:lpstr>
      <vt:lpstr>Слайд 42</vt:lpstr>
      <vt:lpstr>Слайд 43</vt:lpstr>
      <vt:lpstr>Слайд 44</vt:lpstr>
      <vt:lpstr>Слайд 45</vt:lpstr>
      <vt:lpstr>Слайд 46</vt:lpstr>
      <vt:lpstr>Слайд 47</vt:lpstr>
      <vt:lpstr>Слайд 48</vt:lpstr>
      <vt:lpstr>- не связанные с реализацией проекта; - на приобретение недвижимого имущества; - на погашение задолженностей; - на капитальное строительство; - на алкогольную и табачную продукцию; - на приобретение валюты (кроме предусмотренных в Положении случаев); - на финансирование политических кампаний; - на уплату штрафов и пеней; - на приобретение транспортных средств; - на коммерческие проекты; - на горюче-смазочные материалы; - на привлечение сотрудников со сдвоенными обязанностями.</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Семинар</dc:title>
  <dc:creator>user</dc:creator>
  <cp:lastModifiedBy>user</cp:lastModifiedBy>
  <cp:revision>319</cp:revision>
  <dcterms:created xsi:type="dcterms:W3CDTF">2014-05-26T09:44:45Z</dcterms:created>
  <dcterms:modified xsi:type="dcterms:W3CDTF">2022-04-11T11:34:44Z</dcterms:modified>
</cp:coreProperties>
</file>