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352" r:id="rId3"/>
    <p:sldId id="354" r:id="rId4"/>
    <p:sldId id="357" r:id="rId5"/>
    <p:sldId id="366" r:id="rId6"/>
    <p:sldId id="358" r:id="rId7"/>
    <p:sldId id="359" r:id="rId8"/>
    <p:sldId id="320" r:id="rId9"/>
    <p:sldId id="365" r:id="rId10"/>
    <p:sldId id="270" r:id="rId11"/>
    <p:sldId id="361" r:id="rId12"/>
    <p:sldId id="355" r:id="rId13"/>
    <p:sldId id="367" r:id="rId14"/>
    <p:sldId id="362" r:id="rId15"/>
    <p:sldId id="363" r:id="rId16"/>
    <p:sldId id="356" r:id="rId17"/>
    <p:sldId id="364" r:id="rId18"/>
    <p:sldId id="306" r:id="rId19"/>
  </p:sldIdLst>
  <p:sldSz cx="10693400" cy="7562850"/>
  <p:notesSz cx="6800850" cy="9932988"/>
  <p:defaultTextStyle>
    <a:defPPr>
      <a:defRPr lang="ru-RU"/>
    </a:defPPr>
    <a:lvl1pPr marL="0" algn="l" defTabSz="9143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7" algn="l" defTabSz="9143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34" algn="l" defTabSz="9143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01" algn="l" defTabSz="9143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69" algn="l" defTabSz="9143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36" algn="l" defTabSz="9143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02" algn="l" defTabSz="9143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70" algn="l" defTabSz="9143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37" algn="l" defTabSz="9143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14" y="96"/>
      </p:cViewPr>
      <p:guideLst>
        <p:guide orient="horz" pos="2880"/>
        <p:guide pos="2160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>
      <p:cViewPr varScale="1">
        <p:scale>
          <a:sx n="75" d="100"/>
          <a:sy n="75" d="100"/>
        </p:scale>
        <p:origin x="-2232" y="-114"/>
      </p:cViewPr>
      <p:guideLst>
        <p:guide orient="horz" pos="3129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cuments\&#1042;&#1077;&#1088;&#1072;\&#1055;&#1088;&#1086;&#1077;&#1082;&#1090;&#1099;\&#1055;&#1088;&#1086;&#1077;&#1082;&#1090;&#1099;%202023\&#1057;&#1091;&#1073;&#1089;&#1080;&#1076;&#1080;&#1103;%20&#1056;&#1077;&#1089;%20&#1094;&#1077;&#1085;&#1090;&#1088;%202023\&#1042;&#1099;&#1089;&#1090;&#1091;&#1087;&#1083;&#1077;&#1085;&#1080;&#1077;%2002.03\&#1044;&#1080;&#1072;&#1075;&#1088;&#1072;&#1084;&#1084;&#1072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cuments\&#1042;&#1077;&#1088;&#1072;\&#1055;&#1088;&#1086;&#1077;&#1082;&#1090;&#1099;\&#1055;&#1088;&#1086;&#1077;&#1082;&#1090;&#1099;%202023\&#1057;&#1091;&#1073;&#1089;&#1080;&#1076;&#1080;&#1103;%20&#1056;&#1077;&#1089;%20&#1094;&#1077;&#1085;&#1090;&#1088;%202023\&#1042;&#1099;&#1089;&#1090;&#1091;&#1087;&#1083;&#1077;&#1085;&#1080;&#1077;%2002.03\&#1044;&#1080;&#1072;&#1075;&#1088;&#1072;&#1084;&#1084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поданных заявок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73</c:v>
                </c:pt>
                <c:pt idx="1">
                  <c:v>240</c:v>
                </c:pt>
                <c:pt idx="2">
                  <c:v>411</c:v>
                </c:pt>
                <c:pt idx="3">
                  <c:v>925</c:v>
                </c:pt>
                <c:pt idx="4">
                  <c:v>1524</c:v>
                </c:pt>
                <c:pt idx="5">
                  <c:v>2298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1-4E7B-B63F-9173D0A78E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1365120"/>
        <c:axId val="111372544"/>
      </c:barChart>
      <c:catAx>
        <c:axId val="11136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1372544"/>
        <c:crosses val="autoZero"/>
        <c:auto val="1"/>
        <c:lblAlgn val="ctr"/>
        <c:lblOffset val="100"/>
        <c:noMultiLvlLbl val="0"/>
      </c:catAx>
      <c:valAx>
        <c:axId val="11137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1365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Количество выигранных заявок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14</c:v>
                </c:pt>
                <c:pt idx="1">
                  <c:v>33</c:v>
                </c:pt>
                <c:pt idx="2">
                  <c:v>53</c:v>
                </c:pt>
                <c:pt idx="3">
                  <c:v>144</c:v>
                </c:pt>
                <c:pt idx="4">
                  <c:v>151</c:v>
                </c:pt>
                <c:pt idx="5">
                  <c:v>207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C6-46F8-8A79-7BC00122F6E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3437696"/>
        <c:axId val="142977280"/>
      </c:lineChart>
      <c:catAx>
        <c:axId val="11343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2977280"/>
        <c:crosses val="autoZero"/>
        <c:auto val="1"/>
        <c:lblAlgn val="ctr"/>
        <c:lblOffset val="100"/>
        <c:noMultiLvlLbl val="0"/>
      </c:catAx>
      <c:valAx>
        <c:axId val="14297728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13437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ru-RU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637" cy="496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2040" y="1"/>
            <a:ext cx="2947723" cy="496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06EC4-77D1-4C97-9C25-DBDE33226AA7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4485"/>
            <a:ext cx="2946637" cy="4961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2040" y="9434485"/>
            <a:ext cx="2947723" cy="4961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765DF0-C7DA-4F33-956E-C3C2987B263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7103" cy="496232"/>
          </a:xfrm>
          <a:prstGeom prst="rect">
            <a:avLst/>
          </a:prstGeom>
        </p:spPr>
        <p:txBody>
          <a:bodyPr vert="horz" lIns="83814" tIns="41907" rIns="83814" bIns="41907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2739" y="2"/>
            <a:ext cx="2946092" cy="496232"/>
          </a:xfrm>
          <a:prstGeom prst="rect">
            <a:avLst/>
          </a:prstGeom>
        </p:spPr>
        <p:txBody>
          <a:bodyPr vert="horz" lIns="83814" tIns="41907" rIns="83814" bIns="41907" rtlCol="0"/>
          <a:lstStyle>
            <a:lvl1pPr algn="r">
              <a:defRPr sz="1100"/>
            </a:lvl1pPr>
          </a:lstStyle>
          <a:p>
            <a:fld id="{8E3C275A-2EFA-4A46-8026-E5DB85FDC2B9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66763" y="744538"/>
            <a:ext cx="5267325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814" tIns="41907" rIns="83814" bIns="4190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490" y="4718378"/>
            <a:ext cx="5439872" cy="4470262"/>
          </a:xfrm>
          <a:prstGeom prst="rect">
            <a:avLst/>
          </a:prstGeom>
        </p:spPr>
        <p:txBody>
          <a:bodyPr vert="horz" lIns="83814" tIns="41907" rIns="83814" bIns="419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4674"/>
            <a:ext cx="2947103" cy="496232"/>
          </a:xfrm>
          <a:prstGeom prst="rect">
            <a:avLst/>
          </a:prstGeom>
        </p:spPr>
        <p:txBody>
          <a:bodyPr vert="horz" lIns="83814" tIns="41907" rIns="83814" bIns="41907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2739" y="9434674"/>
            <a:ext cx="2946092" cy="496232"/>
          </a:xfrm>
          <a:prstGeom prst="rect">
            <a:avLst/>
          </a:prstGeom>
        </p:spPr>
        <p:txBody>
          <a:bodyPr vert="horz" lIns="83814" tIns="41907" rIns="83814" bIns="41907" rtlCol="0" anchor="b"/>
          <a:lstStyle>
            <a:lvl1pPr algn="r">
              <a:defRPr sz="1100"/>
            </a:lvl1pPr>
          </a:lstStyle>
          <a:p>
            <a:fld id="{4032FB52-A649-4234-87C1-3B58EB9972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33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167" algn="l" defTabSz="91433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334" algn="l" defTabSz="91433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501" algn="l" defTabSz="91433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669" algn="l" defTabSz="91433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836" algn="l" defTabSz="91433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743002" algn="l" defTabSz="91433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200170" algn="l" defTabSz="91433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657337" algn="l" defTabSz="91433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66763" y="744538"/>
            <a:ext cx="5267325" cy="37258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2FB52-A649-4234-87C1-3B58EB9972C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749296" y="3203449"/>
            <a:ext cx="7941945" cy="3583304"/>
          </a:xfrm>
          <a:custGeom>
            <a:avLst/>
            <a:gdLst/>
            <a:ahLst/>
            <a:cxnLst/>
            <a:rect l="l" t="t" r="r" b="b"/>
            <a:pathLst>
              <a:path w="7941945" h="3583304">
                <a:moveTo>
                  <a:pt x="7941564" y="0"/>
                </a:moveTo>
                <a:lnTo>
                  <a:pt x="7229856" y="0"/>
                </a:lnTo>
                <a:lnTo>
                  <a:pt x="7229856" y="3267456"/>
                </a:lnTo>
                <a:lnTo>
                  <a:pt x="0" y="3267456"/>
                </a:lnTo>
                <a:lnTo>
                  <a:pt x="0" y="3299460"/>
                </a:lnTo>
                <a:lnTo>
                  <a:pt x="7229856" y="3299460"/>
                </a:lnTo>
                <a:lnTo>
                  <a:pt x="7229856" y="3582924"/>
                </a:lnTo>
                <a:lnTo>
                  <a:pt x="7941564" y="3582924"/>
                </a:lnTo>
                <a:lnTo>
                  <a:pt x="794156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08299" y="1659060"/>
            <a:ext cx="5029202" cy="584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1" y="4235198"/>
            <a:ext cx="748538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marL="12699">
              <a:spcBef>
                <a:spcPts val="15"/>
              </a:spcBef>
              <a:defRPr sz="800" b="0" i="0" spc="-10" dirty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ru-RU" dirty="0" smtClean="0"/>
              <a:t>© 2020 ООО</a:t>
            </a:r>
            <a:r>
              <a:rPr lang="ru-RU" spc="-65" dirty="0" smtClean="0"/>
              <a:t> </a:t>
            </a:r>
            <a:r>
              <a:rPr lang="ru-RU" dirty="0" smtClean="0"/>
              <a:t>«Стратегия»</a:t>
            </a:r>
            <a:endParaRPr lang="ru-RU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</p:spPr>
        <p:txBody>
          <a:bodyPr lIns="0" tIns="0" rIns="0" bIns="0"/>
          <a:lstStyle>
            <a:lvl1pPr marL="38097">
              <a:lnSpc>
                <a:spcPts val="1845"/>
              </a:lnSpc>
              <a:defRPr sz="1500" b="0" i="0" spc="15" dirty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1D60167-4931-47E6-BA6A-407CBD079E47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object 14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88414" y="180908"/>
            <a:ext cx="2720339" cy="95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292" y="787189"/>
            <a:ext cx="6493510" cy="523220"/>
          </a:xfrm>
        </p:spPr>
        <p:txBody>
          <a:bodyPr lIns="0" tIns="0" rIns="0" bIns="0"/>
          <a:lstStyle>
            <a:lvl1pPr>
              <a:defRPr sz="3400" b="1" i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46918" y="1624145"/>
            <a:ext cx="6645275" cy="523220"/>
          </a:xfrm>
        </p:spPr>
        <p:txBody>
          <a:bodyPr lIns="0" tIns="0" rIns="0" bIns="0"/>
          <a:lstStyle>
            <a:lvl1pPr>
              <a:defRPr sz="3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marL="12699">
              <a:spcBef>
                <a:spcPts val="15"/>
              </a:spcBef>
              <a:defRPr sz="800" b="0" i="0" spc="-10" dirty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ru-RU" dirty="0" smtClean="0"/>
              <a:t>© 2020 ООО</a:t>
            </a:r>
            <a:r>
              <a:rPr lang="ru-RU" spc="-65" dirty="0" smtClean="0"/>
              <a:t> </a:t>
            </a:r>
            <a:r>
              <a:rPr lang="ru-RU" dirty="0" smtClean="0"/>
              <a:t>«Стратегия»</a:t>
            </a:r>
            <a:endParaRPr lang="ru-RU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</p:spPr>
        <p:txBody>
          <a:bodyPr lIns="0" tIns="0" rIns="0" bIns="0"/>
          <a:lstStyle>
            <a:lvl1pPr marL="38097">
              <a:lnSpc>
                <a:spcPts val="1845"/>
              </a:lnSpc>
              <a:defRPr sz="1500" b="0" i="0" spc="15" dirty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1D60167-4931-47E6-BA6A-407CBD079E4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292" y="787189"/>
            <a:ext cx="6493510" cy="523220"/>
          </a:xfrm>
        </p:spPr>
        <p:txBody>
          <a:bodyPr lIns="0" tIns="0" rIns="0" bIns="0"/>
          <a:lstStyle>
            <a:lvl1pPr>
              <a:defRPr sz="3400" b="1" i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1" y="1739457"/>
            <a:ext cx="4651629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648977" y="2084328"/>
            <a:ext cx="467042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marL="12699">
              <a:spcBef>
                <a:spcPts val="15"/>
              </a:spcBef>
              <a:defRPr sz="800" b="0" i="0" spc="-10" dirty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ru-RU" dirty="0" smtClean="0"/>
              <a:t>© 2020 ООО</a:t>
            </a:r>
            <a:r>
              <a:rPr lang="ru-RU" spc="-65" dirty="0" smtClean="0"/>
              <a:t> </a:t>
            </a:r>
            <a:r>
              <a:rPr lang="ru-RU" dirty="0" smtClean="0"/>
              <a:t>«Стратегия»</a:t>
            </a:r>
            <a:endParaRPr lang="ru-RU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</p:spPr>
        <p:txBody>
          <a:bodyPr lIns="0" tIns="0" rIns="0" bIns="0"/>
          <a:lstStyle>
            <a:lvl1pPr marL="38097">
              <a:lnSpc>
                <a:spcPts val="1845"/>
              </a:lnSpc>
              <a:defRPr sz="1500" b="0" i="0" spc="15" dirty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1D60167-4931-47E6-BA6A-407CBD079E4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749296" y="3203449"/>
            <a:ext cx="7941945" cy="3583304"/>
          </a:xfrm>
          <a:custGeom>
            <a:avLst/>
            <a:gdLst/>
            <a:ahLst/>
            <a:cxnLst/>
            <a:rect l="l" t="t" r="r" b="b"/>
            <a:pathLst>
              <a:path w="7941945" h="3583304">
                <a:moveTo>
                  <a:pt x="7941564" y="0"/>
                </a:moveTo>
                <a:lnTo>
                  <a:pt x="7229856" y="0"/>
                </a:lnTo>
                <a:lnTo>
                  <a:pt x="7229856" y="3267456"/>
                </a:lnTo>
                <a:lnTo>
                  <a:pt x="0" y="3267456"/>
                </a:lnTo>
                <a:lnTo>
                  <a:pt x="0" y="3299460"/>
                </a:lnTo>
                <a:lnTo>
                  <a:pt x="7229856" y="3299460"/>
                </a:lnTo>
                <a:lnTo>
                  <a:pt x="7229856" y="3582924"/>
                </a:lnTo>
                <a:lnTo>
                  <a:pt x="7941564" y="3582924"/>
                </a:lnTo>
                <a:lnTo>
                  <a:pt x="794156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292" y="787189"/>
            <a:ext cx="6493510" cy="523220"/>
          </a:xfrm>
        </p:spPr>
        <p:txBody>
          <a:bodyPr lIns="0" tIns="0" rIns="0" bIns="0"/>
          <a:lstStyle>
            <a:lvl1pPr>
              <a:defRPr sz="3400" b="1" i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marL="12699">
              <a:spcBef>
                <a:spcPts val="15"/>
              </a:spcBef>
              <a:defRPr sz="800" b="0" i="0" spc="-10" dirty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ru-RU" dirty="0" smtClean="0"/>
              <a:t>© 2020 ООО</a:t>
            </a:r>
            <a:r>
              <a:rPr lang="ru-RU" spc="-65" dirty="0" smtClean="0"/>
              <a:t> </a:t>
            </a:r>
            <a:r>
              <a:rPr lang="ru-RU" dirty="0" smtClean="0"/>
              <a:t>«Стратегия»</a:t>
            </a:r>
            <a:endParaRPr lang="ru-RU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</p:spPr>
        <p:txBody>
          <a:bodyPr lIns="0" tIns="0" rIns="0" bIns="0"/>
          <a:lstStyle>
            <a:lvl1pPr marL="38097">
              <a:lnSpc>
                <a:spcPts val="1845"/>
              </a:lnSpc>
              <a:defRPr sz="1500" b="0" i="0" spc="15" dirty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1D60167-4931-47E6-BA6A-407CBD079E47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object 14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88414" y="180908"/>
            <a:ext cx="2720339" cy="95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539" y="1397509"/>
            <a:ext cx="10690861" cy="6014085"/>
          </a:xfrm>
          <a:custGeom>
            <a:avLst/>
            <a:gdLst/>
            <a:ahLst/>
            <a:cxnLst/>
            <a:rect l="l" t="t" r="r" b="b"/>
            <a:pathLst>
              <a:path w="10690860" h="6014084">
                <a:moveTo>
                  <a:pt x="10690860" y="0"/>
                </a:moveTo>
                <a:lnTo>
                  <a:pt x="0" y="0"/>
                </a:lnTo>
                <a:lnTo>
                  <a:pt x="0" y="6013704"/>
                </a:lnTo>
                <a:lnTo>
                  <a:pt x="10690860" y="6013704"/>
                </a:lnTo>
                <a:lnTo>
                  <a:pt x="1069086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507747" y="6901107"/>
            <a:ext cx="1256664" cy="123111"/>
          </a:xfrm>
        </p:spPr>
        <p:txBody>
          <a:bodyPr lIns="0" tIns="0" rIns="0" bIns="0"/>
          <a:lstStyle>
            <a:lvl1pPr marL="12699">
              <a:spcBef>
                <a:spcPts val="15"/>
              </a:spcBef>
              <a:defRPr sz="800" b="0" i="0" spc="-10" dirty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ru-RU" dirty="0" smtClean="0"/>
              <a:t>© 2020 ООО</a:t>
            </a:r>
            <a:r>
              <a:rPr lang="ru-RU" spc="-65" dirty="0" smtClean="0"/>
              <a:t> </a:t>
            </a:r>
            <a:r>
              <a:rPr lang="ru-RU" dirty="0" smtClean="0"/>
              <a:t>«Стратегия»</a:t>
            </a:r>
            <a:endParaRPr lang="ru-RU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0258572" y="6783260"/>
            <a:ext cx="300354" cy="230832"/>
          </a:xfrm>
        </p:spPr>
        <p:txBody>
          <a:bodyPr lIns="0" tIns="0" rIns="0" bIns="0"/>
          <a:lstStyle>
            <a:lvl1pPr marL="38097">
              <a:lnSpc>
                <a:spcPts val="1845"/>
              </a:lnSpc>
              <a:defRPr sz="1500" b="0" i="0" spc="15" dirty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1D60167-4931-47E6-BA6A-407CBD079E47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object 14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88414" y="180908"/>
            <a:ext cx="2720339" cy="95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749296" y="6089905"/>
            <a:ext cx="7941945" cy="696595"/>
          </a:xfrm>
          <a:custGeom>
            <a:avLst/>
            <a:gdLst/>
            <a:ahLst/>
            <a:cxnLst/>
            <a:rect l="l" t="t" r="r" b="b"/>
            <a:pathLst>
              <a:path w="7941945" h="696595">
                <a:moveTo>
                  <a:pt x="7941564" y="0"/>
                </a:moveTo>
                <a:lnTo>
                  <a:pt x="7312152" y="0"/>
                </a:lnTo>
                <a:lnTo>
                  <a:pt x="7312152" y="381000"/>
                </a:lnTo>
                <a:lnTo>
                  <a:pt x="0" y="381000"/>
                </a:lnTo>
                <a:lnTo>
                  <a:pt x="0" y="413004"/>
                </a:lnTo>
                <a:lnTo>
                  <a:pt x="7312152" y="413004"/>
                </a:lnTo>
                <a:lnTo>
                  <a:pt x="7312152" y="696468"/>
                </a:lnTo>
                <a:lnTo>
                  <a:pt x="7941564" y="696468"/>
                </a:lnTo>
                <a:lnTo>
                  <a:pt x="794156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292" y="787191"/>
            <a:ext cx="649351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46918" y="1624146"/>
            <a:ext cx="6645275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2284" y="6418928"/>
            <a:ext cx="1256664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2699">
              <a:spcBef>
                <a:spcPts val="15"/>
              </a:spcBef>
              <a:defRPr sz="800" b="0" i="0" spc="-10" dirty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ru-RU" dirty="0" smtClean="0"/>
              <a:t>© 2020 ООО</a:t>
            </a:r>
            <a:r>
              <a:rPr lang="ru-RU" spc="-65" dirty="0" smtClean="0"/>
              <a:t> </a:t>
            </a:r>
            <a:r>
              <a:rPr lang="ru-RU" dirty="0" smtClean="0"/>
              <a:t>«Стратегия»</a:t>
            </a:r>
            <a:endParaRPr lang="ru-RU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69" y="7033450"/>
            <a:ext cx="245948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26095" y="6315700"/>
            <a:ext cx="300354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8097">
              <a:lnSpc>
                <a:spcPts val="1845"/>
              </a:lnSpc>
              <a:defRPr sz="1500" b="0" i="0" spc="15" dirty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1D60167-4931-47E6-BA6A-407CBD079E47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object 14"/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7688414" y="180908"/>
            <a:ext cx="2720339" cy="9509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67">
        <a:defRPr>
          <a:latin typeface="+mn-lt"/>
          <a:ea typeface="+mn-ea"/>
          <a:cs typeface="+mn-cs"/>
        </a:defRPr>
      </a:lvl2pPr>
      <a:lvl3pPr marL="914334">
        <a:defRPr>
          <a:latin typeface="+mn-lt"/>
          <a:ea typeface="+mn-ea"/>
          <a:cs typeface="+mn-cs"/>
        </a:defRPr>
      </a:lvl3pPr>
      <a:lvl4pPr marL="1371501">
        <a:defRPr>
          <a:latin typeface="+mn-lt"/>
          <a:ea typeface="+mn-ea"/>
          <a:cs typeface="+mn-cs"/>
        </a:defRPr>
      </a:lvl4pPr>
      <a:lvl5pPr marL="1828669">
        <a:defRPr>
          <a:latin typeface="+mn-lt"/>
          <a:ea typeface="+mn-ea"/>
          <a:cs typeface="+mn-cs"/>
        </a:defRPr>
      </a:lvl5pPr>
      <a:lvl6pPr marL="2285836">
        <a:defRPr>
          <a:latin typeface="+mn-lt"/>
          <a:ea typeface="+mn-ea"/>
          <a:cs typeface="+mn-cs"/>
        </a:defRPr>
      </a:lvl6pPr>
      <a:lvl7pPr marL="2743002">
        <a:defRPr>
          <a:latin typeface="+mn-lt"/>
          <a:ea typeface="+mn-ea"/>
          <a:cs typeface="+mn-cs"/>
        </a:defRPr>
      </a:lvl7pPr>
      <a:lvl8pPr marL="3200170">
        <a:defRPr>
          <a:latin typeface="+mn-lt"/>
          <a:ea typeface="+mn-ea"/>
          <a:cs typeface="+mn-cs"/>
        </a:defRPr>
      </a:lvl8pPr>
      <a:lvl9pPr marL="365733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67">
        <a:defRPr>
          <a:latin typeface="+mn-lt"/>
          <a:ea typeface="+mn-ea"/>
          <a:cs typeface="+mn-cs"/>
        </a:defRPr>
      </a:lvl2pPr>
      <a:lvl3pPr marL="914334">
        <a:defRPr>
          <a:latin typeface="+mn-lt"/>
          <a:ea typeface="+mn-ea"/>
          <a:cs typeface="+mn-cs"/>
        </a:defRPr>
      </a:lvl3pPr>
      <a:lvl4pPr marL="1371501">
        <a:defRPr>
          <a:latin typeface="+mn-lt"/>
          <a:ea typeface="+mn-ea"/>
          <a:cs typeface="+mn-cs"/>
        </a:defRPr>
      </a:lvl4pPr>
      <a:lvl5pPr marL="1828669">
        <a:defRPr>
          <a:latin typeface="+mn-lt"/>
          <a:ea typeface="+mn-ea"/>
          <a:cs typeface="+mn-cs"/>
        </a:defRPr>
      </a:lvl5pPr>
      <a:lvl6pPr marL="2285836">
        <a:defRPr>
          <a:latin typeface="+mn-lt"/>
          <a:ea typeface="+mn-ea"/>
          <a:cs typeface="+mn-cs"/>
        </a:defRPr>
      </a:lvl6pPr>
      <a:lvl7pPr marL="2743002">
        <a:defRPr>
          <a:latin typeface="+mn-lt"/>
          <a:ea typeface="+mn-ea"/>
          <a:cs typeface="+mn-cs"/>
        </a:defRPr>
      </a:lvl7pPr>
      <a:lvl8pPr marL="3200170">
        <a:defRPr>
          <a:latin typeface="+mn-lt"/>
          <a:ea typeface="+mn-ea"/>
          <a:cs typeface="+mn-cs"/>
        </a:defRPr>
      </a:lvl8pPr>
      <a:lvl9pPr marL="3657337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&#1078;&#1080;&#1079;&#1085;&#1077;&#1085;&#1085;&#1099;&#1077;&#1089;&#1080;&#1090;&#1091;&#1072;&#1094;&#1080;&#1080;.&#1088;&#1092;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nko31.ru/" TargetMode="External"/><Relationship Id="rId2" Type="http://schemas.openxmlformats.org/officeDocument/2006/relationships/hyperlink" Target="http://csi-vera.ru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72668"/>
            <a:ext cx="10690861" cy="601370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3792" y="6411009"/>
            <a:ext cx="1407708" cy="134651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9">
              <a:spcBef>
                <a:spcPts val="89"/>
              </a:spcBef>
            </a:pPr>
            <a:r>
              <a:rPr sz="800" spc="-10" dirty="0">
                <a:solidFill>
                  <a:srgbClr val="595959"/>
                </a:solidFill>
                <a:latin typeface="Arial"/>
                <a:cs typeface="Arial"/>
              </a:rPr>
              <a:t>© </a:t>
            </a:r>
            <a:r>
              <a:rPr sz="800" spc="-10" dirty="0" smtClean="0">
                <a:solidFill>
                  <a:srgbClr val="595959"/>
                </a:solidFill>
                <a:latin typeface="Arial"/>
                <a:cs typeface="Arial"/>
              </a:rPr>
              <a:t>202</a:t>
            </a:r>
            <a:r>
              <a:rPr lang="ru-RU" sz="800" spc="-10" dirty="0" smtClean="0">
                <a:solidFill>
                  <a:srgbClr val="595959"/>
                </a:solidFill>
                <a:latin typeface="Arial"/>
                <a:cs typeface="Arial"/>
              </a:rPr>
              <a:t>3</a:t>
            </a:r>
            <a:r>
              <a:rPr sz="800" spc="-1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/>
                <a:cs typeface="Arial"/>
              </a:rPr>
              <a:t>БРОО «ЦСИ «Вера»</a:t>
            </a:r>
            <a:endParaRPr sz="800" dirty="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772669"/>
            <a:ext cx="10690861" cy="6014085"/>
            <a:chOff x="0" y="772667"/>
            <a:chExt cx="10690860" cy="6014085"/>
          </a:xfrm>
        </p:grpSpPr>
        <p:sp>
          <p:nvSpPr>
            <p:cNvPr id="5" name="object 5"/>
            <p:cNvSpPr/>
            <p:nvPr/>
          </p:nvSpPr>
          <p:spPr>
            <a:xfrm>
              <a:off x="0" y="772667"/>
              <a:ext cx="10690860" cy="6014085"/>
            </a:xfrm>
            <a:custGeom>
              <a:avLst/>
              <a:gdLst/>
              <a:ahLst/>
              <a:cxnLst/>
              <a:rect l="l" t="t" r="r" b="b"/>
              <a:pathLst>
                <a:path w="10690860" h="6014084">
                  <a:moveTo>
                    <a:pt x="2436876" y="0"/>
                  </a:moveTo>
                  <a:lnTo>
                    <a:pt x="0" y="0"/>
                  </a:lnTo>
                  <a:lnTo>
                    <a:pt x="0" y="711708"/>
                  </a:lnTo>
                  <a:lnTo>
                    <a:pt x="2436876" y="711708"/>
                  </a:lnTo>
                  <a:lnTo>
                    <a:pt x="2436876" y="0"/>
                  </a:lnTo>
                  <a:close/>
                </a:path>
                <a:path w="10690860" h="6014084">
                  <a:moveTo>
                    <a:pt x="8772144" y="5180076"/>
                  </a:moveTo>
                  <a:lnTo>
                    <a:pt x="6768084" y="5180076"/>
                  </a:lnTo>
                  <a:lnTo>
                    <a:pt x="6768084" y="5219700"/>
                  </a:lnTo>
                  <a:lnTo>
                    <a:pt x="8772144" y="5219700"/>
                  </a:lnTo>
                  <a:lnTo>
                    <a:pt x="8772144" y="5180076"/>
                  </a:lnTo>
                  <a:close/>
                </a:path>
                <a:path w="10690860" h="6014084">
                  <a:moveTo>
                    <a:pt x="10690860" y="2430780"/>
                  </a:moveTo>
                  <a:lnTo>
                    <a:pt x="9979152" y="2430780"/>
                  </a:lnTo>
                  <a:lnTo>
                    <a:pt x="9979152" y="6013704"/>
                  </a:lnTo>
                  <a:lnTo>
                    <a:pt x="10690860" y="6013704"/>
                  </a:lnTo>
                  <a:lnTo>
                    <a:pt x="10690860" y="243078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95616" y="1624584"/>
              <a:ext cx="1264920" cy="126492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624169" y="3455674"/>
            <a:ext cx="8168640" cy="197746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996878" marR="5080" indent="-984814" algn="r">
              <a:lnSpc>
                <a:spcPct val="100200"/>
              </a:lnSpc>
              <a:spcBef>
                <a:spcPts val="100"/>
              </a:spcBef>
            </a:pPr>
            <a:r>
              <a:rPr lang="ru-RU" sz="4200" spc="-250" dirty="0" smtClean="0">
                <a:solidFill>
                  <a:srgbClr val="262626"/>
                </a:solidFill>
                <a:latin typeface="Arial"/>
                <a:cs typeface="Arial"/>
              </a:rPr>
              <a:t>РАБОЧАЯ ВСТРЕЧА</a:t>
            </a:r>
          </a:p>
          <a:p>
            <a:pPr marL="996878" marR="5080" indent="-984814" algn="r">
              <a:lnSpc>
                <a:spcPct val="100200"/>
              </a:lnSpc>
              <a:spcBef>
                <a:spcPts val="100"/>
              </a:spcBef>
            </a:pPr>
            <a:r>
              <a:rPr lang="ru-RU" sz="4200" spc="-250" dirty="0" smtClean="0">
                <a:solidFill>
                  <a:srgbClr val="262626"/>
                </a:solidFill>
                <a:latin typeface="Arial"/>
                <a:cs typeface="Arial"/>
              </a:rPr>
              <a:t>Ресурсных центров НКО</a:t>
            </a:r>
          </a:p>
          <a:p>
            <a:pPr marL="996878" marR="5080" indent="-984814" algn="r">
              <a:lnSpc>
                <a:spcPct val="100200"/>
              </a:lnSpc>
              <a:spcBef>
                <a:spcPts val="100"/>
              </a:spcBef>
            </a:pPr>
            <a:r>
              <a:rPr lang="ru-RU" sz="4200" spc="-250" dirty="0" smtClean="0">
                <a:solidFill>
                  <a:srgbClr val="262626"/>
                </a:solidFill>
                <a:latin typeface="Arial"/>
                <a:cs typeface="Arial"/>
              </a:rPr>
              <a:t>Белгородской области</a:t>
            </a:r>
            <a:endParaRPr sz="4200" dirty="0">
              <a:latin typeface="Arial"/>
              <a:cs typeface="Arial"/>
            </a:endParaRPr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68291" y="787188"/>
            <a:ext cx="2840009" cy="1154162"/>
          </a:xfrm>
        </p:spPr>
        <p:txBody>
          <a:bodyPr/>
          <a:lstStyle/>
          <a:p>
            <a:r>
              <a:rPr lang="ru-RU" sz="3200" b="0" dirty="0" smtClean="0"/>
              <a:t>26.05.2023 </a:t>
            </a:r>
            <a:br>
              <a:rPr lang="ru-RU" sz="3200" b="0" dirty="0" smtClean="0"/>
            </a:br>
            <a:r>
              <a:rPr lang="ru-RU" sz="1100" b="0" dirty="0" smtClean="0"/>
              <a:t/>
            </a:r>
            <a:br>
              <a:rPr lang="ru-RU" sz="1100" b="0" dirty="0" smtClean="0"/>
            </a:br>
            <a:r>
              <a:rPr lang="ru-RU" sz="3200" b="0" dirty="0" smtClean="0"/>
              <a:t>г. Белгород</a:t>
            </a:r>
            <a:endParaRPr lang="ru-RU" sz="3200" b="0" dirty="0"/>
          </a:p>
        </p:txBody>
      </p:sp>
      <p:pic>
        <p:nvPicPr>
          <p:cNvPr id="16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88414" y="180908"/>
            <a:ext cx="2720339" cy="95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117591" y="1114425"/>
            <a:ext cx="1362709" cy="41275"/>
          </a:xfrm>
          <a:custGeom>
            <a:avLst/>
            <a:gdLst/>
            <a:ahLst/>
            <a:cxnLst/>
            <a:rect l="l" t="t" r="r" b="b"/>
            <a:pathLst>
              <a:path w="1362710" h="41275">
                <a:moveTo>
                  <a:pt x="1362455" y="0"/>
                </a:moveTo>
                <a:lnTo>
                  <a:pt x="0" y="0"/>
                </a:lnTo>
                <a:lnTo>
                  <a:pt x="0" y="41148"/>
                </a:lnTo>
                <a:lnTo>
                  <a:pt x="1362455" y="41148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2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4" y="6418927"/>
            <a:ext cx="1866416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89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6001" y="1358568"/>
            <a:ext cx="96888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Ресурсным центром СО НКО является организация, оказывающая информационную, консультационную, образовательную, организационную и иную ресурсную поддержку социально ориентированным некоммерческим организациям, содействующая внедрению в их деятельность новых социальных и управленческих технологий, а также формированию среды, </a:t>
            </a:r>
            <a:r>
              <a:rPr lang="ru-RU" sz="2400" dirty="0" smtClean="0"/>
              <a:t>способствующей </a:t>
            </a:r>
            <a:r>
              <a:rPr lang="ru-RU" sz="2400" dirty="0"/>
              <a:t>развитию и деятельности социально ориентированных некоммерческих организаций.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76001" y="388337"/>
            <a:ext cx="6493510" cy="523220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РЕСУРСНЫЙ ЦЕНТР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84" y="4543425"/>
            <a:ext cx="2562225" cy="2562225"/>
          </a:xfrm>
          <a:prstGeom prst="rect">
            <a:avLst/>
          </a:prstGeom>
        </p:spPr>
      </p:pic>
      <p:sp>
        <p:nvSpPr>
          <p:cNvPr id="8" name="object 3"/>
          <p:cNvSpPr txBox="1"/>
          <p:nvPr/>
        </p:nvSpPr>
        <p:spPr>
          <a:xfrm>
            <a:off x="451259" y="7240131"/>
            <a:ext cx="1407708" cy="134651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9">
              <a:spcBef>
                <a:spcPts val="89"/>
              </a:spcBef>
            </a:pPr>
            <a:r>
              <a:rPr sz="800" spc="-10" dirty="0">
                <a:solidFill>
                  <a:srgbClr val="595959"/>
                </a:solidFill>
                <a:latin typeface="Arial"/>
                <a:cs typeface="Arial"/>
              </a:rPr>
              <a:t>© </a:t>
            </a:r>
            <a:r>
              <a:rPr sz="800" spc="-10" dirty="0" smtClean="0">
                <a:solidFill>
                  <a:srgbClr val="595959"/>
                </a:solidFill>
                <a:latin typeface="Arial"/>
                <a:cs typeface="Arial"/>
              </a:rPr>
              <a:t>202</a:t>
            </a:r>
            <a:r>
              <a:rPr lang="ru-RU" sz="800" spc="-10" dirty="0" smtClean="0">
                <a:solidFill>
                  <a:srgbClr val="595959"/>
                </a:solidFill>
                <a:latin typeface="Arial"/>
                <a:cs typeface="Arial"/>
              </a:rPr>
              <a:t>3</a:t>
            </a:r>
            <a:r>
              <a:rPr sz="800" spc="-1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/>
                <a:cs typeface="Arial"/>
              </a:rPr>
              <a:t>БРОО «ЦСИ «Вера»</a:t>
            </a:r>
            <a:endParaRPr sz="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117591" y="1571628"/>
            <a:ext cx="1362709" cy="41275"/>
          </a:xfrm>
          <a:custGeom>
            <a:avLst/>
            <a:gdLst/>
            <a:ahLst/>
            <a:cxnLst/>
            <a:rect l="l" t="t" r="r" b="b"/>
            <a:pathLst>
              <a:path w="1362710" h="41275">
                <a:moveTo>
                  <a:pt x="1362455" y="0"/>
                </a:moveTo>
                <a:lnTo>
                  <a:pt x="0" y="0"/>
                </a:lnTo>
                <a:lnTo>
                  <a:pt x="0" y="41148"/>
                </a:lnTo>
                <a:lnTo>
                  <a:pt x="1362455" y="41148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3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4" y="6418927"/>
            <a:ext cx="1866416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89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2284" y="1673412"/>
            <a:ext cx="96888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Организации, </a:t>
            </a:r>
            <a:r>
              <a:rPr lang="ru-RU" sz="3600" dirty="0"/>
              <a:t>которые </a:t>
            </a:r>
            <a:r>
              <a:rPr lang="ru-RU" sz="3600" dirty="0" smtClean="0"/>
              <a:t>обладают </a:t>
            </a:r>
            <a:r>
              <a:rPr lang="ru-RU" sz="3600" dirty="0"/>
              <a:t>ОПРЕДЕЛЕННОЙ КВАЛИФИКАЦИЕЙ И ОПЫТОМ, </a:t>
            </a:r>
            <a:endParaRPr lang="ru-RU" sz="3600" dirty="0" smtClean="0"/>
          </a:p>
          <a:p>
            <a:r>
              <a:rPr lang="ru-RU" sz="3600" dirty="0" smtClean="0"/>
              <a:t>И ПОМОГАЮТ </a:t>
            </a:r>
            <a:r>
              <a:rPr lang="ru-RU" sz="3600" dirty="0"/>
              <a:t>НКО И АКТИВИСТАМ </a:t>
            </a:r>
            <a:r>
              <a:rPr lang="ru-RU" sz="3600" dirty="0" smtClean="0"/>
              <a:t>делать среду вокруг лучше и комфортнее</a:t>
            </a:r>
            <a:r>
              <a:rPr lang="ru-RU" sz="2000" cap="all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76001" y="388337"/>
            <a:ext cx="6493510" cy="523220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РЕСУРСНЫЙ ЦЕНТР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100" y="3629025"/>
            <a:ext cx="2562225" cy="2562225"/>
          </a:xfrm>
          <a:prstGeom prst="rect">
            <a:avLst/>
          </a:prstGeom>
        </p:spPr>
      </p:pic>
      <p:sp>
        <p:nvSpPr>
          <p:cNvPr id="8" name="object 3"/>
          <p:cNvSpPr txBox="1"/>
          <p:nvPr/>
        </p:nvSpPr>
        <p:spPr>
          <a:xfrm>
            <a:off x="433792" y="6411009"/>
            <a:ext cx="1407708" cy="134651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9">
              <a:spcBef>
                <a:spcPts val="89"/>
              </a:spcBef>
            </a:pPr>
            <a:r>
              <a:rPr sz="800" spc="-10" dirty="0">
                <a:solidFill>
                  <a:srgbClr val="595959"/>
                </a:solidFill>
                <a:latin typeface="Arial"/>
                <a:cs typeface="Arial"/>
              </a:rPr>
              <a:t>© </a:t>
            </a:r>
            <a:r>
              <a:rPr sz="800" spc="-10" dirty="0" smtClean="0">
                <a:solidFill>
                  <a:srgbClr val="595959"/>
                </a:solidFill>
                <a:latin typeface="Arial"/>
                <a:cs typeface="Arial"/>
              </a:rPr>
              <a:t>202</a:t>
            </a:r>
            <a:r>
              <a:rPr lang="ru-RU" sz="800" spc="-10" dirty="0" smtClean="0">
                <a:solidFill>
                  <a:srgbClr val="595959"/>
                </a:solidFill>
                <a:latin typeface="Arial"/>
                <a:cs typeface="Arial"/>
              </a:rPr>
              <a:t>3</a:t>
            </a:r>
            <a:r>
              <a:rPr sz="800" spc="-1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/>
                <a:cs typeface="Arial"/>
              </a:rPr>
              <a:t>БРОО «ЦСИ «Вера»</a:t>
            </a:r>
            <a:endParaRPr sz="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434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61448" y="6089904"/>
            <a:ext cx="629920" cy="696595"/>
          </a:xfrm>
          <a:custGeom>
            <a:avLst/>
            <a:gdLst/>
            <a:ahLst/>
            <a:cxnLst/>
            <a:rect l="l" t="t" r="r" b="b"/>
            <a:pathLst>
              <a:path w="629920" h="696595">
                <a:moveTo>
                  <a:pt x="629411" y="0"/>
                </a:moveTo>
                <a:lnTo>
                  <a:pt x="0" y="0"/>
                </a:lnTo>
                <a:lnTo>
                  <a:pt x="0" y="696467"/>
                </a:lnTo>
                <a:lnTo>
                  <a:pt x="629411" y="696467"/>
                </a:lnTo>
                <a:lnTo>
                  <a:pt x="629411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306214" y="6296644"/>
            <a:ext cx="137794" cy="248144"/>
          </a:xfrm>
          <a:prstGeom prst="rect">
            <a:avLst/>
          </a:prstGeom>
        </p:spPr>
        <p:txBody>
          <a:bodyPr vert="horz" wrap="square" lIns="0" tIns="17144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500" spc="1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6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49297" y="6470905"/>
            <a:ext cx="7376159" cy="32383"/>
          </a:xfrm>
          <a:custGeom>
            <a:avLst/>
            <a:gdLst/>
            <a:ahLst/>
            <a:cxnLst/>
            <a:rect l="l" t="t" r="r" b="b"/>
            <a:pathLst>
              <a:path w="7376159" h="32384">
                <a:moveTo>
                  <a:pt x="7376159" y="0"/>
                </a:moveTo>
                <a:lnTo>
                  <a:pt x="0" y="0"/>
                </a:lnTo>
                <a:lnTo>
                  <a:pt x="0" y="32003"/>
                </a:lnTo>
                <a:lnTo>
                  <a:pt x="7376159" y="32003"/>
                </a:lnTo>
                <a:lnTo>
                  <a:pt x="7376159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22300" y="6459775"/>
            <a:ext cx="1879636" cy="134651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709131" y="1611632"/>
            <a:ext cx="4665980" cy="346056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СОЗДАНИЕ</a:t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МУНИЦИПАЛЬНЫХ РЕСУРСНЫХ ЦЕНТРОВ НКО Белгородской области</a:t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</a:br>
            <a:endParaRPr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667755" y="1190627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  <p:pic>
        <p:nvPicPr>
          <p:cNvPr id="18" name="Рисунок 17" descr="Business-Proce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7500" y="1647826"/>
            <a:ext cx="4064000" cy="3048000"/>
          </a:xfrm>
          <a:prstGeom prst="rect">
            <a:avLst/>
          </a:prstGeom>
        </p:spPr>
      </p:pic>
      <p:grpSp>
        <p:nvGrpSpPr>
          <p:cNvPr id="16" name="Группа 15"/>
          <p:cNvGrpSpPr/>
          <p:nvPr/>
        </p:nvGrpSpPr>
        <p:grpSpPr>
          <a:xfrm>
            <a:off x="3594101" y="4238625"/>
            <a:ext cx="1447800" cy="1447800"/>
            <a:chOff x="2832100" y="4162425"/>
            <a:chExt cx="1447800" cy="1447800"/>
          </a:xfrm>
        </p:grpSpPr>
        <p:sp>
          <p:nvSpPr>
            <p:cNvPr id="7" name="object 7"/>
            <p:cNvSpPr/>
            <p:nvPr/>
          </p:nvSpPr>
          <p:spPr>
            <a:xfrm>
              <a:off x="2832100" y="4162425"/>
              <a:ext cx="1447800" cy="1447800"/>
            </a:xfrm>
            <a:custGeom>
              <a:avLst/>
              <a:gdLst/>
              <a:ahLst/>
              <a:cxnLst/>
              <a:rect l="l" t="t" r="r" b="b"/>
              <a:pathLst>
                <a:path w="1607820" h="1905000">
                  <a:moveTo>
                    <a:pt x="1607820" y="0"/>
                  </a:moveTo>
                  <a:lnTo>
                    <a:pt x="0" y="0"/>
                  </a:lnTo>
                  <a:lnTo>
                    <a:pt x="0" y="1905000"/>
                  </a:lnTo>
                  <a:lnTo>
                    <a:pt x="1607820" y="1905000"/>
                  </a:lnTo>
                  <a:lnTo>
                    <a:pt x="160782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89300" y="4619625"/>
              <a:ext cx="597535" cy="573405"/>
            </a:xfrm>
            <a:custGeom>
              <a:avLst/>
              <a:gdLst/>
              <a:ahLst/>
              <a:cxnLst/>
              <a:rect l="l" t="t" r="r" b="b"/>
              <a:pathLst>
                <a:path w="597535" h="573404">
                  <a:moveTo>
                    <a:pt x="185928" y="155448"/>
                  </a:moveTo>
                  <a:lnTo>
                    <a:pt x="181356" y="149352"/>
                  </a:lnTo>
                  <a:lnTo>
                    <a:pt x="172212" y="149352"/>
                  </a:lnTo>
                  <a:lnTo>
                    <a:pt x="134112" y="149352"/>
                  </a:lnTo>
                  <a:lnTo>
                    <a:pt x="129540" y="155448"/>
                  </a:lnTo>
                  <a:lnTo>
                    <a:pt x="129540" y="333756"/>
                  </a:lnTo>
                  <a:lnTo>
                    <a:pt x="134112" y="338328"/>
                  </a:lnTo>
                  <a:lnTo>
                    <a:pt x="181356" y="338328"/>
                  </a:lnTo>
                  <a:lnTo>
                    <a:pt x="185928" y="333756"/>
                  </a:lnTo>
                  <a:lnTo>
                    <a:pt x="185928" y="155448"/>
                  </a:lnTo>
                  <a:close/>
                </a:path>
                <a:path w="597535" h="573404">
                  <a:moveTo>
                    <a:pt x="278892" y="231648"/>
                  </a:moveTo>
                  <a:lnTo>
                    <a:pt x="274320" y="227076"/>
                  </a:lnTo>
                  <a:lnTo>
                    <a:pt x="265176" y="227076"/>
                  </a:lnTo>
                  <a:lnTo>
                    <a:pt x="228600" y="227076"/>
                  </a:lnTo>
                  <a:lnTo>
                    <a:pt x="224028" y="231648"/>
                  </a:lnTo>
                  <a:lnTo>
                    <a:pt x="224028" y="329184"/>
                  </a:lnTo>
                  <a:lnTo>
                    <a:pt x="228600" y="338328"/>
                  </a:lnTo>
                  <a:lnTo>
                    <a:pt x="274320" y="338328"/>
                  </a:lnTo>
                  <a:lnTo>
                    <a:pt x="278892" y="329184"/>
                  </a:lnTo>
                  <a:lnTo>
                    <a:pt x="278892" y="231648"/>
                  </a:lnTo>
                  <a:close/>
                </a:path>
                <a:path w="597535" h="573404">
                  <a:moveTo>
                    <a:pt x="326136" y="413004"/>
                  </a:moveTo>
                  <a:lnTo>
                    <a:pt x="306324" y="387680"/>
                  </a:lnTo>
                  <a:lnTo>
                    <a:pt x="306324" y="408432"/>
                  </a:lnTo>
                  <a:lnTo>
                    <a:pt x="306324" y="417576"/>
                  </a:lnTo>
                  <a:lnTo>
                    <a:pt x="301752" y="422148"/>
                  </a:lnTo>
                  <a:lnTo>
                    <a:pt x="292608" y="422148"/>
                  </a:lnTo>
                  <a:lnTo>
                    <a:pt x="288036" y="417576"/>
                  </a:lnTo>
                  <a:lnTo>
                    <a:pt x="288036" y="408432"/>
                  </a:lnTo>
                  <a:lnTo>
                    <a:pt x="292608" y="403860"/>
                  </a:lnTo>
                  <a:lnTo>
                    <a:pt x="301752" y="403860"/>
                  </a:lnTo>
                  <a:lnTo>
                    <a:pt x="306324" y="408432"/>
                  </a:lnTo>
                  <a:lnTo>
                    <a:pt x="306324" y="387680"/>
                  </a:lnTo>
                  <a:lnTo>
                    <a:pt x="270814" y="402932"/>
                  </a:lnTo>
                  <a:lnTo>
                    <a:pt x="268224" y="413004"/>
                  </a:lnTo>
                  <a:lnTo>
                    <a:pt x="270814" y="423087"/>
                  </a:lnTo>
                  <a:lnTo>
                    <a:pt x="277558" y="431876"/>
                  </a:lnTo>
                  <a:lnTo>
                    <a:pt x="286867" y="438086"/>
                  </a:lnTo>
                  <a:lnTo>
                    <a:pt x="297180" y="440436"/>
                  </a:lnTo>
                  <a:lnTo>
                    <a:pt x="307479" y="438086"/>
                  </a:lnTo>
                  <a:lnTo>
                    <a:pt x="316788" y="431876"/>
                  </a:lnTo>
                  <a:lnTo>
                    <a:pt x="323532" y="423087"/>
                  </a:lnTo>
                  <a:lnTo>
                    <a:pt x="323773" y="422148"/>
                  </a:lnTo>
                  <a:lnTo>
                    <a:pt x="326136" y="413004"/>
                  </a:lnTo>
                  <a:close/>
                </a:path>
                <a:path w="597535" h="573404">
                  <a:moveTo>
                    <a:pt x="373380" y="192024"/>
                  </a:moveTo>
                  <a:lnTo>
                    <a:pt x="368808" y="187452"/>
                  </a:lnTo>
                  <a:lnTo>
                    <a:pt x="358140" y="187452"/>
                  </a:lnTo>
                  <a:lnTo>
                    <a:pt x="320040" y="187452"/>
                  </a:lnTo>
                  <a:lnTo>
                    <a:pt x="315468" y="192024"/>
                  </a:lnTo>
                  <a:lnTo>
                    <a:pt x="315468" y="333756"/>
                  </a:lnTo>
                  <a:lnTo>
                    <a:pt x="320040" y="338328"/>
                  </a:lnTo>
                  <a:lnTo>
                    <a:pt x="368808" y="338328"/>
                  </a:lnTo>
                  <a:lnTo>
                    <a:pt x="373380" y="333756"/>
                  </a:lnTo>
                  <a:lnTo>
                    <a:pt x="373380" y="192024"/>
                  </a:lnTo>
                  <a:close/>
                </a:path>
                <a:path w="597535" h="573404">
                  <a:moveTo>
                    <a:pt x="464820" y="117348"/>
                  </a:moveTo>
                  <a:lnTo>
                    <a:pt x="460248" y="112776"/>
                  </a:lnTo>
                  <a:lnTo>
                    <a:pt x="451104" y="112776"/>
                  </a:lnTo>
                  <a:lnTo>
                    <a:pt x="414528" y="112776"/>
                  </a:lnTo>
                  <a:lnTo>
                    <a:pt x="409956" y="117348"/>
                  </a:lnTo>
                  <a:lnTo>
                    <a:pt x="409956" y="333756"/>
                  </a:lnTo>
                  <a:lnTo>
                    <a:pt x="414528" y="338328"/>
                  </a:lnTo>
                  <a:lnTo>
                    <a:pt x="460248" y="338328"/>
                  </a:lnTo>
                  <a:lnTo>
                    <a:pt x="464820" y="333756"/>
                  </a:lnTo>
                  <a:lnTo>
                    <a:pt x="464820" y="117348"/>
                  </a:lnTo>
                  <a:close/>
                </a:path>
                <a:path w="597535" h="573404">
                  <a:moveTo>
                    <a:pt x="522732" y="108204"/>
                  </a:moveTo>
                  <a:lnTo>
                    <a:pt x="520268" y="95250"/>
                  </a:lnTo>
                  <a:lnTo>
                    <a:pt x="519785" y="94488"/>
                  </a:lnTo>
                  <a:lnTo>
                    <a:pt x="513397" y="84582"/>
                  </a:lnTo>
                  <a:lnTo>
                    <a:pt x="502920" y="77431"/>
                  </a:lnTo>
                  <a:lnTo>
                    <a:pt x="502920" y="99060"/>
                  </a:lnTo>
                  <a:lnTo>
                    <a:pt x="502920" y="352044"/>
                  </a:lnTo>
                  <a:lnTo>
                    <a:pt x="498348" y="358140"/>
                  </a:lnTo>
                  <a:lnTo>
                    <a:pt x="97536" y="358140"/>
                  </a:lnTo>
                  <a:lnTo>
                    <a:pt x="92964" y="352044"/>
                  </a:lnTo>
                  <a:lnTo>
                    <a:pt x="92964" y="99060"/>
                  </a:lnTo>
                  <a:lnTo>
                    <a:pt x="97536" y="94488"/>
                  </a:lnTo>
                  <a:lnTo>
                    <a:pt x="498348" y="94488"/>
                  </a:lnTo>
                  <a:lnTo>
                    <a:pt x="502920" y="99060"/>
                  </a:lnTo>
                  <a:lnTo>
                    <a:pt x="502920" y="77431"/>
                  </a:lnTo>
                  <a:lnTo>
                    <a:pt x="502793" y="77343"/>
                  </a:lnTo>
                  <a:lnTo>
                    <a:pt x="489204" y="74676"/>
                  </a:lnTo>
                  <a:lnTo>
                    <a:pt x="106680" y="74676"/>
                  </a:lnTo>
                  <a:lnTo>
                    <a:pt x="93954" y="77343"/>
                  </a:lnTo>
                  <a:lnTo>
                    <a:pt x="83807" y="84582"/>
                  </a:lnTo>
                  <a:lnTo>
                    <a:pt x="77101" y="95250"/>
                  </a:lnTo>
                  <a:lnTo>
                    <a:pt x="74676" y="108204"/>
                  </a:lnTo>
                  <a:lnTo>
                    <a:pt x="74676" y="342900"/>
                  </a:lnTo>
                  <a:lnTo>
                    <a:pt x="77101" y="356501"/>
                  </a:lnTo>
                  <a:lnTo>
                    <a:pt x="83820" y="367093"/>
                  </a:lnTo>
                  <a:lnTo>
                    <a:pt x="93954" y="373976"/>
                  </a:lnTo>
                  <a:lnTo>
                    <a:pt x="106680" y="376428"/>
                  </a:lnTo>
                  <a:lnTo>
                    <a:pt x="489204" y="376428"/>
                  </a:lnTo>
                  <a:lnTo>
                    <a:pt x="502793" y="373976"/>
                  </a:lnTo>
                  <a:lnTo>
                    <a:pt x="513397" y="367093"/>
                  </a:lnTo>
                  <a:lnTo>
                    <a:pt x="519201" y="358140"/>
                  </a:lnTo>
                  <a:lnTo>
                    <a:pt x="520268" y="356501"/>
                  </a:lnTo>
                  <a:lnTo>
                    <a:pt x="522732" y="342900"/>
                  </a:lnTo>
                  <a:lnTo>
                    <a:pt x="522732" y="108204"/>
                  </a:lnTo>
                  <a:close/>
                </a:path>
                <a:path w="597535" h="573404">
                  <a:moveTo>
                    <a:pt x="597408" y="51816"/>
                  </a:moveTo>
                  <a:lnTo>
                    <a:pt x="581787" y="15633"/>
                  </a:lnTo>
                  <a:lnTo>
                    <a:pt x="559308" y="2971"/>
                  </a:lnTo>
                  <a:lnTo>
                    <a:pt x="559308" y="42672"/>
                  </a:lnTo>
                  <a:lnTo>
                    <a:pt x="559308" y="446532"/>
                  </a:lnTo>
                  <a:lnTo>
                    <a:pt x="554736" y="451104"/>
                  </a:lnTo>
                  <a:lnTo>
                    <a:pt x="41148" y="451104"/>
                  </a:lnTo>
                  <a:lnTo>
                    <a:pt x="36576" y="446532"/>
                  </a:lnTo>
                  <a:lnTo>
                    <a:pt x="36576" y="42672"/>
                  </a:lnTo>
                  <a:lnTo>
                    <a:pt x="41148" y="38100"/>
                  </a:lnTo>
                  <a:lnTo>
                    <a:pt x="554736" y="38100"/>
                  </a:lnTo>
                  <a:lnTo>
                    <a:pt x="559308" y="42672"/>
                  </a:lnTo>
                  <a:lnTo>
                    <a:pt x="559308" y="2971"/>
                  </a:lnTo>
                  <a:lnTo>
                    <a:pt x="545592" y="0"/>
                  </a:lnTo>
                  <a:lnTo>
                    <a:pt x="50292" y="0"/>
                  </a:lnTo>
                  <a:lnTo>
                    <a:pt x="30861" y="4241"/>
                  </a:lnTo>
                  <a:lnTo>
                    <a:pt x="14859" y="15633"/>
                  </a:lnTo>
                  <a:lnTo>
                    <a:pt x="4000" y="32156"/>
                  </a:lnTo>
                  <a:lnTo>
                    <a:pt x="0" y="51816"/>
                  </a:lnTo>
                  <a:lnTo>
                    <a:pt x="0" y="437388"/>
                  </a:lnTo>
                  <a:lnTo>
                    <a:pt x="4000" y="456831"/>
                  </a:lnTo>
                  <a:lnTo>
                    <a:pt x="14859" y="472833"/>
                  </a:lnTo>
                  <a:lnTo>
                    <a:pt x="30861" y="483679"/>
                  </a:lnTo>
                  <a:lnTo>
                    <a:pt x="50292" y="487680"/>
                  </a:lnTo>
                  <a:lnTo>
                    <a:pt x="199644" y="487680"/>
                  </a:lnTo>
                  <a:lnTo>
                    <a:pt x="185915" y="504444"/>
                  </a:lnTo>
                  <a:lnTo>
                    <a:pt x="179057" y="511683"/>
                  </a:lnTo>
                  <a:lnTo>
                    <a:pt x="172212" y="516636"/>
                  </a:lnTo>
                  <a:lnTo>
                    <a:pt x="158496" y="530352"/>
                  </a:lnTo>
                  <a:lnTo>
                    <a:pt x="157848" y="534593"/>
                  </a:lnTo>
                  <a:lnTo>
                    <a:pt x="156768" y="540270"/>
                  </a:lnTo>
                  <a:lnTo>
                    <a:pt x="156565" y="547077"/>
                  </a:lnTo>
                  <a:lnTo>
                    <a:pt x="195072" y="573024"/>
                  </a:lnTo>
                  <a:lnTo>
                    <a:pt x="400812" y="573024"/>
                  </a:lnTo>
                  <a:lnTo>
                    <a:pt x="438912" y="554736"/>
                  </a:lnTo>
                  <a:lnTo>
                    <a:pt x="440829" y="547077"/>
                  </a:lnTo>
                  <a:lnTo>
                    <a:pt x="440613" y="540270"/>
                  </a:lnTo>
                  <a:lnTo>
                    <a:pt x="439547" y="534593"/>
                  </a:lnTo>
                  <a:lnTo>
                    <a:pt x="438912" y="530352"/>
                  </a:lnTo>
                  <a:lnTo>
                    <a:pt x="432816" y="525780"/>
                  </a:lnTo>
                  <a:lnTo>
                    <a:pt x="423672" y="516636"/>
                  </a:lnTo>
                  <a:lnTo>
                    <a:pt x="419100" y="513334"/>
                  </a:lnTo>
                  <a:lnTo>
                    <a:pt x="419100" y="539496"/>
                  </a:lnTo>
                  <a:lnTo>
                    <a:pt x="419100" y="548640"/>
                  </a:lnTo>
                  <a:lnTo>
                    <a:pt x="409956" y="554736"/>
                  </a:lnTo>
                  <a:lnTo>
                    <a:pt x="185928" y="554736"/>
                  </a:lnTo>
                  <a:lnTo>
                    <a:pt x="176784" y="548640"/>
                  </a:lnTo>
                  <a:lnTo>
                    <a:pt x="176784" y="539496"/>
                  </a:lnTo>
                  <a:lnTo>
                    <a:pt x="185928" y="530352"/>
                  </a:lnTo>
                  <a:lnTo>
                    <a:pt x="198945" y="517474"/>
                  </a:lnTo>
                  <a:lnTo>
                    <a:pt x="210121" y="506158"/>
                  </a:lnTo>
                  <a:lnTo>
                    <a:pt x="218706" y="496277"/>
                  </a:lnTo>
                  <a:lnTo>
                    <a:pt x="224028" y="487680"/>
                  </a:lnTo>
                  <a:lnTo>
                    <a:pt x="373380" y="487680"/>
                  </a:lnTo>
                  <a:lnTo>
                    <a:pt x="378447" y="496277"/>
                  </a:lnTo>
                  <a:lnTo>
                    <a:pt x="386524" y="506158"/>
                  </a:lnTo>
                  <a:lnTo>
                    <a:pt x="397167" y="517474"/>
                  </a:lnTo>
                  <a:lnTo>
                    <a:pt x="419100" y="539496"/>
                  </a:lnTo>
                  <a:lnTo>
                    <a:pt x="419100" y="513334"/>
                  </a:lnTo>
                  <a:lnTo>
                    <a:pt x="416814" y="511683"/>
                  </a:lnTo>
                  <a:lnTo>
                    <a:pt x="409956" y="504444"/>
                  </a:lnTo>
                  <a:lnTo>
                    <a:pt x="396240" y="487680"/>
                  </a:lnTo>
                  <a:lnTo>
                    <a:pt x="545592" y="487680"/>
                  </a:lnTo>
                  <a:lnTo>
                    <a:pt x="565251" y="483679"/>
                  </a:lnTo>
                  <a:lnTo>
                    <a:pt x="581787" y="472833"/>
                  </a:lnTo>
                  <a:lnTo>
                    <a:pt x="593166" y="456831"/>
                  </a:lnTo>
                  <a:lnTo>
                    <a:pt x="594410" y="451104"/>
                  </a:lnTo>
                  <a:lnTo>
                    <a:pt x="597408" y="437388"/>
                  </a:lnTo>
                  <a:lnTo>
                    <a:pt x="597408" y="518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0248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5803900" y="962025"/>
            <a:ext cx="1362710" cy="41275"/>
          </a:xfrm>
          <a:custGeom>
            <a:avLst/>
            <a:gdLst/>
            <a:ahLst/>
            <a:cxnLst/>
            <a:rect l="l" t="t" r="r" b="b"/>
            <a:pathLst>
              <a:path w="1362709" h="41275">
                <a:moveTo>
                  <a:pt x="1362455" y="0"/>
                </a:moveTo>
                <a:lnTo>
                  <a:pt x="0" y="0"/>
                </a:lnTo>
                <a:lnTo>
                  <a:pt x="0" y="41148"/>
                </a:lnTo>
                <a:lnTo>
                  <a:pt x="1362455" y="41148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45"/>
              </a:lnSpc>
            </a:pPr>
            <a:fld id="{81D60167-4931-47E6-BA6A-407CBD079E47}" type="slidenum">
              <a:rPr spc="15" dirty="0"/>
              <a:pPr marL="38100">
                <a:lnSpc>
                  <a:spcPts val="1845"/>
                </a:lnSpc>
              </a:pPr>
              <a:t>5</a:t>
            </a:fld>
            <a:endParaRPr spc="15" dirty="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xfrm>
            <a:off x="432282" y="6418926"/>
            <a:ext cx="17902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ru-RU" spc="-10" dirty="0"/>
              <a:t>© 2022 БРОО «ЦСИ «Вера»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116" y="109017"/>
            <a:ext cx="7488832" cy="156966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Динамика привлечения грантов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в Белгородскую область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306140" y="1549177"/>
          <a:ext cx="5143852" cy="3061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5724297" y="2917330"/>
          <a:ext cx="4818072" cy="3262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0116" y="5037685"/>
            <a:ext cx="55019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Привлечено на конец 2022 года</a:t>
            </a:r>
          </a:p>
          <a:p>
            <a:pPr algn="ctr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более 176 млн. руб.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61448" y="6089904"/>
            <a:ext cx="629920" cy="696595"/>
          </a:xfrm>
          <a:custGeom>
            <a:avLst/>
            <a:gdLst/>
            <a:ahLst/>
            <a:cxnLst/>
            <a:rect l="l" t="t" r="r" b="b"/>
            <a:pathLst>
              <a:path w="629920" h="696595">
                <a:moveTo>
                  <a:pt x="629411" y="0"/>
                </a:moveTo>
                <a:lnTo>
                  <a:pt x="0" y="0"/>
                </a:lnTo>
                <a:lnTo>
                  <a:pt x="0" y="696467"/>
                </a:lnTo>
                <a:lnTo>
                  <a:pt x="629411" y="696467"/>
                </a:lnTo>
                <a:lnTo>
                  <a:pt x="629411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306214" y="6296644"/>
            <a:ext cx="137794" cy="248144"/>
          </a:xfrm>
          <a:prstGeom prst="rect">
            <a:avLst/>
          </a:prstGeom>
        </p:spPr>
        <p:txBody>
          <a:bodyPr vert="horz" wrap="square" lIns="0" tIns="17144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500" spc="1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3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39796" y="6460584"/>
            <a:ext cx="7376159" cy="33416"/>
          </a:xfrm>
          <a:custGeom>
            <a:avLst/>
            <a:gdLst/>
            <a:ahLst/>
            <a:cxnLst/>
            <a:rect l="l" t="t" r="r" b="b"/>
            <a:pathLst>
              <a:path w="7376159" h="32384">
                <a:moveTo>
                  <a:pt x="7376159" y="0"/>
                </a:moveTo>
                <a:lnTo>
                  <a:pt x="0" y="0"/>
                </a:lnTo>
                <a:lnTo>
                  <a:pt x="0" y="32003"/>
                </a:lnTo>
                <a:lnTo>
                  <a:pt x="7376159" y="32003"/>
                </a:lnTo>
                <a:lnTo>
                  <a:pt x="7376159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2284" y="6409398"/>
            <a:ext cx="1409217" cy="134651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00308" y="1393584"/>
            <a:ext cx="6743700" cy="398378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514350" indent="-514350">
              <a:buClr>
                <a:schemeClr val="accent3"/>
              </a:buClr>
              <a:buAutoNum type="arabicPeriod"/>
              <a:defRPr/>
            </a:pPr>
            <a:r>
              <a:rPr lang="ru-RU" sz="2800" b="1" dirty="0" smtClean="0">
                <a:latin typeface="Arial" panose="020B0604020202020204"/>
                <a:cs typeface="Arial" panose="020B0604020202020204"/>
              </a:rPr>
              <a:t>Консультации НКО:</a:t>
            </a:r>
          </a:p>
          <a:p>
            <a:pPr>
              <a:buClr>
                <a:schemeClr val="accent3"/>
              </a:buClr>
              <a:defRPr/>
            </a:pPr>
            <a:endParaRPr lang="ru-RU" sz="2800" b="1" dirty="0" smtClean="0">
              <a:latin typeface="Arial" panose="020B0604020202020204"/>
              <a:cs typeface="Arial" panose="020B0604020202020204"/>
            </a:endParaRPr>
          </a:p>
          <a:p>
            <a:pPr marL="274320" indent="-274320">
              <a:buClr>
                <a:schemeClr val="accent3"/>
              </a:buClr>
              <a:buFont typeface="Wingdings 2" panose="05020102010507070707"/>
              <a:buChar char=""/>
              <a:defRPr/>
            </a:pPr>
            <a:r>
              <a:rPr lang="ru-RU" sz="2800" dirty="0" smtClean="0">
                <a:latin typeface="Arial" panose="020B0604020202020204"/>
                <a:cs typeface="Arial" panose="020B0604020202020204"/>
              </a:rPr>
              <a:t>Создание и регистрация НКО</a:t>
            </a:r>
          </a:p>
          <a:p>
            <a:pPr marL="274320" indent="-274320">
              <a:buClr>
                <a:schemeClr val="accent3"/>
              </a:buClr>
              <a:buFont typeface="Wingdings 2" panose="05020102010507070707"/>
              <a:buChar char=""/>
              <a:defRPr/>
            </a:pPr>
            <a:r>
              <a:rPr lang="ru-RU" sz="2800" dirty="0" smtClean="0">
                <a:latin typeface="Arial" panose="020B0604020202020204"/>
                <a:cs typeface="Arial" panose="020B0604020202020204"/>
              </a:rPr>
              <a:t>Юридические вопросы деятельности</a:t>
            </a:r>
          </a:p>
          <a:p>
            <a:pPr marL="274320" indent="-274320">
              <a:buClr>
                <a:schemeClr val="accent3"/>
              </a:buClr>
              <a:buFont typeface="Wingdings 2" panose="05020102010507070707"/>
              <a:buChar char=""/>
              <a:defRPr/>
            </a:pPr>
            <a:r>
              <a:rPr lang="ru-RU" sz="2800" dirty="0" smtClean="0">
                <a:latin typeface="Arial" panose="020B0604020202020204"/>
                <a:cs typeface="Arial" panose="020B0604020202020204"/>
              </a:rPr>
              <a:t>Кадровое делопроизводство</a:t>
            </a:r>
          </a:p>
          <a:p>
            <a:pPr marL="274320" indent="-274320">
              <a:buClr>
                <a:schemeClr val="accent3"/>
              </a:buClr>
              <a:buFont typeface="Wingdings 2" panose="05020102010507070707"/>
              <a:buChar char=""/>
              <a:defRPr/>
            </a:pPr>
            <a:r>
              <a:rPr lang="ru-RU" sz="2800" dirty="0" smtClean="0">
                <a:latin typeface="Arial" panose="020B0604020202020204"/>
                <a:cs typeface="Arial" panose="020B0604020202020204"/>
              </a:rPr>
              <a:t>Бухгалтерский учёт и отчетность</a:t>
            </a:r>
          </a:p>
          <a:p>
            <a:pPr marL="274320" indent="-274320">
              <a:buClr>
                <a:schemeClr val="accent3"/>
              </a:buClr>
              <a:buFont typeface="Wingdings 2" panose="05020102010507070707"/>
              <a:buChar char=""/>
              <a:defRPr/>
            </a:pPr>
            <a:r>
              <a:rPr lang="ru-RU" sz="2800" dirty="0" smtClean="0">
                <a:latin typeface="Arial" panose="020B0604020202020204"/>
                <a:cs typeface="Arial" panose="020B0604020202020204"/>
              </a:rPr>
              <a:t>Проектная деятельность</a:t>
            </a:r>
          </a:p>
          <a:p>
            <a:pPr marL="274320" indent="-274320">
              <a:buClr>
                <a:schemeClr val="accent3"/>
              </a:buClr>
              <a:buFont typeface="Wingdings 2" panose="05020102010507070707"/>
              <a:buChar char=""/>
              <a:defRPr/>
            </a:pPr>
            <a:r>
              <a:rPr lang="ru-RU" sz="2800" dirty="0" smtClean="0">
                <a:latin typeface="Arial" panose="020B0604020202020204"/>
                <a:cs typeface="Arial" panose="020B0604020202020204"/>
              </a:rPr>
              <a:t>Работа с целевыми средствами</a:t>
            </a:r>
          </a:p>
          <a:p>
            <a:pPr marL="274320" indent="-274320">
              <a:buClr>
                <a:schemeClr val="accent3"/>
              </a:buClr>
              <a:buFont typeface="Wingdings 2" panose="05020102010507070707"/>
              <a:buChar char=""/>
              <a:defRPr/>
            </a:pPr>
            <a:endParaRPr lang="ru-RU" sz="2400" dirty="0" smtClean="0">
              <a:latin typeface="Arial" panose="020B0604020202020204"/>
              <a:cs typeface="Arial" panose="020B0604020202020204"/>
            </a:endParaRPr>
          </a:p>
          <a:p>
            <a:pPr marL="274320" indent="-274320">
              <a:buClr>
                <a:schemeClr val="accent3"/>
              </a:buClr>
              <a:buFont typeface="Wingdings 2" panose="05020102010507070707"/>
              <a:buChar char=""/>
              <a:defRPr/>
            </a:pPr>
            <a:endParaRPr lang="ru-RU" sz="1000" dirty="0" smtClean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6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  <p:sp>
        <p:nvSpPr>
          <p:cNvPr id="19" name="object 10"/>
          <p:cNvSpPr/>
          <p:nvPr/>
        </p:nvSpPr>
        <p:spPr>
          <a:xfrm>
            <a:off x="6325702" y="1087680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6" y="0"/>
                </a:moveTo>
                <a:lnTo>
                  <a:pt x="0" y="0"/>
                </a:lnTo>
                <a:lnTo>
                  <a:pt x="0" y="39624"/>
                </a:lnTo>
                <a:lnTo>
                  <a:pt x="1362456" y="39624"/>
                </a:lnTo>
                <a:lnTo>
                  <a:pt x="1362456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Заголовок 3"/>
          <p:cNvSpPr>
            <a:spLocks noGrp="1"/>
          </p:cNvSpPr>
          <p:nvPr>
            <p:ph type="title"/>
          </p:nvPr>
        </p:nvSpPr>
        <p:spPr>
          <a:xfrm>
            <a:off x="224790" y="147824"/>
            <a:ext cx="6493510" cy="523220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РЕСУРСНЫЙ ЦЕНТР: услуги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79" y="2628789"/>
            <a:ext cx="3135884" cy="183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95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61448" y="6089904"/>
            <a:ext cx="629920" cy="696595"/>
          </a:xfrm>
          <a:custGeom>
            <a:avLst/>
            <a:gdLst/>
            <a:ahLst/>
            <a:cxnLst/>
            <a:rect l="l" t="t" r="r" b="b"/>
            <a:pathLst>
              <a:path w="629920" h="696595">
                <a:moveTo>
                  <a:pt x="629411" y="0"/>
                </a:moveTo>
                <a:lnTo>
                  <a:pt x="0" y="0"/>
                </a:lnTo>
                <a:lnTo>
                  <a:pt x="0" y="696467"/>
                </a:lnTo>
                <a:lnTo>
                  <a:pt x="629411" y="696467"/>
                </a:lnTo>
                <a:lnTo>
                  <a:pt x="629411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306214" y="6296644"/>
            <a:ext cx="137794" cy="248144"/>
          </a:xfrm>
          <a:prstGeom prst="rect">
            <a:avLst/>
          </a:prstGeom>
        </p:spPr>
        <p:txBody>
          <a:bodyPr vert="horz" wrap="square" lIns="0" tIns="17144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500" spc="1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3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39796" y="6460584"/>
            <a:ext cx="7376159" cy="33416"/>
          </a:xfrm>
          <a:custGeom>
            <a:avLst/>
            <a:gdLst/>
            <a:ahLst/>
            <a:cxnLst/>
            <a:rect l="l" t="t" r="r" b="b"/>
            <a:pathLst>
              <a:path w="7376159" h="32384">
                <a:moveTo>
                  <a:pt x="7376159" y="0"/>
                </a:moveTo>
                <a:lnTo>
                  <a:pt x="0" y="0"/>
                </a:lnTo>
                <a:lnTo>
                  <a:pt x="0" y="32003"/>
                </a:lnTo>
                <a:lnTo>
                  <a:pt x="7376159" y="32003"/>
                </a:lnTo>
                <a:lnTo>
                  <a:pt x="7376159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2284" y="6409398"/>
            <a:ext cx="1409217" cy="134651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96988" y="2114124"/>
            <a:ext cx="6129492" cy="3306673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514350" indent="-514350">
              <a:spcAft>
                <a:spcPts val="1200"/>
              </a:spcAft>
              <a:buClr>
                <a:schemeClr val="accent3"/>
              </a:buClr>
              <a:buFont typeface="+mj-lt"/>
              <a:buAutoNum type="arabicPeriod" startAt="2"/>
              <a:defRPr/>
            </a:pPr>
            <a:r>
              <a:rPr lang="ru-RU" sz="2800" b="1" dirty="0" smtClean="0">
                <a:latin typeface="Arial" panose="020B0604020202020204"/>
                <a:cs typeface="Arial" panose="020B0604020202020204"/>
              </a:rPr>
              <a:t>Обучение НКО</a:t>
            </a:r>
          </a:p>
          <a:p>
            <a:pPr marL="514350" indent="-514350">
              <a:spcAft>
                <a:spcPts val="1200"/>
              </a:spcAft>
              <a:buClr>
                <a:schemeClr val="accent3"/>
              </a:buClr>
              <a:buFont typeface="+mj-lt"/>
              <a:buAutoNum type="arabicPeriod" startAt="2"/>
              <a:defRPr/>
            </a:pPr>
            <a:r>
              <a:rPr lang="ru-RU" sz="2800" b="1" dirty="0" smtClean="0">
                <a:latin typeface="Arial" panose="020B0604020202020204"/>
                <a:cs typeface="Arial" panose="020B0604020202020204"/>
              </a:rPr>
              <a:t>Ведение бухгалтерского и налогового учёта</a:t>
            </a:r>
          </a:p>
          <a:p>
            <a:pPr marL="514350" indent="-514350">
              <a:spcAft>
                <a:spcPts val="1200"/>
              </a:spcAft>
              <a:buClr>
                <a:schemeClr val="accent3"/>
              </a:buClr>
              <a:buFont typeface="+mj-lt"/>
              <a:buAutoNum type="arabicPeriod" startAt="2"/>
              <a:defRPr/>
            </a:pPr>
            <a:r>
              <a:rPr lang="ru-RU" sz="2800" b="1" dirty="0" smtClean="0">
                <a:latin typeface="Arial" panose="020B0604020202020204"/>
                <a:cs typeface="Arial" panose="020B0604020202020204"/>
              </a:rPr>
              <a:t>Информационная поддержка</a:t>
            </a:r>
          </a:p>
          <a:p>
            <a:pPr marL="514350" indent="-514350">
              <a:spcAft>
                <a:spcPts val="1200"/>
              </a:spcAft>
              <a:buClr>
                <a:schemeClr val="accent3"/>
              </a:buClr>
              <a:buFont typeface="+mj-lt"/>
              <a:buAutoNum type="arabicPeriod" startAt="2"/>
              <a:defRPr/>
            </a:pPr>
            <a:r>
              <a:rPr lang="ru-RU" sz="2800" b="1" dirty="0" smtClean="0">
                <a:latin typeface="Arial" panose="020B0604020202020204"/>
                <a:cs typeface="Arial" panose="020B0604020202020204"/>
              </a:rPr>
              <a:t>Организационная помощь</a:t>
            </a:r>
          </a:p>
          <a:p>
            <a:pPr marL="514350" indent="-514350">
              <a:buClr>
                <a:schemeClr val="accent3"/>
              </a:buClr>
              <a:buFont typeface="+mj-lt"/>
              <a:buAutoNum type="arabicPeriod" startAt="2"/>
              <a:defRPr/>
            </a:pPr>
            <a:endParaRPr lang="ru-RU" sz="2400" dirty="0" smtClean="0">
              <a:latin typeface="Arial" panose="020B0604020202020204"/>
              <a:cs typeface="Arial" panose="020B0604020202020204"/>
            </a:endParaRPr>
          </a:p>
          <a:p>
            <a:pPr marL="274320" indent="-274320">
              <a:buClr>
                <a:schemeClr val="accent3"/>
              </a:buClr>
              <a:buFont typeface="Wingdings 2" panose="05020102010507070707"/>
              <a:buChar char=""/>
              <a:defRPr/>
            </a:pPr>
            <a:endParaRPr lang="ru-RU" sz="1000" dirty="0" smtClean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6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  <p:sp>
        <p:nvSpPr>
          <p:cNvPr id="19" name="object 10"/>
          <p:cNvSpPr/>
          <p:nvPr/>
        </p:nvSpPr>
        <p:spPr>
          <a:xfrm>
            <a:off x="6325702" y="1087680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6" y="0"/>
                </a:moveTo>
                <a:lnTo>
                  <a:pt x="0" y="0"/>
                </a:lnTo>
                <a:lnTo>
                  <a:pt x="0" y="39624"/>
                </a:lnTo>
                <a:lnTo>
                  <a:pt x="1362456" y="39624"/>
                </a:lnTo>
                <a:lnTo>
                  <a:pt x="1362456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Заголовок 3"/>
          <p:cNvSpPr>
            <a:spLocks noGrp="1"/>
          </p:cNvSpPr>
          <p:nvPr>
            <p:ph type="title"/>
          </p:nvPr>
        </p:nvSpPr>
        <p:spPr>
          <a:xfrm>
            <a:off x="224790" y="147824"/>
            <a:ext cx="6493510" cy="523220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РЕСУРСНЫЙ ЦЕНТР: услуги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84" y="2143863"/>
            <a:ext cx="3517900" cy="224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46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61447" y="6089905"/>
            <a:ext cx="629921" cy="696595"/>
          </a:xfrm>
          <a:custGeom>
            <a:avLst/>
            <a:gdLst/>
            <a:ahLst/>
            <a:cxnLst/>
            <a:rect l="l" t="t" r="r" b="b"/>
            <a:pathLst>
              <a:path w="629920" h="696595">
                <a:moveTo>
                  <a:pt x="629411" y="0"/>
                </a:moveTo>
                <a:lnTo>
                  <a:pt x="0" y="0"/>
                </a:lnTo>
                <a:lnTo>
                  <a:pt x="0" y="696467"/>
                </a:lnTo>
                <a:lnTo>
                  <a:pt x="629411" y="696467"/>
                </a:lnTo>
                <a:lnTo>
                  <a:pt x="629411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306214" y="6296643"/>
            <a:ext cx="137794" cy="248144"/>
          </a:xfrm>
          <a:prstGeom prst="rect">
            <a:avLst/>
          </a:prstGeom>
        </p:spPr>
        <p:txBody>
          <a:bodyPr vert="horz" wrap="square" lIns="0" tIns="17144" rIns="0" bIns="0" rtlCol="0">
            <a:spAutoFit/>
          </a:bodyPr>
          <a:lstStyle/>
          <a:p>
            <a:pPr marL="12699">
              <a:spcBef>
                <a:spcPts val="135"/>
              </a:spcBef>
            </a:pPr>
            <a:r>
              <a:rPr sz="1500" spc="15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49298" y="6470905"/>
            <a:ext cx="7376159" cy="32383"/>
          </a:xfrm>
          <a:custGeom>
            <a:avLst/>
            <a:gdLst/>
            <a:ahLst/>
            <a:cxnLst/>
            <a:rect l="l" t="t" r="r" b="b"/>
            <a:pathLst>
              <a:path w="7376159" h="32384">
                <a:moveTo>
                  <a:pt x="7376159" y="0"/>
                </a:moveTo>
                <a:lnTo>
                  <a:pt x="0" y="0"/>
                </a:lnTo>
                <a:lnTo>
                  <a:pt x="0" y="32003"/>
                </a:lnTo>
                <a:lnTo>
                  <a:pt x="7376159" y="32003"/>
                </a:lnTo>
                <a:lnTo>
                  <a:pt x="7376159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22300" y="6459775"/>
            <a:ext cx="1879637" cy="134651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9">
              <a:spcBef>
                <a:spcPts val="89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/>
                <a:cs typeface="Arial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/>
                <a:cs typeface="Arial"/>
              </a:rPr>
              <a:t>БРОО «ЦСИ «Вера»</a:t>
            </a:r>
            <a:endParaRPr lang="ru-RU" sz="8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063585" y="1419227"/>
            <a:ext cx="4665979" cy="690573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699" marR="5080">
              <a:spcBef>
                <a:spcPts val="105"/>
              </a:spcBef>
            </a:pPr>
            <a:r>
              <a:rPr lang="en-US" sz="4400" dirty="0" smtClean="0"/>
              <a:t>#</a:t>
            </a:r>
            <a:r>
              <a:rPr lang="ru-RU" sz="4400" dirty="0" err="1" smtClean="0"/>
              <a:t>РегионНКО</a:t>
            </a:r>
            <a:endParaRPr sz="4400"/>
          </a:p>
        </p:txBody>
      </p:sp>
      <p:sp>
        <p:nvSpPr>
          <p:cNvPr id="11" name="object 11"/>
          <p:cNvSpPr/>
          <p:nvPr/>
        </p:nvSpPr>
        <p:spPr>
          <a:xfrm>
            <a:off x="5667757" y="1190628"/>
            <a:ext cx="1362709" cy="40004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356101" y="2333626"/>
            <a:ext cx="5867400" cy="3891449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274300" indent="-274300">
              <a:buClr>
                <a:schemeClr val="accent3"/>
              </a:buClr>
              <a:defRPr/>
            </a:pPr>
            <a:r>
              <a:rPr lang="ru-RU" sz="3600" b="1" dirty="0" smtClean="0"/>
              <a:t> Проект </a:t>
            </a:r>
          </a:p>
          <a:p>
            <a:pPr marL="274300" indent="-274300">
              <a:buClr>
                <a:schemeClr val="accent3"/>
              </a:buClr>
              <a:defRPr/>
            </a:pPr>
            <a:r>
              <a:rPr lang="ru-RU" sz="3600" b="1" dirty="0" smtClean="0"/>
              <a:t> Общественной палаты РФ</a:t>
            </a:r>
          </a:p>
          <a:p>
            <a:pPr marL="274300" indent="-274300">
              <a:buClr>
                <a:schemeClr val="accent3"/>
              </a:buClr>
              <a:defRPr/>
            </a:pPr>
            <a:endParaRPr lang="ru-RU" sz="3600" b="1" dirty="0" smtClean="0"/>
          </a:p>
          <a:p>
            <a:pPr marL="274300" indent="-274300">
              <a:buClr>
                <a:schemeClr val="accent3"/>
              </a:buClr>
              <a:defRPr/>
            </a:pPr>
            <a:r>
              <a:rPr lang="ru-RU" sz="3600" dirty="0" smtClean="0"/>
              <a:t>	по развитию некоммерческого сектора и поддержке социально ориентированных НКО</a:t>
            </a:r>
            <a:endParaRPr lang="ru-RU" sz="3600" dirty="0"/>
          </a:p>
        </p:txBody>
      </p:sp>
      <p:pic>
        <p:nvPicPr>
          <p:cNvPr id="15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88414" y="180908"/>
            <a:ext cx="2720339" cy="950975"/>
          </a:xfrm>
          <a:prstGeom prst="rect">
            <a:avLst/>
          </a:prstGeom>
        </p:spPr>
      </p:pic>
      <p:pic>
        <p:nvPicPr>
          <p:cNvPr id="17" name="Рисунок 16" descr="87811e0e_resizedScaled_1020to76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298" y="3095627"/>
            <a:ext cx="3352800" cy="2514599"/>
          </a:xfrm>
          <a:prstGeom prst="rect">
            <a:avLst/>
          </a:prstGeom>
        </p:spPr>
      </p:pic>
      <p:grpSp>
        <p:nvGrpSpPr>
          <p:cNvPr id="4" name="Группа 15"/>
          <p:cNvGrpSpPr/>
          <p:nvPr/>
        </p:nvGrpSpPr>
        <p:grpSpPr>
          <a:xfrm>
            <a:off x="2298700" y="1266826"/>
            <a:ext cx="1447800" cy="1447800"/>
            <a:chOff x="2832100" y="4162425"/>
            <a:chExt cx="1447800" cy="1447800"/>
          </a:xfrm>
        </p:grpSpPr>
        <p:sp>
          <p:nvSpPr>
            <p:cNvPr id="7" name="object 7"/>
            <p:cNvSpPr/>
            <p:nvPr/>
          </p:nvSpPr>
          <p:spPr>
            <a:xfrm>
              <a:off x="2832100" y="4162425"/>
              <a:ext cx="1447800" cy="1447800"/>
            </a:xfrm>
            <a:custGeom>
              <a:avLst/>
              <a:gdLst/>
              <a:ahLst/>
              <a:cxnLst/>
              <a:rect l="l" t="t" r="r" b="b"/>
              <a:pathLst>
                <a:path w="1607820" h="1905000">
                  <a:moveTo>
                    <a:pt x="1607820" y="0"/>
                  </a:moveTo>
                  <a:lnTo>
                    <a:pt x="0" y="0"/>
                  </a:lnTo>
                  <a:lnTo>
                    <a:pt x="0" y="1905000"/>
                  </a:lnTo>
                  <a:lnTo>
                    <a:pt x="1607820" y="1905000"/>
                  </a:lnTo>
                  <a:lnTo>
                    <a:pt x="160782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89300" y="4619625"/>
              <a:ext cx="597535" cy="573405"/>
            </a:xfrm>
            <a:custGeom>
              <a:avLst/>
              <a:gdLst/>
              <a:ahLst/>
              <a:cxnLst/>
              <a:rect l="l" t="t" r="r" b="b"/>
              <a:pathLst>
                <a:path w="597535" h="573404">
                  <a:moveTo>
                    <a:pt x="185928" y="155448"/>
                  </a:moveTo>
                  <a:lnTo>
                    <a:pt x="181356" y="149352"/>
                  </a:lnTo>
                  <a:lnTo>
                    <a:pt x="172212" y="149352"/>
                  </a:lnTo>
                  <a:lnTo>
                    <a:pt x="134112" y="149352"/>
                  </a:lnTo>
                  <a:lnTo>
                    <a:pt x="129540" y="155448"/>
                  </a:lnTo>
                  <a:lnTo>
                    <a:pt x="129540" y="333756"/>
                  </a:lnTo>
                  <a:lnTo>
                    <a:pt x="134112" y="338328"/>
                  </a:lnTo>
                  <a:lnTo>
                    <a:pt x="181356" y="338328"/>
                  </a:lnTo>
                  <a:lnTo>
                    <a:pt x="185928" y="333756"/>
                  </a:lnTo>
                  <a:lnTo>
                    <a:pt x="185928" y="155448"/>
                  </a:lnTo>
                  <a:close/>
                </a:path>
                <a:path w="597535" h="573404">
                  <a:moveTo>
                    <a:pt x="278892" y="231648"/>
                  </a:moveTo>
                  <a:lnTo>
                    <a:pt x="274320" y="227076"/>
                  </a:lnTo>
                  <a:lnTo>
                    <a:pt x="265176" y="227076"/>
                  </a:lnTo>
                  <a:lnTo>
                    <a:pt x="228600" y="227076"/>
                  </a:lnTo>
                  <a:lnTo>
                    <a:pt x="224028" y="231648"/>
                  </a:lnTo>
                  <a:lnTo>
                    <a:pt x="224028" y="329184"/>
                  </a:lnTo>
                  <a:lnTo>
                    <a:pt x="228600" y="338328"/>
                  </a:lnTo>
                  <a:lnTo>
                    <a:pt x="274320" y="338328"/>
                  </a:lnTo>
                  <a:lnTo>
                    <a:pt x="278892" y="329184"/>
                  </a:lnTo>
                  <a:lnTo>
                    <a:pt x="278892" y="231648"/>
                  </a:lnTo>
                  <a:close/>
                </a:path>
                <a:path w="597535" h="573404">
                  <a:moveTo>
                    <a:pt x="326136" y="413004"/>
                  </a:moveTo>
                  <a:lnTo>
                    <a:pt x="306324" y="387680"/>
                  </a:lnTo>
                  <a:lnTo>
                    <a:pt x="306324" y="408432"/>
                  </a:lnTo>
                  <a:lnTo>
                    <a:pt x="306324" y="417576"/>
                  </a:lnTo>
                  <a:lnTo>
                    <a:pt x="301752" y="422148"/>
                  </a:lnTo>
                  <a:lnTo>
                    <a:pt x="292608" y="422148"/>
                  </a:lnTo>
                  <a:lnTo>
                    <a:pt x="288036" y="417576"/>
                  </a:lnTo>
                  <a:lnTo>
                    <a:pt x="288036" y="408432"/>
                  </a:lnTo>
                  <a:lnTo>
                    <a:pt x="292608" y="403860"/>
                  </a:lnTo>
                  <a:lnTo>
                    <a:pt x="301752" y="403860"/>
                  </a:lnTo>
                  <a:lnTo>
                    <a:pt x="306324" y="408432"/>
                  </a:lnTo>
                  <a:lnTo>
                    <a:pt x="306324" y="387680"/>
                  </a:lnTo>
                  <a:lnTo>
                    <a:pt x="270814" y="402932"/>
                  </a:lnTo>
                  <a:lnTo>
                    <a:pt x="268224" y="413004"/>
                  </a:lnTo>
                  <a:lnTo>
                    <a:pt x="270814" y="423087"/>
                  </a:lnTo>
                  <a:lnTo>
                    <a:pt x="277558" y="431876"/>
                  </a:lnTo>
                  <a:lnTo>
                    <a:pt x="286867" y="438086"/>
                  </a:lnTo>
                  <a:lnTo>
                    <a:pt x="297180" y="440436"/>
                  </a:lnTo>
                  <a:lnTo>
                    <a:pt x="307479" y="438086"/>
                  </a:lnTo>
                  <a:lnTo>
                    <a:pt x="316788" y="431876"/>
                  </a:lnTo>
                  <a:lnTo>
                    <a:pt x="323532" y="423087"/>
                  </a:lnTo>
                  <a:lnTo>
                    <a:pt x="323773" y="422148"/>
                  </a:lnTo>
                  <a:lnTo>
                    <a:pt x="326136" y="413004"/>
                  </a:lnTo>
                  <a:close/>
                </a:path>
                <a:path w="597535" h="573404">
                  <a:moveTo>
                    <a:pt x="373380" y="192024"/>
                  </a:moveTo>
                  <a:lnTo>
                    <a:pt x="368808" y="187452"/>
                  </a:lnTo>
                  <a:lnTo>
                    <a:pt x="358140" y="187452"/>
                  </a:lnTo>
                  <a:lnTo>
                    <a:pt x="320040" y="187452"/>
                  </a:lnTo>
                  <a:lnTo>
                    <a:pt x="315468" y="192024"/>
                  </a:lnTo>
                  <a:lnTo>
                    <a:pt x="315468" y="333756"/>
                  </a:lnTo>
                  <a:lnTo>
                    <a:pt x="320040" y="338328"/>
                  </a:lnTo>
                  <a:lnTo>
                    <a:pt x="368808" y="338328"/>
                  </a:lnTo>
                  <a:lnTo>
                    <a:pt x="373380" y="333756"/>
                  </a:lnTo>
                  <a:lnTo>
                    <a:pt x="373380" y="192024"/>
                  </a:lnTo>
                  <a:close/>
                </a:path>
                <a:path w="597535" h="573404">
                  <a:moveTo>
                    <a:pt x="464820" y="117348"/>
                  </a:moveTo>
                  <a:lnTo>
                    <a:pt x="460248" y="112776"/>
                  </a:lnTo>
                  <a:lnTo>
                    <a:pt x="451104" y="112776"/>
                  </a:lnTo>
                  <a:lnTo>
                    <a:pt x="414528" y="112776"/>
                  </a:lnTo>
                  <a:lnTo>
                    <a:pt x="409956" y="117348"/>
                  </a:lnTo>
                  <a:lnTo>
                    <a:pt x="409956" y="333756"/>
                  </a:lnTo>
                  <a:lnTo>
                    <a:pt x="414528" y="338328"/>
                  </a:lnTo>
                  <a:lnTo>
                    <a:pt x="460248" y="338328"/>
                  </a:lnTo>
                  <a:lnTo>
                    <a:pt x="464820" y="333756"/>
                  </a:lnTo>
                  <a:lnTo>
                    <a:pt x="464820" y="117348"/>
                  </a:lnTo>
                  <a:close/>
                </a:path>
                <a:path w="597535" h="573404">
                  <a:moveTo>
                    <a:pt x="522732" y="108204"/>
                  </a:moveTo>
                  <a:lnTo>
                    <a:pt x="520268" y="95250"/>
                  </a:lnTo>
                  <a:lnTo>
                    <a:pt x="519785" y="94488"/>
                  </a:lnTo>
                  <a:lnTo>
                    <a:pt x="513397" y="84582"/>
                  </a:lnTo>
                  <a:lnTo>
                    <a:pt x="502920" y="77431"/>
                  </a:lnTo>
                  <a:lnTo>
                    <a:pt x="502920" y="99060"/>
                  </a:lnTo>
                  <a:lnTo>
                    <a:pt x="502920" y="352044"/>
                  </a:lnTo>
                  <a:lnTo>
                    <a:pt x="498348" y="358140"/>
                  </a:lnTo>
                  <a:lnTo>
                    <a:pt x="97536" y="358140"/>
                  </a:lnTo>
                  <a:lnTo>
                    <a:pt x="92964" y="352044"/>
                  </a:lnTo>
                  <a:lnTo>
                    <a:pt x="92964" y="99060"/>
                  </a:lnTo>
                  <a:lnTo>
                    <a:pt x="97536" y="94488"/>
                  </a:lnTo>
                  <a:lnTo>
                    <a:pt x="498348" y="94488"/>
                  </a:lnTo>
                  <a:lnTo>
                    <a:pt x="502920" y="99060"/>
                  </a:lnTo>
                  <a:lnTo>
                    <a:pt x="502920" y="77431"/>
                  </a:lnTo>
                  <a:lnTo>
                    <a:pt x="502793" y="77343"/>
                  </a:lnTo>
                  <a:lnTo>
                    <a:pt x="489204" y="74676"/>
                  </a:lnTo>
                  <a:lnTo>
                    <a:pt x="106680" y="74676"/>
                  </a:lnTo>
                  <a:lnTo>
                    <a:pt x="93954" y="77343"/>
                  </a:lnTo>
                  <a:lnTo>
                    <a:pt x="83807" y="84582"/>
                  </a:lnTo>
                  <a:lnTo>
                    <a:pt x="77101" y="95250"/>
                  </a:lnTo>
                  <a:lnTo>
                    <a:pt x="74676" y="108204"/>
                  </a:lnTo>
                  <a:lnTo>
                    <a:pt x="74676" y="342900"/>
                  </a:lnTo>
                  <a:lnTo>
                    <a:pt x="77101" y="356501"/>
                  </a:lnTo>
                  <a:lnTo>
                    <a:pt x="83820" y="367093"/>
                  </a:lnTo>
                  <a:lnTo>
                    <a:pt x="93954" y="373976"/>
                  </a:lnTo>
                  <a:lnTo>
                    <a:pt x="106680" y="376428"/>
                  </a:lnTo>
                  <a:lnTo>
                    <a:pt x="489204" y="376428"/>
                  </a:lnTo>
                  <a:lnTo>
                    <a:pt x="502793" y="373976"/>
                  </a:lnTo>
                  <a:lnTo>
                    <a:pt x="513397" y="367093"/>
                  </a:lnTo>
                  <a:lnTo>
                    <a:pt x="519201" y="358140"/>
                  </a:lnTo>
                  <a:lnTo>
                    <a:pt x="520268" y="356501"/>
                  </a:lnTo>
                  <a:lnTo>
                    <a:pt x="522732" y="342900"/>
                  </a:lnTo>
                  <a:lnTo>
                    <a:pt x="522732" y="108204"/>
                  </a:lnTo>
                  <a:close/>
                </a:path>
                <a:path w="597535" h="573404">
                  <a:moveTo>
                    <a:pt x="597408" y="51816"/>
                  </a:moveTo>
                  <a:lnTo>
                    <a:pt x="581787" y="15633"/>
                  </a:lnTo>
                  <a:lnTo>
                    <a:pt x="559308" y="2971"/>
                  </a:lnTo>
                  <a:lnTo>
                    <a:pt x="559308" y="42672"/>
                  </a:lnTo>
                  <a:lnTo>
                    <a:pt x="559308" y="446532"/>
                  </a:lnTo>
                  <a:lnTo>
                    <a:pt x="554736" y="451104"/>
                  </a:lnTo>
                  <a:lnTo>
                    <a:pt x="41148" y="451104"/>
                  </a:lnTo>
                  <a:lnTo>
                    <a:pt x="36576" y="446532"/>
                  </a:lnTo>
                  <a:lnTo>
                    <a:pt x="36576" y="42672"/>
                  </a:lnTo>
                  <a:lnTo>
                    <a:pt x="41148" y="38100"/>
                  </a:lnTo>
                  <a:lnTo>
                    <a:pt x="554736" y="38100"/>
                  </a:lnTo>
                  <a:lnTo>
                    <a:pt x="559308" y="42672"/>
                  </a:lnTo>
                  <a:lnTo>
                    <a:pt x="559308" y="2971"/>
                  </a:lnTo>
                  <a:lnTo>
                    <a:pt x="545592" y="0"/>
                  </a:lnTo>
                  <a:lnTo>
                    <a:pt x="50292" y="0"/>
                  </a:lnTo>
                  <a:lnTo>
                    <a:pt x="30861" y="4241"/>
                  </a:lnTo>
                  <a:lnTo>
                    <a:pt x="14859" y="15633"/>
                  </a:lnTo>
                  <a:lnTo>
                    <a:pt x="4000" y="32156"/>
                  </a:lnTo>
                  <a:lnTo>
                    <a:pt x="0" y="51816"/>
                  </a:lnTo>
                  <a:lnTo>
                    <a:pt x="0" y="437388"/>
                  </a:lnTo>
                  <a:lnTo>
                    <a:pt x="4000" y="456831"/>
                  </a:lnTo>
                  <a:lnTo>
                    <a:pt x="14859" y="472833"/>
                  </a:lnTo>
                  <a:lnTo>
                    <a:pt x="30861" y="483679"/>
                  </a:lnTo>
                  <a:lnTo>
                    <a:pt x="50292" y="487680"/>
                  </a:lnTo>
                  <a:lnTo>
                    <a:pt x="199644" y="487680"/>
                  </a:lnTo>
                  <a:lnTo>
                    <a:pt x="185915" y="504444"/>
                  </a:lnTo>
                  <a:lnTo>
                    <a:pt x="179057" y="511683"/>
                  </a:lnTo>
                  <a:lnTo>
                    <a:pt x="172212" y="516636"/>
                  </a:lnTo>
                  <a:lnTo>
                    <a:pt x="158496" y="530352"/>
                  </a:lnTo>
                  <a:lnTo>
                    <a:pt x="157848" y="534593"/>
                  </a:lnTo>
                  <a:lnTo>
                    <a:pt x="156768" y="540270"/>
                  </a:lnTo>
                  <a:lnTo>
                    <a:pt x="156565" y="547077"/>
                  </a:lnTo>
                  <a:lnTo>
                    <a:pt x="195072" y="573024"/>
                  </a:lnTo>
                  <a:lnTo>
                    <a:pt x="400812" y="573024"/>
                  </a:lnTo>
                  <a:lnTo>
                    <a:pt x="438912" y="554736"/>
                  </a:lnTo>
                  <a:lnTo>
                    <a:pt x="440829" y="547077"/>
                  </a:lnTo>
                  <a:lnTo>
                    <a:pt x="440613" y="540270"/>
                  </a:lnTo>
                  <a:lnTo>
                    <a:pt x="439547" y="534593"/>
                  </a:lnTo>
                  <a:lnTo>
                    <a:pt x="438912" y="530352"/>
                  </a:lnTo>
                  <a:lnTo>
                    <a:pt x="432816" y="525780"/>
                  </a:lnTo>
                  <a:lnTo>
                    <a:pt x="423672" y="516636"/>
                  </a:lnTo>
                  <a:lnTo>
                    <a:pt x="419100" y="513334"/>
                  </a:lnTo>
                  <a:lnTo>
                    <a:pt x="419100" y="539496"/>
                  </a:lnTo>
                  <a:lnTo>
                    <a:pt x="419100" y="548640"/>
                  </a:lnTo>
                  <a:lnTo>
                    <a:pt x="409956" y="554736"/>
                  </a:lnTo>
                  <a:lnTo>
                    <a:pt x="185928" y="554736"/>
                  </a:lnTo>
                  <a:lnTo>
                    <a:pt x="176784" y="548640"/>
                  </a:lnTo>
                  <a:lnTo>
                    <a:pt x="176784" y="539496"/>
                  </a:lnTo>
                  <a:lnTo>
                    <a:pt x="185928" y="530352"/>
                  </a:lnTo>
                  <a:lnTo>
                    <a:pt x="198945" y="517474"/>
                  </a:lnTo>
                  <a:lnTo>
                    <a:pt x="210121" y="506158"/>
                  </a:lnTo>
                  <a:lnTo>
                    <a:pt x="218706" y="496277"/>
                  </a:lnTo>
                  <a:lnTo>
                    <a:pt x="224028" y="487680"/>
                  </a:lnTo>
                  <a:lnTo>
                    <a:pt x="373380" y="487680"/>
                  </a:lnTo>
                  <a:lnTo>
                    <a:pt x="378447" y="496277"/>
                  </a:lnTo>
                  <a:lnTo>
                    <a:pt x="386524" y="506158"/>
                  </a:lnTo>
                  <a:lnTo>
                    <a:pt x="397167" y="517474"/>
                  </a:lnTo>
                  <a:lnTo>
                    <a:pt x="419100" y="539496"/>
                  </a:lnTo>
                  <a:lnTo>
                    <a:pt x="419100" y="513334"/>
                  </a:lnTo>
                  <a:lnTo>
                    <a:pt x="416814" y="511683"/>
                  </a:lnTo>
                  <a:lnTo>
                    <a:pt x="409956" y="504444"/>
                  </a:lnTo>
                  <a:lnTo>
                    <a:pt x="396240" y="487680"/>
                  </a:lnTo>
                  <a:lnTo>
                    <a:pt x="545592" y="487680"/>
                  </a:lnTo>
                  <a:lnTo>
                    <a:pt x="565251" y="483679"/>
                  </a:lnTo>
                  <a:lnTo>
                    <a:pt x="581787" y="472833"/>
                  </a:lnTo>
                  <a:lnTo>
                    <a:pt x="593166" y="456831"/>
                  </a:lnTo>
                  <a:lnTo>
                    <a:pt x="594410" y="451104"/>
                  </a:lnTo>
                  <a:lnTo>
                    <a:pt x="597408" y="437388"/>
                  </a:lnTo>
                  <a:lnTo>
                    <a:pt x="597408" y="518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5803900" y="962025"/>
            <a:ext cx="1362710" cy="41275"/>
          </a:xfrm>
          <a:custGeom>
            <a:avLst/>
            <a:gdLst/>
            <a:ahLst/>
            <a:cxnLst/>
            <a:rect l="l" t="t" r="r" b="b"/>
            <a:pathLst>
              <a:path w="1362709" h="41275">
                <a:moveTo>
                  <a:pt x="1362455" y="0"/>
                </a:moveTo>
                <a:lnTo>
                  <a:pt x="0" y="0"/>
                </a:lnTo>
                <a:lnTo>
                  <a:pt x="0" y="41148"/>
                </a:lnTo>
                <a:lnTo>
                  <a:pt x="1362455" y="41148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45"/>
              </a:lnSpc>
            </a:pPr>
            <a:fld id="{81D60167-4931-47E6-BA6A-407CBD079E47}" type="slidenum">
              <a:rPr spc="15" dirty="0"/>
              <a:pPr marL="38100">
                <a:lnSpc>
                  <a:spcPts val="1845"/>
                </a:lnSpc>
              </a:pPr>
              <a:t>9</a:t>
            </a:fld>
            <a:endParaRPr spc="15" dirty="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xfrm>
            <a:off x="432282" y="6418926"/>
            <a:ext cx="17902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ru-RU" spc="-10" dirty="0"/>
              <a:t>© 2022 БРОО «ЦСИ «Вера»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116" y="109017"/>
            <a:ext cx="7488832" cy="104644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Рейтинг «Регион НКО»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51" y="1189137"/>
            <a:ext cx="10029825" cy="6276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102" y="2028825"/>
            <a:ext cx="9677399" cy="4814779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512726"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ru-RU" sz="3200" dirty="0" smtClean="0"/>
              <a:t> Регулярная работа РЦ: консультации, обучение, помощь с проектами, контроль качества проектных заявок, взаимодействие с муниципальными администрациями, обеспечение информационно открытости и т.д.</a:t>
            </a:r>
          </a:p>
          <a:p>
            <a:pPr marL="512726"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endParaRPr lang="ru-RU" sz="1200" dirty="0" smtClean="0"/>
          </a:p>
          <a:p>
            <a:pPr marL="512726"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ru-RU" sz="3200" dirty="0" smtClean="0"/>
              <a:t> Помощь новым НКО: кураторство, дополнительные меры поддержки, помощь в ведении бухгалтерского учета и пр.</a:t>
            </a:r>
          </a:p>
          <a:p>
            <a:pPr marL="512726"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endParaRPr lang="ru-RU" sz="1200" dirty="0" smtClean="0"/>
          </a:p>
          <a:p>
            <a:pPr marL="512726">
              <a:buClr>
                <a:schemeClr val="tx2">
                  <a:lumMod val="60000"/>
                  <a:lumOff val="40000"/>
                </a:schemeClr>
              </a:buClr>
              <a:defRPr/>
            </a:pP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03500" y="1147109"/>
            <a:ext cx="6248401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ru-RU" sz="4200" spc="-10" dirty="0" smtClean="0"/>
              <a:t>ЧТО</a:t>
            </a:r>
            <a:r>
              <a:rPr sz="4200" spc="-55" dirty="0" smtClean="0"/>
              <a:t> </a:t>
            </a:r>
            <a:r>
              <a:rPr lang="ru-RU" sz="4200" spc="-26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ДЕЛАТЬ РЦ?</a:t>
            </a:r>
            <a:r>
              <a:rPr lang="ru-RU" sz="4200" spc="-26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endParaRPr sz="420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03300" y="885825"/>
            <a:ext cx="1362709" cy="40004"/>
          </a:xfrm>
          <a:custGeom>
            <a:avLst/>
            <a:gdLst/>
            <a:ahLst/>
            <a:cxnLst/>
            <a:rect l="l" t="t" r="r" b="b"/>
            <a:pathLst>
              <a:path w="1362710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10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4" y="6418927"/>
            <a:ext cx="1714016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89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433792" y="6411009"/>
            <a:ext cx="1407708" cy="134651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9">
              <a:spcBef>
                <a:spcPts val="89"/>
              </a:spcBef>
            </a:pPr>
            <a:r>
              <a:rPr sz="800" spc="-10" dirty="0">
                <a:solidFill>
                  <a:srgbClr val="595959"/>
                </a:solidFill>
                <a:latin typeface="Arial"/>
                <a:cs typeface="Arial"/>
              </a:rPr>
              <a:t>© </a:t>
            </a:r>
            <a:r>
              <a:rPr sz="800" spc="-10" dirty="0" smtClean="0">
                <a:solidFill>
                  <a:srgbClr val="595959"/>
                </a:solidFill>
                <a:latin typeface="Arial"/>
                <a:cs typeface="Arial"/>
              </a:rPr>
              <a:t>202</a:t>
            </a:r>
            <a:r>
              <a:rPr lang="ru-RU" sz="800" spc="-10" dirty="0" smtClean="0">
                <a:solidFill>
                  <a:srgbClr val="595959"/>
                </a:solidFill>
                <a:latin typeface="Arial"/>
                <a:cs typeface="Arial"/>
              </a:rPr>
              <a:t>3</a:t>
            </a:r>
            <a:r>
              <a:rPr sz="800" spc="-1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/>
                <a:cs typeface="Arial"/>
              </a:rPr>
              <a:t>БРОО «ЦСИ «Вера»</a:t>
            </a:r>
            <a:endParaRPr sz="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102" y="2028825"/>
            <a:ext cx="9677399" cy="4014560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512726">
              <a:buClr>
                <a:schemeClr val="tx2">
                  <a:lumMod val="60000"/>
                  <a:lumOff val="40000"/>
                </a:schemeClr>
              </a:buClr>
              <a:defRPr/>
            </a:pPr>
            <a:endParaRPr lang="ru-RU" sz="1200" dirty="0" smtClean="0"/>
          </a:p>
          <a:p>
            <a:pPr marL="512726"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rabicPeriod" startAt="3"/>
              <a:defRPr/>
            </a:pPr>
            <a:r>
              <a:rPr lang="ru-RU" sz="3200" dirty="0" smtClean="0"/>
              <a:t> Работа с молодежью: отдельные курсы про НКО, информационные мероприятия, взаимодействие с учебными заведениями и пр.</a:t>
            </a:r>
          </a:p>
          <a:p>
            <a:pPr marL="512726"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rabicPeriod" startAt="3"/>
              <a:defRPr/>
            </a:pPr>
            <a:endParaRPr lang="ru-RU" sz="1200" dirty="0" smtClean="0"/>
          </a:p>
          <a:p>
            <a:pPr marL="512726"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rabicPeriod" startAt="3"/>
              <a:defRPr/>
            </a:pPr>
            <a:r>
              <a:rPr lang="ru-RU" sz="3200" dirty="0" smtClean="0"/>
              <a:t> Помощь в заполнении отчетов (1-СОНКО и пр.)</a:t>
            </a:r>
          </a:p>
          <a:p>
            <a:pPr marL="512726"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rabicPeriod" startAt="3"/>
              <a:defRPr/>
            </a:pPr>
            <a:endParaRPr lang="ru-RU" sz="1200" dirty="0" smtClean="0"/>
          </a:p>
          <a:p>
            <a:pPr marL="512726"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rabicPeriod" startAt="3"/>
              <a:defRPr/>
            </a:pPr>
            <a:r>
              <a:rPr lang="ru-RU" sz="3200" dirty="0" smtClean="0"/>
              <a:t> Работа по включению НКО в реестры (ИОПУ, ПСУ, СОНКО)</a:t>
            </a:r>
          </a:p>
          <a:p>
            <a:pPr marL="512726">
              <a:buClr>
                <a:schemeClr val="tx2">
                  <a:lumMod val="60000"/>
                  <a:lumOff val="40000"/>
                </a:schemeClr>
              </a:buClr>
              <a:defRPr/>
            </a:pP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03500" y="1147109"/>
            <a:ext cx="6248401" cy="66043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ru-RU" sz="4200" spc="-10" dirty="0" smtClean="0"/>
              <a:t>ЧТО</a:t>
            </a:r>
            <a:r>
              <a:rPr sz="4200" spc="-55" dirty="0" smtClean="0"/>
              <a:t> </a:t>
            </a:r>
            <a:r>
              <a:rPr lang="ru-RU" sz="4200" spc="-26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ДЕЛАТЬ РЦ?</a:t>
            </a:r>
            <a:r>
              <a:rPr lang="ru-RU" sz="4200" spc="-26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endParaRPr sz="420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03300" y="885825"/>
            <a:ext cx="1362709" cy="40004"/>
          </a:xfrm>
          <a:custGeom>
            <a:avLst/>
            <a:gdLst/>
            <a:ahLst/>
            <a:cxnLst/>
            <a:rect l="l" t="t" r="r" b="b"/>
            <a:pathLst>
              <a:path w="1362710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11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4" y="6418927"/>
            <a:ext cx="1714016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89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433792" y="6411009"/>
            <a:ext cx="1407708" cy="134651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9">
              <a:spcBef>
                <a:spcPts val="89"/>
              </a:spcBef>
            </a:pPr>
            <a:r>
              <a:rPr sz="800" spc="-10" dirty="0">
                <a:solidFill>
                  <a:srgbClr val="595959"/>
                </a:solidFill>
                <a:latin typeface="Arial"/>
                <a:cs typeface="Arial"/>
              </a:rPr>
              <a:t>© </a:t>
            </a:r>
            <a:r>
              <a:rPr sz="800" spc="-10" dirty="0" smtClean="0">
                <a:solidFill>
                  <a:srgbClr val="595959"/>
                </a:solidFill>
                <a:latin typeface="Arial"/>
                <a:cs typeface="Arial"/>
              </a:rPr>
              <a:t>202</a:t>
            </a:r>
            <a:r>
              <a:rPr lang="ru-RU" sz="800" spc="-10" dirty="0" smtClean="0">
                <a:solidFill>
                  <a:srgbClr val="595959"/>
                </a:solidFill>
                <a:latin typeface="Arial"/>
                <a:cs typeface="Arial"/>
              </a:rPr>
              <a:t>3</a:t>
            </a:r>
            <a:r>
              <a:rPr sz="800" spc="-1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800" b="1" spc="-10" dirty="0" smtClean="0">
                <a:solidFill>
                  <a:srgbClr val="595959"/>
                </a:solidFill>
                <a:latin typeface="Arial"/>
                <a:cs typeface="Arial"/>
              </a:rPr>
              <a:t>БРОО «ЦСИ «Вера»</a:t>
            </a:r>
            <a:endParaRPr sz="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599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352425"/>
            <a:ext cx="631952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699">
              <a:spcBef>
                <a:spcPts val="100"/>
              </a:spcBef>
            </a:pPr>
            <a:r>
              <a:rPr lang="ru-RU" spc="-5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РЕЕСТРЫ</a:t>
            </a:r>
            <a:r>
              <a:rPr lang="ru-RU" spc="-5" dirty="0" smtClean="0"/>
              <a:t> НКО</a:t>
            </a:r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317500" y="1571625"/>
            <a:ext cx="9749790" cy="3860671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>
              <a:buFontTx/>
              <a:buChar char="-"/>
            </a:pPr>
            <a:r>
              <a:rPr lang="ru-RU" sz="3600" b="1" spc="-5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Arial"/>
              </a:rPr>
              <a:t>442 ФЗ: Реестр поставщиков социальных услуг</a:t>
            </a:r>
          </a:p>
          <a:p>
            <a:pPr>
              <a:buFontTx/>
              <a:buChar char="-"/>
            </a:pPr>
            <a:endParaRPr lang="ru-RU" sz="3400" b="1" spc="-5" dirty="0" smtClean="0">
              <a:solidFill>
                <a:schemeClr val="accent1">
                  <a:lumMod val="75000"/>
                </a:schemeClr>
              </a:solidFill>
              <a:latin typeface="Arial"/>
              <a:ea typeface="+mj-ea"/>
              <a:cs typeface="Arial"/>
            </a:endParaRPr>
          </a:p>
          <a:p>
            <a:pPr>
              <a:buFontTx/>
              <a:buChar char="-"/>
            </a:pPr>
            <a:r>
              <a:rPr lang="ru-RU" sz="3600" b="1" spc="-5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Arial"/>
              </a:rPr>
              <a:t>Реестр исполнителей общественно-полезных услуг</a:t>
            </a:r>
          </a:p>
          <a:p>
            <a:pPr>
              <a:buFontTx/>
              <a:buChar char="-"/>
            </a:pPr>
            <a:endParaRPr lang="ru-RU" sz="3600" b="1" spc="-5" dirty="0" smtClean="0">
              <a:solidFill>
                <a:schemeClr val="accent1">
                  <a:lumMod val="75000"/>
                </a:schemeClr>
              </a:solidFill>
              <a:latin typeface="Arial"/>
              <a:ea typeface="+mj-ea"/>
              <a:cs typeface="Arial"/>
            </a:endParaRPr>
          </a:p>
          <a:p>
            <a:pPr>
              <a:buFontTx/>
              <a:buChar char="-"/>
            </a:pPr>
            <a:r>
              <a:rPr lang="ru-RU" sz="3600" b="1" spc="-5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Arial"/>
              </a:rPr>
              <a:t>Реестр СОНКО (</a:t>
            </a:r>
            <a:r>
              <a:rPr lang="ru-RU" sz="3600" b="1" spc="-5" dirty="0" err="1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Arial"/>
              </a:rPr>
              <a:t>Минэко</a:t>
            </a:r>
            <a:r>
              <a:rPr lang="ru-RU" sz="3600" b="1" spc="-5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Arial"/>
              </a:rPr>
              <a:t>)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12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89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699">
              <a:spcBef>
                <a:spcPts val="89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/>
                <a:cs typeface="Arial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/>
                <a:cs typeface="Arial"/>
              </a:rPr>
              <a:t>БРОО «ЦСИ «Вера»</a:t>
            </a:r>
            <a:endParaRPr lang="ru-RU" sz="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858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1791" y="123825"/>
            <a:ext cx="6319520" cy="105926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699">
              <a:spcBef>
                <a:spcPts val="100"/>
              </a:spcBef>
            </a:pPr>
            <a:r>
              <a:rPr lang="ru-RU" spc="-5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РЕЕСТР</a:t>
            </a:r>
            <a:r>
              <a:rPr lang="ru-RU" spc="-5" dirty="0" smtClean="0"/>
              <a:t> </a:t>
            </a:r>
            <a:br>
              <a:rPr lang="ru-RU" spc="-5" dirty="0" smtClean="0"/>
            </a:br>
            <a:r>
              <a:rPr lang="ru-RU" spc="-5" dirty="0" smtClean="0"/>
              <a:t>ИСПОЛНИТЕЛЕЙ </a:t>
            </a:r>
            <a:r>
              <a:rPr lang="ru-RU" spc="-5" dirty="0" smtClean="0"/>
              <a:t>ОПУ</a:t>
            </a:r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432283" y="1571625"/>
            <a:ext cx="9749790" cy="5214888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Постановление Правительства РФ от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26.01.2017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г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. N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89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2800" dirty="0" smtClean="0"/>
              <a:t>«О </a:t>
            </a:r>
            <a:r>
              <a:rPr lang="ru-RU" sz="2800" dirty="0"/>
              <a:t>реестре некоммерческих организаций </a:t>
            </a:r>
            <a:r>
              <a:rPr lang="ru-RU" sz="2800" dirty="0" smtClean="0"/>
              <a:t>– </a:t>
            </a:r>
          </a:p>
          <a:p>
            <a:pPr algn="ctr"/>
            <a:r>
              <a:rPr lang="ru-RU" sz="2800" dirty="0" smtClean="0"/>
              <a:t>исполнителей </a:t>
            </a:r>
            <a:r>
              <a:rPr lang="ru-RU" sz="2800" dirty="0"/>
              <a:t>общественно полезных </a:t>
            </a:r>
            <a:r>
              <a:rPr lang="ru-RU" sz="2800" dirty="0" smtClean="0"/>
              <a:t>услуг»</a:t>
            </a:r>
          </a:p>
          <a:p>
            <a:pPr algn="ctr"/>
            <a:endParaRPr lang="ru-RU" sz="2800" b="1" spc="-5" dirty="0">
              <a:solidFill>
                <a:schemeClr val="accent1">
                  <a:lumMod val="75000"/>
                </a:schemeClr>
              </a:solidFill>
              <a:latin typeface="Arial"/>
              <a:ea typeface="+mj-ea"/>
              <a:cs typeface="Arial"/>
            </a:endParaRP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Предоставить в Минюст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России (его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территориальный орган): </a:t>
            </a: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ru-RU" sz="2400" b="1" u="sng" dirty="0" smtClean="0">
                <a:solidFill>
                  <a:schemeClr val="accent1">
                    <a:lumMod val="75000"/>
                  </a:schemeClr>
                </a:solidFill>
              </a:rPr>
              <a:t>заявление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о признании социально ориентированной некоммерческой организации исполнителем общественно полезных услуг; </a:t>
            </a:r>
          </a:p>
          <a:p>
            <a:endParaRPr lang="ru-RU" sz="12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ru-RU" sz="2400" b="1" u="sng" dirty="0" smtClean="0">
                <a:solidFill>
                  <a:schemeClr val="accent1">
                    <a:lumMod val="75000"/>
                  </a:schemeClr>
                </a:solidFill>
              </a:rPr>
              <a:t>заключение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о соответствии качества оказываемых организацией общественно полезных услуг установленным критериям (далее – заключение) по форме согласно приложению № 2 к Правилам принятия решения. </a:t>
            </a:r>
          </a:p>
          <a:p>
            <a:pPr algn="ctr"/>
            <a:endParaRPr lang="ru-RU" sz="3400" b="1" spc="-5" dirty="0" smtClean="0">
              <a:solidFill>
                <a:schemeClr val="accent1">
                  <a:lumMod val="75000"/>
                </a:schemeClr>
              </a:solidFill>
              <a:latin typeface="Arial"/>
              <a:ea typeface="+mj-ea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13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89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699">
              <a:spcBef>
                <a:spcPts val="89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/>
                <a:cs typeface="Arial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/>
                <a:cs typeface="Arial"/>
              </a:rPr>
              <a:t>БРОО «ЦСИ «Вера»</a:t>
            </a:r>
            <a:endParaRPr lang="ru-RU" sz="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080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5575299" y="1495425"/>
            <a:ext cx="2895601" cy="518159"/>
          </a:xfrm>
          <a:custGeom>
            <a:avLst/>
            <a:gdLst/>
            <a:ahLst/>
            <a:cxnLst/>
            <a:rect l="l" t="t" r="r" b="b"/>
            <a:pathLst>
              <a:path w="2353309" h="518160">
                <a:moveTo>
                  <a:pt x="2093976" y="0"/>
                </a:moveTo>
                <a:lnTo>
                  <a:pt x="259080" y="0"/>
                </a:lnTo>
                <a:lnTo>
                  <a:pt x="212465" y="4168"/>
                </a:lnTo>
                <a:lnTo>
                  <a:pt x="168610" y="16189"/>
                </a:lnTo>
                <a:lnTo>
                  <a:pt x="128241" y="35334"/>
                </a:lnTo>
                <a:lnTo>
                  <a:pt x="92088" y="60876"/>
                </a:lnTo>
                <a:lnTo>
                  <a:pt x="60876" y="92088"/>
                </a:lnTo>
                <a:lnTo>
                  <a:pt x="35334" y="128241"/>
                </a:lnTo>
                <a:lnTo>
                  <a:pt x="16189" y="168610"/>
                </a:lnTo>
                <a:lnTo>
                  <a:pt x="4168" y="212465"/>
                </a:lnTo>
                <a:lnTo>
                  <a:pt x="0" y="259080"/>
                </a:lnTo>
                <a:lnTo>
                  <a:pt x="4168" y="305694"/>
                </a:lnTo>
                <a:lnTo>
                  <a:pt x="16189" y="349549"/>
                </a:lnTo>
                <a:lnTo>
                  <a:pt x="35334" y="389918"/>
                </a:lnTo>
                <a:lnTo>
                  <a:pt x="60876" y="426071"/>
                </a:lnTo>
                <a:lnTo>
                  <a:pt x="92088" y="457283"/>
                </a:lnTo>
                <a:lnTo>
                  <a:pt x="128241" y="482825"/>
                </a:lnTo>
                <a:lnTo>
                  <a:pt x="168610" y="501970"/>
                </a:lnTo>
                <a:lnTo>
                  <a:pt x="212465" y="513991"/>
                </a:lnTo>
                <a:lnTo>
                  <a:pt x="259080" y="518160"/>
                </a:lnTo>
                <a:lnTo>
                  <a:pt x="2093976" y="518160"/>
                </a:lnTo>
                <a:lnTo>
                  <a:pt x="2140590" y="513991"/>
                </a:lnTo>
                <a:lnTo>
                  <a:pt x="2184445" y="501970"/>
                </a:lnTo>
                <a:lnTo>
                  <a:pt x="2224814" y="482825"/>
                </a:lnTo>
                <a:lnTo>
                  <a:pt x="2260967" y="457283"/>
                </a:lnTo>
                <a:lnTo>
                  <a:pt x="2292179" y="426071"/>
                </a:lnTo>
                <a:lnTo>
                  <a:pt x="2317721" y="389918"/>
                </a:lnTo>
                <a:lnTo>
                  <a:pt x="2336866" y="349549"/>
                </a:lnTo>
                <a:lnTo>
                  <a:pt x="2348887" y="305694"/>
                </a:lnTo>
                <a:lnTo>
                  <a:pt x="2353055" y="259080"/>
                </a:lnTo>
                <a:lnTo>
                  <a:pt x="2348887" y="212465"/>
                </a:lnTo>
                <a:lnTo>
                  <a:pt x="2336866" y="168610"/>
                </a:lnTo>
                <a:lnTo>
                  <a:pt x="2317721" y="128241"/>
                </a:lnTo>
                <a:lnTo>
                  <a:pt x="2292179" y="92088"/>
                </a:lnTo>
                <a:lnTo>
                  <a:pt x="2260967" y="60876"/>
                </a:lnTo>
                <a:lnTo>
                  <a:pt x="2224814" y="35334"/>
                </a:lnTo>
                <a:lnTo>
                  <a:pt x="2184445" y="16189"/>
                </a:lnTo>
                <a:lnTo>
                  <a:pt x="2140590" y="4168"/>
                </a:lnTo>
                <a:lnTo>
                  <a:pt x="2093976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pPr algn="ctr"/>
            <a:r>
              <a:rPr lang="ru-RU" sz="3200" b="1" dirty="0" smtClean="0">
                <a:latin typeface="Arial" pitchFamily="34" charset="0"/>
                <a:cs typeface="Arial" pitchFamily="34" charset="0"/>
              </a:rPr>
              <a:t>189 - ФЗ</a:t>
            </a:r>
            <a:endParaRPr sz="32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651500" y="1266826"/>
            <a:ext cx="1362710" cy="41275"/>
          </a:xfrm>
          <a:custGeom>
            <a:avLst/>
            <a:gdLst/>
            <a:ahLst/>
            <a:cxnLst/>
            <a:rect l="l" t="t" r="r" b="b"/>
            <a:pathLst>
              <a:path w="1362709" h="41275">
                <a:moveTo>
                  <a:pt x="1362455" y="0"/>
                </a:moveTo>
                <a:lnTo>
                  <a:pt x="0" y="0"/>
                </a:lnTo>
                <a:lnTo>
                  <a:pt x="0" y="41148"/>
                </a:lnTo>
                <a:lnTo>
                  <a:pt x="1362455" y="41148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651501" y="2181225"/>
            <a:ext cx="4724400" cy="3917097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38097">
              <a:spcBef>
                <a:spcPts val="105"/>
              </a:spcBef>
            </a:pP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 panose="020F0502020204030204" pitchFamily="34" charset="0"/>
              </a:rPr>
              <a:t>Федеральный закон </a:t>
            </a:r>
            <a:b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 panose="020F0502020204030204" pitchFamily="34" charset="0"/>
              </a:rPr>
            </a:b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 panose="020F0502020204030204" pitchFamily="34" charset="0"/>
              </a:rPr>
              <a:t>№ 189-ФЗ </a:t>
            </a:r>
          </a:p>
          <a:p>
            <a:pPr marL="38097">
              <a:spcBef>
                <a:spcPts val="105"/>
              </a:spcBef>
            </a:pPr>
            <a:endParaRPr lang="ru-RU" sz="2800" b="1" dirty="0" smtClean="0">
              <a:solidFill>
                <a:schemeClr val="tx2">
                  <a:lumMod val="60000"/>
                  <a:lumOff val="40000"/>
                </a:schemeClr>
              </a:solidFill>
              <a:ea typeface="Calibri" panose="020F0502020204030204" pitchFamily="34" charset="0"/>
            </a:endParaRPr>
          </a:p>
          <a:p>
            <a:pPr marL="38097">
              <a:spcBef>
                <a:spcPts val="105"/>
              </a:spcBef>
            </a:pP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 panose="020F0502020204030204" pitchFamily="34" charset="0"/>
              </a:rPr>
              <a:t>«О государственном (муниципальном) социальном заказе на оказание государственных (муниципальных) услуг в социальной сфере»</a:t>
            </a:r>
            <a:r>
              <a:rPr sz="2000" spc="-4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.</a:t>
            </a:r>
            <a:endParaRPr sz="2000" dirty="0">
              <a:solidFill>
                <a:schemeClr val="tx2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14</a:t>
            </a:fld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902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89"/>
              </a:spcBef>
            </a:pPr>
            <a:r>
              <a:rPr lang="ru-RU" dirty="0"/>
              <a:t>© 2022 БРОО «ЦСИ «Вера»</a:t>
            </a:r>
          </a:p>
        </p:txBody>
      </p:sp>
      <p:pic>
        <p:nvPicPr>
          <p:cNvPr id="14" name="Рисунок 13" descr="12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299" y="2333625"/>
            <a:ext cx="4077044" cy="2719388"/>
          </a:xfrm>
          <a:prstGeom prst="rect">
            <a:avLst/>
          </a:prstGeom>
        </p:spPr>
      </p:pic>
      <p:grpSp>
        <p:nvGrpSpPr>
          <p:cNvPr id="2" name="Группа 14"/>
          <p:cNvGrpSpPr/>
          <p:nvPr/>
        </p:nvGrpSpPr>
        <p:grpSpPr>
          <a:xfrm>
            <a:off x="3797808" y="4299204"/>
            <a:ext cx="1607820" cy="1905000"/>
            <a:chOff x="3797808" y="4299204"/>
            <a:chExt cx="1607820" cy="1905000"/>
          </a:xfrm>
        </p:grpSpPr>
        <p:sp>
          <p:nvSpPr>
            <p:cNvPr id="4" name="object 4"/>
            <p:cNvSpPr/>
            <p:nvPr/>
          </p:nvSpPr>
          <p:spPr>
            <a:xfrm>
              <a:off x="3797808" y="4299204"/>
              <a:ext cx="1607820" cy="1905000"/>
            </a:xfrm>
            <a:custGeom>
              <a:avLst/>
              <a:gdLst/>
              <a:ahLst/>
              <a:cxnLst/>
              <a:rect l="l" t="t" r="r" b="b"/>
              <a:pathLst>
                <a:path w="1607820" h="1905000">
                  <a:moveTo>
                    <a:pt x="1607819" y="0"/>
                  </a:moveTo>
                  <a:lnTo>
                    <a:pt x="0" y="0"/>
                  </a:lnTo>
                  <a:lnTo>
                    <a:pt x="0" y="1904999"/>
                  </a:lnTo>
                  <a:lnTo>
                    <a:pt x="1607819" y="1904999"/>
                  </a:lnTo>
                  <a:lnTo>
                    <a:pt x="1607819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41292" y="4968239"/>
              <a:ext cx="599440" cy="571500"/>
            </a:xfrm>
            <a:custGeom>
              <a:avLst/>
              <a:gdLst/>
              <a:ahLst/>
              <a:cxnLst/>
              <a:rect l="l" t="t" r="r" b="b"/>
              <a:pathLst>
                <a:path w="599439" h="571500">
                  <a:moveTo>
                    <a:pt x="187452" y="153924"/>
                  </a:moveTo>
                  <a:lnTo>
                    <a:pt x="182880" y="149352"/>
                  </a:lnTo>
                  <a:lnTo>
                    <a:pt x="173736" y="149352"/>
                  </a:lnTo>
                  <a:lnTo>
                    <a:pt x="135636" y="149352"/>
                  </a:lnTo>
                  <a:lnTo>
                    <a:pt x="131064" y="153924"/>
                  </a:lnTo>
                  <a:lnTo>
                    <a:pt x="131064" y="333756"/>
                  </a:lnTo>
                  <a:lnTo>
                    <a:pt x="135636" y="338328"/>
                  </a:lnTo>
                  <a:lnTo>
                    <a:pt x="182880" y="338328"/>
                  </a:lnTo>
                  <a:lnTo>
                    <a:pt x="187452" y="333756"/>
                  </a:lnTo>
                  <a:lnTo>
                    <a:pt x="187452" y="153924"/>
                  </a:lnTo>
                  <a:close/>
                </a:path>
                <a:path w="599439" h="571500">
                  <a:moveTo>
                    <a:pt x="280416" y="230124"/>
                  </a:moveTo>
                  <a:lnTo>
                    <a:pt x="275844" y="225552"/>
                  </a:lnTo>
                  <a:lnTo>
                    <a:pt x="266700" y="225552"/>
                  </a:lnTo>
                  <a:lnTo>
                    <a:pt x="228600" y="225552"/>
                  </a:lnTo>
                  <a:lnTo>
                    <a:pt x="224028" y="230124"/>
                  </a:lnTo>
                  <a:lnTo>
                    <a:pt x="224028" y="329184"/>
                  </a:lnTo>
                  <a:lnTo>
                    <a:pt x="228600" y="338328"/>
                  </a:lnTo>
                  <a:lnTo>
                    <a:pt x="275844" y="338328"/>
                  </a:lnTo>
                  <a:lnTo>
                    <a:pt x="280416" y="329184"/>
                  </a:lnTo>
                  <a:lnTo>
                    <a:pt x="280416" y="230124"/>
                  </a:lnTo>
                  <a:close/>
                </a:path>
                <a:path w="599439" h="571500">
                  <a:moveTo>
                    <a:pt x="327660" y="413004"/>
                  </a:moveTo>
                  <a:lnTo>
                    <a:pt x="307848" y="387680"/>
                  </a:lnTo>
                  <a:lnTo>
                    <a:pt x="307848" y="408432"/>
                  </a:lnTo>
                  <a:lnTo>
                    <a:pt x="307848" y="417576"/>
                  </a:lnTo>
                  <a:lnTo>
                    <a:pt x="303276" y="422148"/>
                  </a:lnTo>
                  <a:lnTo>
                    <a:pt x="294132" y="422148"/>
                  </a:lnTo>
                  <a:lnTo>
                    <a:pt x="289560" y="417576"/>
                  </a:lnTo>
                  <a:lnTo>
                    <a:pt x="289560" y="408432"/>
                  </a:lnTo>
                  <a:lnTo>
                    <a:pt x="294132" y="403860"/>
                  </a:lnTo>
                  <a:lnTo>
                    <a:pt x="303276" y="403860"/>
                  </a:lnTo>
                  <a:lnTo>
                    <a:pt x="307848" y="408432"/>
                  </a:lnTo>
                  <a:lnTo>
                    <a:pt x="307848" y="387680"/>
                  </a:lnTo>
                  <a:lnTo>
                    <a:pt x="272122" y="402932"/>
                  </a:lnTo>
                  <a:lnTo>
                    <a:pt x="269748" y="413004"/>
                  </a:lnTo>
                  <a:lnTo>
                    <a:pt x="272122" y="423087"/>
                  </a:lnTo>
                  <a:lnTo>
                    <a:pt x="278511" y="431863"/>
                  </a:lnTo>
                  <a:lnTo>
                    <a:pt x="287743" y="438086"/>
                  </a:lnTo>
                  <a:lnTo>
                    <a:pt x="298704" y="440436"/>
                  </a:lnTo>
                  <a:lnTo>
                    <a:pt x="309003" y="438086"/>
                  </a:lnTo>
                  <a:lnTo>
                    <a:pt x="318325" y="431863"/>
                  </a:lnTo>
                  <a:lnTo>
                    <a:pt x="325056" y="423087"/>
                  </a:lnTo>
                  <a:lnTo>
                    <a:pt x="325297" y="422148"/>
                  </a:lnTo>
                  <a:lnTo>
                    <a:pt x="327660" y="413004"/>
                  </a:lnTo>
                  <a:close/>
                </a:path>
                <a:path w="599439" h="571500">
                  <a:moveTo>
                    <a:pt x="374904" y="190500"/>
                  </a:moveTo>
                  <a:lnTo>
                    <a:pt x="368808" y="185928"/>
                  </a:lnTo>
                  <a:lnTo>
                    <a:pt x="359664" y="185928"/>
                  </a:lnTo>
                  <a:lnTo>
                    <a:pt x="321564" y="185928"/>
                  </a:lnTo>
                  <a:lnTo>
                    <a:pt x="316992" y="190500"/>
                  </a:lnTo>
                  <a:lnTo>
                    <a:pt x="316992" y="333756"/>
                  </a:lnTo>
                  <a:lnTo>
                    <a:pt x="321564" y="338328"/>
                  </a:lnTo>
                  <a:lnTo>
                    <a:pt x="368808" y="338328"/>
                  </a:lnTo>
                  <a:lnTo>
                    <a:pt x="374904" y="333756"/>
                  </a:lnTo>
                  <a:lnTo>
                    <a:pt x="374904" y="190500"/>
                  </a:lnTo>
                  <a:close/>
                </a:path>
                <a:path w="599439" h="571500">
                  <a:moveTo>
                    <a:pt x="466344" y="115824"/>
                  </a:moveTo>
                  <a:lnTo>
                    <a:pt x="461772" y="111252"/>
                  </a:lnTo>
                  <a:lnTo>
                    <a:pt x="452628" y="111252"/>
                  </a:lnTo>
                  <a:lnTo>
                    <a:pt x="416052" y="111252"/>
                  </a:lnTo>
                  <a:lnTo>
                    <a:pt x="411480" y="115824"/>
                  </a:lnTo>
                  <a:lnTo>
                    <a:pt x="411480" y="333756"/>
                  </a:lnTo>
                  <a:lnTo>
                    <a:pt x="416052" y="338328"/>
                  </a:lnTo>
                  <a:lnTo>
                    <a:pt x="461772" y="338328"/>
                  </a:lnTo>
                  <a:lnTo>
                    <a:pt x="466344" y="333756"/>
                  </a:lnTo>
                  <a:lnTo>
                    <a:pt x="466344" y="115824"/>
                  </a:lnTo>
                  <a:close/>
                </a:path>
                <a:path w="599439" h="571500">
                  <a:moveTo>
                    <a:pt x="524256" y="106680"/>
                  </a:moveTo>
                  <a:lnTo>
                    <a:pt x="521589" y="93967"/>
                  </a:lnTo>
                  <a:lnTo>
                    <a:pt x="520865" y="92964"/>
                  </a:lnTo>
                  <a:lnTo>
                    <a:pt x="514350" y="83820"/>
                  </a:lnTo>
                  <a:lnTo>
                    <a:pt x="504444" y="77597"/>
                  </a:lnTo>
                  <a:lnTo>
                    <a:pt x="504444" y="97536"/>
                  </a:lnTo>
                  <a:lnTo>
                    <a:pt x="504444" y="352044"/>
                  </a:lnTo>
                  <a:lnTo>
                    <a:pt x="499872" y="356616"/>
                  </a:lnTo>
                  <a:lnTo>
                    <a:pt x="99060" y="356616"/>
                  </a:lnTo>
                  <a:lnTo>
                    <a:pt x="94488" y="352044"/>
                  </a:lnTo>
                  <a:lnTo>
                    <a:pt x="94488" y="97536"/>
                  </a:lnTo>
                  <a:lnTo>
                    <a:pt x="99060" y="92964"/>
                  </a:lnTo>
                  <a:lnTo>
                    <a:pt x="499872" y="92964"/>
                  </a:lnTo>
                  <a:lnTo>
                    <a:pt x="504444" y="97536"/>
                  </a:lnTo>
                  <a:lnTo>
                    <a:pt x="504444" y="77597"/>
                  </a:lnTo>
                  <a:lnTo>
                    <a:pt x="503682" y="77114"/>
                  </a:lnTo>
                  <a:lnTo>
                    <a:pt x="490728" y="74676"/>
                  </a:lnTo>
                  <a:lnTo>
                    <a:pt x="108204" y="74676"/>
                  </a:lnTo>
                  <a:lnTo>
                    <a:pt x="95250" y="77114"/>
                  </a:lnTo>
                  <a:lnTo>
                    <a:pt x="84582" y="83820"/>
                  </a:lnTo>
                  <a:lnTo>
                    <a:pt x="77343" y="93967"/>
                  </a:lnTo>
                  <a:lnTo>
                    <a:pt x="74676" y="106680"/>
                  </a:lnTo>
                  <a:lnTo>
                    <a:pt x="74676" y="342900"/>
                  </a:lnTo>
                  <a:lnTo>
                    <a:pt x="77330" y="355625"/>
                  </a:lnTo>
                  <a:lnTo>
                    <a:pt x="84569" y="365760"/>
                  </a:lnTo>
                  <a:lnTo>
                    <a:pt x="95250" y="372478"/>
                  </a:lnTo>
                  <a:lnTo>
                    <a:pt x="108204" y="374904"/>
                  </a:lnTo>
                  <a:lnTo>
                    <a:pt x="490728" y="374904"/>
                  </a:lnTo>
                  <a:lnTo>
                    <a:pt x="503682" y="372478"/>
                  </a:lnTo>
                  <a:lnTo>
                    <a:pt x="514350" y="365760"/>
                  </a:lnTo>
                  <a:lnTo>
                    <a:pt x="520865" y="356616"/>
                  </a:lnTo>
                  <a:lnTo>
                    <a:pt x="521589" y="355625"/>
                  </a:lnTo>
                  <a:lnTo>
                    <a:pt x="524256" y="342900"/>
                  </a:lnTo>
                  <a:lnTo>
                    <a:pt x="524256" y="106680"/>
                  </a:lnTo>
                  <a:close/>
                </a:path>
                <a:path w="599439" h="571500">
                  <a:moveTo>
                    <a:pt x="598932" y="51816"/>
                  </a:moveTo>
                  <a:lnTo>
                    <a:pt x="595744" y="36576"/>
                  </a:lnTo>
                  <a:lnTo>
                    <a:pt x="594690" y="31508"/>
                  </a:lnTo>
                  <a:lnTo>
                    <a:pt x="583311" y="15049"/>
                  </a:lnTo>
                  <a:lnTo>
                    <a:pt x="566775" y="4025"/>
                  </a:lnTo>
                  <a:lnTo>
                    <a:pt x="560832" y="2819"/>
                  </a:lnTo>
                  <a:lnTo>
                    <a:pt x="560832" y="42672"/>
                  </a:lnTo>
                  <a:lnTo>
                    <a:pt x="560832" y="445008"/>
                  </a:lnTo>
                  <a:lnTo>
                    <a:pt x="556260" y="449580"/>
                  </a:lnTo>
                  <a:lnTo>
                    <a:pt x="42672" y="449580"/>
                  </a:lnTo>
                  <a:lnTo>
                    <a:pt x="38100" y="445008"/>
                  </a:lnTo>
                  <a:lnTo>
                    <a:pt x="38100" y="42672"/>
                  </a:lnTo>
                  <a:lnTo>
                    <a:pt x="42672" y="36576"/>
                  </a:lnTo>
                  <a:lnTo>
                    <a:pt x="556260" y="36576"/>
                  </a:lnTo>
                  <a:lnTo>
                    <a:pt x="560832" y="42672"/>
                  </a:lnTo>
                  <a:lnTo>
                    <a:pt x="560832" y="2819"/>
                  </a:lnTo>
                  <a:lnTo>
                    <a:pt x="547116" y="0"/>
                  </a:lnTo>
                  <a:lnTo>
                    <a:pt x="51816" y="0"/>
                  </a:lnTo>
                  <a:lnTo>
                    <a:pt x="32143" y="4025"/>
                  </a:lnTo>
                  <a:lnTo>
                    <a:pt x="15608" y="15049"/>
                  </a:lnTo>
                  <a:lnTo>
                    <a:pt x="4229" y="31508"/>
                  </a:lnTo>
                  <a:lnTo>
                    <a:pt x="0" y="51816"/>
                  </a:lnTo>
                  <a:lnTo>
                    <a:pt x="0" y="435864"/>
                  </a:lnTo>
                  <a:lnTo>
                    <a:pt x="4229" y="455536"/>
                  </a:lnTo>
                  <a:lnTo>
                    <a:pt x="15621" y="472071"/>
                  </a:lnTo>
                  <a:lnTo>
                    <a:pt x="32143" y="483450"/>
                  </a:lnTo>
                  <a:lnTo>
                    <a:pt x="51816" y="487680"/>
                  </a:lnTo>
                  <a:lnTo>
                    <a:pt x="201168" y="487680"/>
                  </a:lnTo>
                  <a:lnTo>
                    <a:pt x="194310" y="495185"/>
                  </a:lnTo>
                  <a:lnTo>
                    <a:pt x="187439" y="503123"/>
                  </a:lnTo>
                  <a:lnTo>
                    <a:pt x="180581" y="510184"/>
                  </a:lnTo>
                  <a:lnTo>
                    <a:pt x="173736" y="515112"/>
                  </a:lnTo>
                  <a:lnTo>
                    <a:pt x="164592" y="524256"/>
                  </a:lnTo>
                  <a:lnTo>
                    <a:pt x="160020" y="530352"/>
                  </a:lnTo>
                  <a:lnTo>
                    <a:pt x="160020" y="534924"/>
                  </a:lnTo>
                  <a:lnTo>
                    <a:pt x="155448" y="544068"/>
                  </a:lnTo>
                  <a:lnTo>
                    <a:pt x="196596" y="571500"/>
                  </a:lnTo>
                  <a:lnTo>
                    <a:pt x="402336" y="571500"/>
                  </a:lnTo>
                  <a:lnTo>
                    <a:pt x="438912" y="553212"/>
                  </a:lnTo>
                  <a:lnTo>
                    <a:pt x="443484" y="544068"/>
                  </a:lnTo>
                  <a:lnTo>
                    <a:pt x="438912" y="534924"/>
                  </a:lnTo>
                  <a:lnTo>
                    <a:pt x="438912" y="530352"/>
                  </a:lnTo>
                  <a:lnTo>
                    <a:pt x="434340" y="524256"/>
                  </a:lnTo>
                  <a:lnTo>
                    <a:pt x="425196" y="515112"/>
                  </a:lnTo>
                  <a:lnTo>
                    <a:pt x="420624" y="511835"/>
                  </a:lnTo>
                  <a:lnTo>
                    <a:pt x="420624" y="539496"/>
                  </a:lnTo>
                  <a:lnTo>
                    <a:pt x="420624" y="548640"/>
                  </a:lnTo>
                  <a:lnTo>
                    <a:pt x="411480" y="553212"/>
                  </a:lnTo>
                  <a:lnTo>
                    <a:pt x="187452" y="553212"/>
                  </a:lnTo>
                  <a:lnTo>
                    <a:pt x="178308" y="548640"/>
                  </a:lnTo>
                  <a:lnTo>
                    <a:pt x="178308" y="539496"/>
                  </a:lnTo>
                  <a:lnTo>
                    <a:pt x="187452" y="530352"/>
                  </a:lnTo>
                  <a:lnTo>
                    <a:pt x="200228" y="516623"/>
                  </a:lnTo>
                  <a:lnTo>
                    <a:pt x="210883" y="505015"/>
                  </a:lnTo>
                  <a:lnTo>
                    <a:pt x="218948" y="495427"/>
                  </a:lnTo>
                  <a:lnTo>
                    <a:pt x="224028" y="487680"/>
                  </a:lnTo>
                  <a:lnTo>
                    <a:pt x="374904" y="487680"/>
                  </a:lnTo>
                  <a:lnTo>
                    <a:pt x="411480" y="530352"/>
                  </a:lnTo>
                  <a:lnTo>
                    <a:pt x="420624" y="539496"/>
                  </a:lnTo>
                  <a:lnTo>
                    <a:pt x="420624" y="511835"/>
                  </a:lnTo>
                  <a:lnTo>
                    <a:pt x="418338" y="510184"/>
                  </a:lnTo>
                  <a:lnTo>
                    <a:pt x="411480" y="503123"/>
                  </a:lnTo>
                  <a:lnTo>
                    <a:pt x="404622" y="495185"/>
                  </a:lnTo>
                  <a:lnTo>
                    <a:pt x="397764" y="487680"/>
                  </a:lnTo>
                  <a:lnTo>
                    <a:pt x="547116" y="487680"/>
                  </a:lnTo>
                  <a:lnTo>
                    <a:pt x="566775" y="483450"/>
                  </a:lnTo>
                  <a:lnTo>
                    <a:pt x="583298" y="472071"/>
                  </a:lnTo>
                  <a:lnTo>
                    <a:pt x="594690" y="455536"/>
                  </a:lnTo>
                  <a:lnTo>
                    <a:pt x="595972" y="449580"/>
                  </a:lnTo>
                  <a:lnTo>
                    <a:pt x="598932" y="435864"/>
                  </a:lnTo>
                  <a:lnTo>
                    <a:pt x="598932" y="518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0705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5101" y="352425"/>
            <a:ext cx="6345209" cy="1057340"/>
          </a:xfrm>
          <a:prstGeom prst="rect">
            <a:avLst/>
          </a:prstGeom>
        </p:spPr>
        <p:txBody>
          <a:bodyPr vert="horz" wrap="square" lIns="0" tIns="10794" rIns="0" bIns="0" rtlCol="0">
            <a:spAutoFit/>
          </a:bodyPr>
          <a:lstStyle/>
          <a:p>
            <a:pPr marL="12699" marR="5080">
              <a:lnSpc>
                <a:spcPct val="100400"/>
              </a:lnSpc>
              <a:spcBef>
                <a:spcPts val="86"/>
              </a:spcBef>
            </a:pPr>
            <a:r>
              <a:rPr lang="ru-RU" spc="-5" dirty="0" smtClean="0"/>
              <a:t>АПРОБАЦИЯ В </a:t>
            </a:r>
            <a:br>
              <a:rPr lang="ru-RU" spc="-5" dirty="0" smtClean="0"/>
            </a:br>
            <a:r>
              <a:rPr lang="ru-RU" spc="-5" dirty="0" smtClean="0"/>
              <a:t>БЕЛГОРОДСКОЙ ОБЛАСТИ</a:t>
            </a:r>
            <a:endParaRPr dirty="0"/>
          </a:p>
        </p:txBody>
      </p:sp>
      <p:sp>
        <p:nvSpPr>
          <p:cNvPr id="9" name="object 9"/>
          <p:cNvSpPr txBox="1"/>
          <p:nvPr/>
        </p:nvSpPr>
        <p:spPr>
          <a:xfrm>
            <a:off x="3136900" y="1724025"/>
            <a:ext cx="7556500" cy="450700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lvl="0"/>
            <a:r>
              <a:rPr lang="ru-RU" sz="2800" dirty="0" smtClean="0"/>
              <a:t>1. Услуги в сфере здравоохранения: паллиативная медицинская помощь на территории Белгородской области;</a:t>
            </a:r>
          </a:p>
          <a:p>
            <a:pPr marL="514350" lvl="0" indent="-514350"/>
            <a:endParaRPr lang="ru-RU" sz="1000" dirty="0" smtClean="0"/>
          </a:p>
          <a:p>
            <a:pPr lvl="0"/>
            <a:r>
              <a:rPr lang="ru-RU" sz="2800" dirty="0" smtClean="0"/>
              <a:t>2. В сфере социальной защиты населения:  социальное обслуживание на дому;</a:t>
            </a:r>
          </a:p>
          <a:p>
            <a:pPr lvl="0"/>
            <a:endParaRPr lang="ru-RU" sz="1000" dirty="0" smtClean="0"/>
          </a:p>
          <a:p>
            <a:pPr lvl="0"/>
            <a:r>
              <a:rPr lang="ru-RU" sz="2800" dirty="0" smtClean="0"/>
              <a:t>3. Содействие занятости населению;</a:t>
            </a:r>
          </a:p>
          <a:p>
            <a:pPr lvl="0"/>
            <a:endParaRPr lang="ru-RU" sz="1000" dirty="0" smtClean="0"/>
          </a:p>
          <a:p>
            <a:pPr lvl="0"/>
            <a:r>
              <a:rPr lang="ru-RU" sz="2800" dirty="0" smtClean="0"/>
              <a:t>4. Спортивная подготовка;</a:t>
            </a:r>
          </a:p>
          <a:p>
            <a:pPr lvl="0"/>
            <a:endParaRPr lang="ru-RU" sz="1000" dirty="0" smtClean="0"/>
          </a:p>
          <a:p>
            <a:pPr lvl="0"/>
            <a:r>
              <a:rPr lang="ru-RU" sz="2800" dirty="0" smtClean="0"/>
              <a:t>5. Создание благоприятных условий для развития туризма в субъектах РФ.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15</a:t>
            </a:fld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8664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r>
              <a:rPr/>
              <a:t>© </a:t>
            </a:r>
            <a:r>
              <a:rPr lang="ru-RU" dirty="0" smtClean="0"/>
              <a:t>2022 БРОО «ЦСИ «Вера»</a:t>
            </a:r>
            <a:endParaRPr/>
          </a:p>
        </p:txBody>
      </p:sp>
      <p:sp>
        <p:nvSpPr>
          <p:cNvPr id="12" name="object 4"/>
          <p:cNvSpPr/>
          <p:nvPr/>
        </p:nvSpPr>
        <p:spPr>
          <a:xfrm>
            <a:off x="6489701" y="1495426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6" y="0"/>
                </a:moveTo>
                <a:lnTo>
                  <a:pt x="0" y="0"/>
                </a:lnTo>
                <a:lnTo>
                  <a:pt x="0" y="39624"/>
                </a:lnTo>
                <a:lnTo>
                  <a:pt x="1362456" y="39624"/>
                </a:lnTo>
                <a:lnTo>
                  <a:pt x="136245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Рисунок 12" descr="thinkstockphotos-5076538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300" y="1800225"/>
            <a:ext cx="2056915" cy="1371600"/>
          </a:xfrm>
          <a:prstGeom prst="rect">
            <a:avLst/>
          </a:prstGeom>
        </p:spPr>
      </p:pic>
      <p:pic>
        <p:nvPicPr>
          <p:cNvPr id="8" name="Рисунок 7" descr="getfbtTn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300" y="3324225"/>
            <a:ext cx="2133600" cy="1421845"/>
          </a:xfrm>
          <a:prstGeom prst="rect">
            <a:avLst/>
          </a:prstGeom>
        </p:spPr>
      </p:pic>
      <p:pic>
        <p:nvPicPr>
          <p:cNvPr id="14" name="Рисунок 13" descr="IMG_3527-1-1110x740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300" y="4924425"/>
            <a:ext cx="2286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14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352425"/>
            <a:ext cx="6319520" cy="536043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5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ЖИЗНЕННЫЕ</a:t>
            </a:r>
            <a:r>
              <a:rPr lang="ru-RU" spc="-5" dirty="0" smtClean="0"/>
              <a:t> СИТУАЦИИ</a:t>
            </a:r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317500" y="1343025"/>
            <a:ext cx="9749790" cy="4291558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r>
              <a:rPr lang="ru-RU" sz="2800" b="1" spc="-5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/>
                <a:ea typeface="+mj-ea"/>
                <a:cs typeface="Arial" panose="020B0604020202020204"/>
              </a:rPr>
              <a:t>Навигатор услуг и мер поддержки в трудной ситуации</a:t>
            </a:r>
          </a:p>
          <a:p>
            <a:endParaRPr lang="ru-RU" sz="3400" b="1" spc="-5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/>
              <a:ea typeface="+mj-ea"/>
              <a:cs typeface="Arial" panose="020B0604020202020204"/>
            </a:endParaRPr>
          </a:p>
          <a:p>
            <a:r>
              <a:rPr lang="ru-RU" sz="3400" b="1" spc="-5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/>
                <a:ea typeface="+mj-ea"/>
                <a:cs typeface="Arial" panose="020B0604020202020204"/>
              </a:rPr>
              <a:t>Портал </a:t>
            </a:r>
            <a:r>
              <a:rPr lang="ru-RU" sz="3600" dirty="0" err="1" smtClean="0">
                <a:hlinkClick r:id="rId2"/>
              </a:rPr>
              <a:t>жизненныеситуации.рф</a:t>
            </a:r>
            <a:endParaRPr lang="ru-RU" sz="3600" dirty="0" smtClean="0">
              <a:hlinkClick r:id=""/>
            </a:endParaRPr>
          </a:p>
          <a:p>
            <a:endParaRPr lang="ru-RU" sz="3600" dirty="0" smtClean="0">
              <a:hlinkClick r:id=""/>
            </a:endParaRPr>
          </a:p>
          <a:p>
            <a:r>
              <a:rPr lang="ru-RU" sz="3600" dirty="0" smtClean="0"/>
              <a:t>Ждём от НКО информацию об услугах различным категориям населения!!!</a:t>
            </a:r>
          </a:p>
          <a:p>
            <a:endParaRPr lang="ru-RU" sz="3600" dirty="0" smtClean="0">
              <a:hlinkClick r:id="rId2"/>
            </a:endParaRPr>
          </a:p>
          <a:p>
            <a:r>
              <a:rPr lang="ru-RU" sz="3600" dirty="0" smtClean="0"/>
              <a:t>На электронную почту: </a:t>
            </a:r>
            <a:r>
              <a:rPr lang="en-US" sz="3600" dirty="0" smtClean="0">
                <a:hlinkClick r:id="rId2"/>
              </a:rPr>
              <a:t>broo-vera@mail.ru</a:t>
            </a:r>
            <a:endParaRPr lang="ru-RU" sz="3600" dirty="0">
              <a:hlinkClick r:id="rId2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242015" y="6337908"/>
            <a:ext cx="3003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/>
              <a:pPr/>
              <a:t>16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32283" y="6418926"/>
            <a:ext cx="1714017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lang="ru-RU" dirty="0"/>
              <a:t>© 2022 БРОО «ЦСИ «Вера»</a:t>
            </a:r>
          </a:p>
        </p:txBody>
      </p:sp>
      <p:sp>
        <p:nvSpPr>
          <p:cNvPr id="6" name="object 13"/>
          <p:cNvSpPr txBox="1"/>
          <p:nvPr/>
        </p:nvSpPr>
        <p:spPr>
          <a:xfrm>
            <a:off x="433792" y="6420536"/>
            <a:ext cx="16363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7" name="Рисунок 6" descr="8206fe4056889006195a562df186e3f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61300" y="1952625"/>
            <a:ext cx="2367756" cy="157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42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61448" y="6089904"/>
            <a:ext cx="629920" cy="696595"/>
          </a:xfrm>
          <a:custGeom>
            <a:avLst/>
            <a:gdLst/>
            <a:ahLst/>
            <a:cxnLst/>
            <a:rect l="l" t="t" r="r" b="b"/>
            <a:pathLst>
              <a:path w="629920" h="696595">
                <a:moveTo>
                  <a:pt x="629411" y="0"/>
                </a:moveTo>
                <a:lnTo>
                  <a:pt x="0" y="0"/>
                </a:lnTo>
                <a:lnTo>
                  <a:pt x="0" y="696467"/>
                </a:lnTo>
                <a:lnTo>
                  <a:pt x="629411" y="696467"/>
                </a:lnTo>
                <a:lnTo>
                  <a:pt x="629411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306214" y="6296644"/>
            <a:ext cx="137794" cy="248144"/>
          </a:xfrm>
          <a:prstGeom prst="rect">
            <a:avLst/>
          </a:prstGeom>
        </p:spPr>
        <p:txBody>
          <a:bodyPr vert="horz" wrap="square" lIns="0" tIns="17144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500" spc="1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6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49297" y="6470905"/>
            <a:ext cx="7376159" cy="32383"/>
          </a:xfrm>
          <a:custGeom>
            <a:avLst/>
            <a:gdLst/>
            <a:ahLst/>
            <a:cxnLst/>
            <a:rect l="l" t="t" r="r" b="b"/>
            <a:pathLst>
              <a:path w="7376159" h="32384">
                <a:moveTo>
                  <a:pt x="7376159" y="0"/>
                </a:moveTo>
                <a:lnTo>
                  <a:pt x="0" y="0"/>
                </a:lnTo>
                <a:lnTo>
                  <a:pt x="0" y="32003"/>
                </a:lnTo>
                <a:lnTo>
                  <a:pt x="7376159" y="32003"/>
                </a:lnTo>
                <a:lnTo>
                  <a:pt x="7376159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22300" y="6459775"/>
            <a:ext cx="1879636" cy="134651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ru-RU" sz="800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© 2023 </a:t>
            </a:r>
            <a:r>
              <a:rPr lang="ru-RU" sz="800" b="1" spc="-10" dirty="0" smtClean="0">
                <a:solidFill>
                  <a:srgbClr val="595959"/>
                </a:solidFill>
                <a:latin typeface="Arial" panose="020B0604020202020204"/>
                <a:cs typeface="Arial" panose="020B0604020202020204"/>
              </a:rPr>
              <a:t>БРОО «ЦСИ «Вера»</a:t>
            </a:r>
            <a:endParaRPr lang="ru-RU" sz="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709131" y="1611632"/>
            <a:ext cx="4665980" cy="3460562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ОПЫТ</a:t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МУНИЦИПАЛЬНЫХ РЕСУРСНЫХ ЦЕНТРОВ НКО Белгородской области</a:t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</a:br>
            <a:endParaRPr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667755" y="1190627"/>
            <a:ext cx="1362710" cy="40004"/>
          </a:xfrm>
          <a:custGeom>
            <a:avLst/>
            <a:gdLst/>
            <a:ahLst/>
            <a:cxnLst/>
            <a:rect l="l" t="t" r="r" b="b"/>
            <a:pathLst>
              <a:path w="1362709" h="40005">
                <a:moveTo>
                  <a:pt x="1362455" y="0"/>
                </a:moveTo>
                <a:lnTo>
                  <a:pt x="0" y="0"/>
                </a:lnTo>
                <a:lnTo>
                  <a:pt x="0" y="39624"/>
                </a:lnTo>
                <a:lnTo>
                  <a:pt x="1362455" y="39624"/>
                </a:lnTo>
                <a:lnTo>
                  <a:pt x="136245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88412" y="180908"/>
            <a:ext cx="2720339" cy="950975"/>
          </a:xfrm>
          <a:prstGeom prst="rect">
            <a:avLst/>
          </a:prstGeom>
        </p:spPr>
      </p:pic>
      <p:pic>
        <p:nvPicPr>
          <p:cNvPr id="18" name="Рисунок 17" descr="Business-Proce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7500" y="1647826"/>
            <a:ext cx="4064000" cy="3048000"/>
          </a:xfrm>
          <a:prstGeom prst="rect">
            <a:avLst/>
          </a:prstGeom>
        </p:spPr>
      </p:pic>
      <p:grpSp>
        <p:nvGrpSpPr>
          <p:cNvPr id="16" name="Группа 15"/>
          <p:cNvGrpSpPr/>
          <p:nvPr/>
        </p:nvGrpSpPr>
        <p:grpSpPr>
          <a:xfrm>
            <a:off x="3594101" y="4238625"/>
            <a:ext cx="1447800" cy="1447800"/>
            <a:chOff x="2832100" y="4162425"/>
            <a:chExt cx="1447800" cy="1447800"/>
          </a:xfrm>
        </p:grpSpPr>
        <p:sp>
          <p:nvSpPr>
            <p:cNvPr id="7" name="object 7"/>
            <p:cNvSpPr/>
            <p:nvPr/>
          </p:nvSpPr>
          <p:spPr>
            <a:xfrm>
              <a:off x="2832100" y="4162425"/>
              <a:ext cx="1447800" cy="1447800"/>
            </a:xfrm>
            <a:custGeom>
              <a:avLst/>
              <a:gdLst/>
              <a:ahLst/>
              <a:cxnLst/>
              <a:rect l="l" t="t" r="r" b="b"/>
              <a:pathLst>
                <a:path w="1607820" h="1905000">
                  <a:moveTo>
                    <a:pt x="1607820" y="0"/>
                  </a:moveTo>
                  <a:lnTo>
                    <a:pt x="0" y="0"/>
                  </a:lnTo>
                  <a:lnTo>
                    <a:pt x="0" y="1905000"/>
                  </a:lnTo>
                  <a:lnTo>
                    <a:pt x="1607820" y="1905000"/>
                  </a:lnTo>
                  <a:lnTo>
                    <a:pt x="160782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89300" y="4619625"/>
              <a:ext cx="597535" cy="573405"/>
            </a:xfrm>
            <a:custGeom>
              <a:avLst/>
              <a:gdLst/>
              <a:ahLst/>
              <a:cxnLst/>
              <a:rect l="l" t="t" r="r" b="b"/>
              <a:pathLst>
                <a:path w="597535" h="573404">
                  <a:moveTo>
                    <a:pt x="185928" y="155448"/>
                  </a:moveTo>
                  <a:lnTo>
                    <a:pt x="181356" y="149352"/>
                  </a:lnTo>
                  <a:lnTo>
                    <a:pt x="172212" y="149352"/>
                  </a:lnTo>
                  <a:lnTo>
                    <a:pt x="134112" y="149352"/>
                  </a:lnTo>
                  <a:lnTo>
                    <a:pt x="129540" y="155448"/>
                  </a:lnTo>
                  <a:lnTo>
                    <a:pt x="129540" y="333756"/>
                  </a:lnTo>
                  <a:lnTo>
                    <a:pt x="134112" y="338328"/>
                  </a:lnTo>
                  <a:lnTo>
                    <a:pt x="181356" y="338328"/>
                  </a:lnTo>
                  <a:lnTo>
                    <a:pt x="185928" y="333756"/>
                  </a:lnTo>
                  <a:lnTo>
                    <a:pt x="185928" y="155448"/>
                  </a:lnTo>
                  <a:close/>
                </a:path>
                <a:path w="597535" h="573404">
                  <a:moveTo>
                    <a:pt x="278892" y="231648"/>
                  </a:moveTo>
                  <a:lnTo>
                    <a:pt x="274320" y="227076"/>
                  </a:lnTo>
                  <a:lnTo>
                    <a:pt x="265176" y="227076"/>
                  </a:lnTo>
                  <a:lnTo>
                    <a:pt x="228600" y="227076"/>
                  </a:lnTo>
                  <a:lnTo>
                    <a:pt x="224028" y="231648"/>
                  </a:lnTo>
                  <a:lnTo>
                    <a:pt x="224028" y="329184"/>
                  </a:lnTo>
                  <a:lnTo>
                    <a:pt x="228600" y="338328"/>
                  </a:lnTo>
                  <a:lnTo>
                    <a:pt x="274320" y="338328"/>
                  </a:lnTo>
                  <a:lnTo>
                    <a:pt x="278892" y="329184"/>
                  </a:lnTo>
                  <a:lnTo>
                    <a:pt x="278892" y="231648"/>
                  </a:lnTo>
                  <a:close/>
                </a:path>
                <a:path w="597535" h="573404">
                  <a:moveTo>
                    <a:pt x="326136" y="413004"/>
                  </a:moveTo>
                  <a:lnTo>
                    <a:pt x="306324" y="387680"/>
                  </a:lnTo>
                  <a:lnTo>
                    <a:pt x="306324" y="408432"/>
                  </a:lnTo>
                  <a:lnTo>
                    <a:pt x="306324" y="417576"/>
                  </a:lnTo>
                  <a:lnTo>
                    <a:pt x="301752" y="422148"/>
                  </a:lnTo>
                  <a:lnTo>
                    <a:pt x="292608" y="422148"/>
                  </a:lnTo>
                  <a:lnTo>
                    <a:pt x="288036" y="417576"/>
                  </a:lnTo>
                  <a:lnTo>
                    <a:pt x="288036" y="408432"/>
                  </a:lnTo>
                  <a:lnTo>
                    <a:pt x="292608" y="403860"/>
                  </a:lnTo>
                  <a:lnTo>
                    <a:pt x="301752" y="403860"/>
                  </a:lnTo>
                  <a:lnTo>
                    <a:pt x="306324" y="408432"/>
                  </a:lnTo>
                  <a:lnTo>
                    <a:pt x="306324" y="387680"/>
                  </a:lnTo>
                  <a:lnTo>
                    <a:pt x="270814" y="402932"/>
                  </a:lnTo>
                  <a:lnTo>
                    <a:pt x="268224" y="413004"/>
                  </a:lnTo>
                  <a:lnTo>
                    <a:pt x="270814" y="423087"/>
                  </a:lnTo>
                  <a:lnTo>
                    <a:pt x="277558" y="431876"/>
                  </a:lnTo>
                  <a:lnTo>
                    <a:pt x="286867" y="438086"/>
                  </a:lnTo>
                  <a:lnTo>
                    <a:pt x="297180" y="440436"/>
                  </a:lnTo>
                  <a:lnTo>
                    <a:pt x="307479" y="438086"/>
                  </a:lnTo>
                  <a:lnTo>
                    <a:pt x="316788" y="431876"/>
                  </a:lnTo>
                  <a:lnTo>
                    <a:pt x="323532" y="423087"/>
                  </a:lnTo>
                  <a:lnTo>
                    <a:pt x="323773" y="422148"/>
                  </a:lnTo>
                  <a:lnTo>
                    <a:pt x="326136" y="413004"/>
                  </a:lnTo>
                  <a:close/>
                </a:path>
                <a:path w="597535" h="573404">
                  <a:moveTo>
                    <a:pt x="373380" y="192024"/>
                  </a:moveTo>
                  <a:lnTo>
                    <a:pt x="368808" y="187452"/>
                  </a:lnTo>
                  <a:lnTo>
                    <a:pt x="358140" y="187452"/>
                  </a:lnTo>
                  <a:lnTo>
                    <a:pt x="320040" y="187452"/>
                  </a:lnTo>
                  <a:lnTo>
                    <a:pt x="315468" y="192024"/>
                  </a:lnTo>
                  <a:lnTo>
                    <a:pt x="315468" y="333756"/>
                  </a:lnTo>
                  <a:lnTo>
                    <a:pt x="320040" y="338328"/>
                  </a:lnTo>
                  <a:lnTo>
                    <a:pt x="368808" y="338328"/>
                  </a:lnTo>
                  <a:lnTo>
                    <a:pt x="373380" y="333756"/>
                  </a:lnTo>
                  <a:lnTo>
                    <a:pt x="373380" y="192024"/>
                  </a:lnTo>
                  <a:close/>
                </a:path>
                <a:path w="597535" h="573404">
                  <a:moveTo>
                    <a:pt x="464820" y="117348"/>
                  </a:moveTo>
                  <a:lnTo>
                    <a:pt x="460248" y="112776"/>
                  </a:lnTo>
                  <a:lnTo>
                    <a:pt x="451104" y="112776"/>
                  </a:lnTo>
                  <a:lnTo>
                    <a:pt x="414528" y="112776"/>
                  </a:lnTo>
                  <a:lnTo>
                    <a:pt x="409956" y="117348"/>
                  </a:lnTo>
                  <a:lnTo>
                    <a:pt x="409956" y="333756"/>
                  </a:lnTo>
                  <a:lnTo>
                    <a:pt x="414528" y="338328"/>
                  </a:lnTo>
                  <a:lnTo>
                    <a:pt x="460248" y="338328"/>
                  </a:lnTo>
                  <a:lnTo>
                    <a:pt x="464820" y="333756"/>
                  </a:lnTo>
                  <a:lnTo>
                    <a:pt x="464820" y="117348"/>
                  </a:lnTo>
                  <a:close/>
                </a:path>
                <a:path w="597535" h="573404">
                  <a:moveTo>
                    <a:pt x="522732" y="108204"/>
                  </a:moveTo>
                  <a:lnTo>
                    <a:pt x="520268" y="95250"/>
                  </a:lnTo>
                  <a:lnTo>
                    <a:pt x="519785" y="94488"/>
                  </a:lnTo>
                  <a:lnTo>
                    <a:pt x="513397" y="84582"/>
                  </a:lnTo>
                  <a:lnTo>
                    <a:pt x="502920" y="77431"/>
                  </a:lnTo>
                  <a:lnTo>
                    <a:pt x="502920" y="99060"/>
                  </a:lnTo>
                  <a:lnTo>
                    <a:pt x="502920" y="352044"/>
                  </a:lnTo>
                  <a:lnTo>
                    <a:pt x="498348" y="358140"/>
                  </a:lnTo>
                  <a:lnTo>
                    <a:pt x="97536" y="358140"/>
                  </a:lnTo>
                  <a:lnTo>
                    <a:pt x="92964" y="352044"/>
                  </a:lnTo>
                  <a:lnTo>
                    <a:pt x="92964" y="99060"/>
                  </a:lnTo>
                  <a:lnTo>
                    <a:pt x="97536" y="94488"/>
                  </a:lnTo>
                  <a:lnTo>
                    <a:pt x="498348" y="94488"/>
                  </a:lnTo>
                  <a:lnTo>
                    <a:pt x="502920" y="99060"/>
                  </a:lnTo>
                  <a:lnTo>
                    <a:pt x="502920" y="77431"/>
                  </a:lnTo>
                  <a:lnTo>
                    <a:pt x="502793" y="77343"/>
                  </a:lnTo>
                  <a:lnTo>
                    <a:pt x="489204" y="74676"/>
                  </a:lnTo>
                  <a:lnTo>
                    <a:pt x="106680" y="74676"/>
                  </a:lnTo>
                  <a:lnTo>
                    <a:pt x="93954" y="77343"/>
                  </a:lnTo>
                  <a:lnTo>
                    <a:pt x="83807" y="84582"/>
                  </a:lnTo>
                  <a:lnTo>
                    <a:pt x="77101" y="95250"/>
                  </a:lnTo>
                  <a:lnTo>
                    <a:pt x="74676" y="108204"/>
                  </a:lnTo>
                  <a:lnTo>
                    <a:pt x="74676" y="342900"/>
                  </a:lnTo>
                  <a:lnTo>
                    <a:pt x="77101" y="356501"/>
                  </a:lnTo>
                  <a:lnTo>
                    <a:pt x="83820" y="367093"/>
                  </a:lnTo>
                  <a:lnTo>
                    <a:pt x="93954" y="373976"/>
                  </a:lnTo>
                  <a:lnTo>
                    <a:pt x="106680" y="376428"/>
                  </a:lnTo>
                  <a:lnTo>
                    <a:pt x="489204" y="376428"/>
                  </a:lnTo>
                  <a:lnTo>
                    <a:pt x="502793" y="373976"/>
                  </a:lnTo>
                  <a:lnTo>
                    <a:pt x="513397" y="367093"/>
                  </a:lnTo>
                  <a:lnTo>
                    <a:pt x="519201" y="358140"/>
                  </a:lnTo>
                  <a:lnTo>
                    <a:pt x="520268" y="356501"/>
                  </a:lnTo>
                  <a:lnTo>
                    <a:pt x="522732" y="342900"/>
                  </a:lnTo>
                  <a:lnTo>
                    <a:pt x="522732" y="108204"/>
                  </a:lnTo>
                  <a:close/>
                </a:path>
                <a:path w="597535" h="573404">
                  <a:moveTo>
                    <a:pt x="597408" y="51816"/>
                  </a:moveTo>
                  <a:lnTo>
                    <a:pt x="581787" y="15633"/>
                  </a:lnTo>
                  <a:lnTo>
                    <a:pt x="559308" y="2971"/>
                  </a:lnTo>
                  <a:lnTo>
                    <a:pt x="559308" y="42672"/>
                  </a:lnTo>
                  <a:lnTo>
                    <a:pt x="559308" y="446532"/>
                  </a:lnTo>
                  <a:lnTo>
                    <a:pt x="554736" y="451104"/>
                  </a:lnTo>
                  <a:lnTo>
                    <a:pt x="41148" y="451104"/>
                  </a:lnTo>
                  <a:lnTo>
                    <a:pt x="36576" y="446532"/>
                  </a:lnTo>
                  <a:lnTo>
                    <a:pt x="36576" y="42672"/>
                  </a:lnTo>
                  <a:lnTo>
                    <a:pt x="41148" y="38100"/>
                  </a:lnTo>
                  <a:lnTo>
                    <a:pt x="554736" y="38100"/>
                  </a:lnTo>
                  <a:lnTo>
                    <a:pt x="559308" y="42672"/>
                  </a:lnTo>
                  <a:lnTo>
                    <a:pt x="559308" y="2971"/>
                  </a:lnTo>
                  <a:lnTo>
                    <a:pt x="545592" y="0"/>
                  </a:lnTo>
                  <a:lnTo>
                    <a:pt x="50292" y="0"/>
                  </a:lnTo>
                  <a:lnTo>
                    <a:pt x="30861" y="4241"/>
                  </a:lnTo>
                  <a:lnTo>
                    <a:pt x="14859" y="15633"/>
                  </a:lnTo>
                  <a:lnTo>
                    <a:pt x="4000" y="32156"/>
                  </a:lnTo>
                  <a:lnTo>
                    <a:pt x="0" y="51816"/>
                  </a:lnTo>
                  <a:lnTo>
                    <a:pt x="0" y="437388"/>
                  </a:lnTo>
                  <a:lnTo>
                    <a:pt x="4000" y="456831"/>
                  </a:lnTo>
                  <a:lnTo>
                    <a:pt x="14859" y="472833"/>
                  </a:lnTo>
                  <a:lnTo>
                    <a:pt x="30861" y="483679"/>
                  </a:lnTo>
                  <a:lnTo>
                    <a:pt x="50292" y="487680"/>
                  </a:lnTo>
                  <a:lnTo>
                    <a:pt x="199644" y="487680"/>
                  </a:lnTo>
                  <a:lnTo>
                    <a:pt x="185915" y="504444"/>
                  </a:lnTo>
                  <a:lnTo>
                    <a:pt x="179057" y="511683"/>
                  </a:lnTo>
                  <a:lnTo>
                    <a:pt x="172212" y="516636"/>
                  </a:lnTo>
                  <a:lnTo>
                    <a:pt x="158496" y="530352"/>
                  </a:lnTo>
                  <a:lnTo>
                    <a:pt x="157848" y="534593"/>
                  </a:lnTo>
                  <a:lnTo>
                    <a:pt x="156768" y="540270"/>
                  </a:lnTo>
                  <a:lnTo>
                    <a:pt x="156565" y="547077"/>
                  </a:lnTo>
                  <a:lnTo>
                    <a:pt x="195072" y="573024"/>
                  </a:lnTo>
                  <a:lnTo>
                    <a:pt x="400812" y="573024"/>
                  </a:lnTo>
                  <a:lnTo>
                    <a:pt x="438912" y="554736"/>
                  </a:lnTo>
                  <a:lnTo>
                    <a:pt x="440829" y="547077"/>
                  </a:lnTo>
                  <a:lnTo>
                    <a:pt x="440613" y="540270"/>
                  </a:lnTo>
                  <a:lnTo>
                    <a:pt x="439547" y="534593"/>
                  </a:lnTo>
                  <a:lnTo>
                    <a:pt x="438912" y="530352"/>
                  </a:lnTo>
                  <a:lnTo>
                    <a:pt x="432816" y="525780"/>
                  </a:lnTo>
                  <a:lnTo>
                    <a:pt x="423672" y="516636"/>
                  </a:lnTo>
                  <a:lnTo>
                    <a:pt x="419100" y="513334"/>
                  </a:lnTo>
                  <a:lnTo>
                    <a:pt x="419100" y="539496"/>
                  </a:lnTo>
                  <a:lnTo>
                    <a:pt x="419100" y="548640"/>
                  </a:lnTo>
                  <a:lnTo>
                    <a:pt x="409956" y="554736"/>
                  </a:lnTo>
                  <a:lnTo>
                    <a:pt x="185928" y="554736"/>
                  </a:lnTo>
                  <a:lnTo>
                    <a:pt x="176784" y="548640"/>
                  </a:lnTo>
                  <a:lnTo>
                    <a:pt x="176784" y="539496"/>
                  </a:lnTo>
                  <a:lnTo>
                    <a:pt x="185928" y="530352"/>
                  </a:lnTo>
                  <a:lnTo>
                    <a:pt x="198945" y="517474"/>
                  </a:lnTo>
                  <a:lnTo>
                    <a:pt x="210121" y="506158"/>
                  </a:lnTo>
                  <a:lnTo>
                    <a:pt x="218706" y="496277"/>
                  </a:lnTo>
                  <a:lnTo>
                    <a:pt x="224028" y="487680"/>
                  </a:lnTo>
                  <a:lnTo>
                    <a:pt x="373380" y="487680"/>
                  </a:lnTo>
                  <a:lnTo>
                    <a:pt x="378447" y="496277"/>
                  </a:lnTo>
                  <a:lnTo>
                    <a:pt x="386524" y="506158"/>
                  </a:lnTo>
                  <a:lnTo>
                    <a:pt x="397167" y="517474"/>
                  </a:lnTo>
                  <a:lnTo>
                    <a:pt x="419100" y="539496"/>
                  </a:lnTo>
                  <a:lnTo>
                    <a:pt x="419100" y="513334"/>
                  </a:lnTo>
                  <a:lnTo>
                    <a:pt x="416814" y="511683"/>
                  </a:lnTo>
                  <a:lnTo>
                    <a:pt x="409956" y="504444"/>
                  </a:lnTo>
                  <a:lnTo>
                    <a:pt x="396240" y="487680"/>
                  </a:lnTo>
                  <a:lnTo>
                    <a:pt x="545592" y="487680"/>
                  </a:lnTo>
                  <a:lnTo>
                    <a:pt x="565251" y="483679"/>
                  </a:lnTo>
                  <a:lnTo>
                    <a:pt x="581787" y="472833"/>
                  </a:lnTo>
                  <a:lnTo>
                    <a:pt x="593166" y="456831"/>
                  </a:lnTo>
                  <a:lnTo>
                    <a:pt x="594410" y="451104"/>
                  </a:lnTo>
                  <a:lnTo>
                    <a:pt x="597408" y="437388"/>
                  </a:lnTo>
                  <a:lnTo>
                    <a:pt x="597408" y="518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6820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object 308"/>
          <p:cNvSpPr txBox="1"/>
          <p:nvPr/>
        </p:nvSpPr>
        <p:spPr>
          <a:xfrm>
            <a:off x="433793" y="6420536"/>
            <a:ext cx="1712508" cy="125034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699">
              <a:spcBef>
                <a:spcPts val="15"/>
              </a:spcBef>
            </a:pPr>
            <a:r>
              <a:rPr sz="800" spc="-10" dirty="0">
                <a:solidFill>
                  <a:srgbClr val="FFFFFF"/>
                </a:solidFill>
                <a:latin typeface="Arial"/>
                <a:cs typeface="Arial"/>
              </a:rPr>
              <a:t>© </a:t>
            </a:r>
            <a:r>
              <a:rPr sz="800" spc="-10" dirty="0" smtClean="0">
                <a:solidFill>
                  <a:srgbClr val="FFFFFF"/>
                </a:solidFill>
                <a:latin typeface="Arial"/>
                <a:cs typeface="Arial"/>
              </a:rPr>
              <a:t>202</a:t>
            </a:r>
            <a:r>
              <a:rPr lang="ru-RU" sz="800" spc="-10" dirty="0" smtClean="0">
                <a:solidFill>
                  <a:srgbClr val="FFFFFF"/>
                </a:solidFill>
                <a:latin typeface="Arial"/>
                <a:cs typeface="Arial"/>
              </a:rPr>
              <a:t>3 БРОО «ЦСИ «Вера»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241300" y="1724025"/>
            <a:ext cx="4001040" cy="3505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Белгородская региональная общественная организация «Центр социальных инициатив «Вера» </a:t>
            </a:r>
            <a:b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(БРОО «ЦСИ «Вера»)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u="sng" kern="0" dirty="0" smtClean="0">
                <a:solidFill>
                  <a:schemeClr val="tx1"/>
                </a:solidFill>
              </a:rPr>
              <a:t>Адрес:</a:t>
            </a:r>
            <a:r>
              <a:rPr lang="ru-RU" sz="2400" b="1" kern="0" dirty="0" smtClean="0">
                <a:solidFill>
                  <a:schemeClr val="tx1"/>
                </a:solidFill>
              </a:rPr>
              <a:t> 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308033, г. Белгород, ул. Королева 2А, офис 530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89501" y="1571626"/>
            <a:ext cx="5410200" cy="2246769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/>
              <a:t>Телефон/факс 8 (4722) 555-271, </a:t>
            </a:r>
          </a:p>
          <a:p>
            <a:pPr>
              <a:buNone/>
            </a:pPr>
            <a:r>
              <a:rPr lang="ru-RU" sz="2800" b="1" dirty="0"/>
              <a:t>	</a:t>
            </a:r>
            <a:r>
              <a:rPr lang="en-US" sz="2800" b="1" dirty="0"/>
              <a:t>E</a:t>
            </a:r>
            <a:r>
              <a:rPr lang="ru-RU" sz="2800" b="1" dirty="0"/>
              <a:t>-</a:t>
            </a:r>
            <a:r>
              <a:rPr lang="en-US" sz="2800" b="1" dirty="0"/>
              <a:t>mail</a:t>
            </a:r>
            <a:r>
              <a:rPr lang="ru-RU" sz="2800" b="1" dirty="0"/>
              <a:t>:  </a:t>
            </a:r>
            <a:r>
              <a:rPr lang="en-US" sz="2800" b="1" i="1" u="sng" dirty="0" err="1">
                <a:solidFill>
                  <a:schemeClr val="accent2">
                    <a:lumMod val="50000"/>
                  </a:schemeClr>
                </a:solidFill>
              </a:rPr>
              <a:t>broo</a:t>
            </a:r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US" sz="2800" b="1" i="1" u="sng" dirty="0" err="1">
                <a:solidFill>
                  <a:schemeClr val="accent2">
                    <a:lumMod val="50000"/>
                  </a:schemeClr>
                </a:solidFill>
              </a:rPr>
              <a:t>vera</a:t>
            </a:r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</a:rPr>
              <a:t>@</a:t>
            </a:r>
            <a:r>
              <a:rPr lang="en-US" sz="2800" b="1" i="1" u="sng" dirty="0">
                <a:solidFill>
                  <a:schemeClr val="accent2">
                    <a:lumMod val="50000"/>
                  </a:schemeClr>
                </a:solidFill>
              </a:rPr>
              <a:t>mail</a:t>
            </a:r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en-US" sz="2800" b="1" i="1" u="sng" dirty="0" err="1" smtClean="0">
                <a:solidFill>
                  <a:schemeClr val="accent2">
                    <a:lumMod val="50000"/>
                  </a:schemeClr>
                </a:solidFill>
              </a:rPr>
              <a:t>ru</a:t>
            </a:r>
            <a: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endParaRPr lang="ru-RU" sz="2800" b="1" u="sng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2800" b="1" dirty="0"/>
              <a:t>сайт</a:t>
            </a:r>
            <a:r>
              <a:rPr lang="ru-RU" sz="2800" b="1" i="1" dirty="0"/>
              <a:t> 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800" b="1" i="1" u="sng" dirty="0">
                <a:solidFill>
                  <a:schemeClr val="accent2">
                    <a:lumMod val="50000"/>
                  </a:schemeClr>
                </a:solidFill>
                <a:hlinkClick r:id="rId2"/>
              </a:rPr>
              <a:t>http</a:t>
            </a:r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  <a:hlinkClick r:id="rId2"/>
              </a:rPr>
              <a:t>://</a:t>
            </a:r>
            <a:r>
              <a:rPr lang="en-US" sz="2800" b="1" i="1" u="sng" dirty="0" err="1">
                <a:solidFill>
                  <a:schemeClr val="accent2">
                    <a:lumMod val="50000"/>
                  </a:schemeClr>
                </a:solidFill>
                <a:hlinkClick r:id="rId2"/>
              </a:rPr>
              <a:t>csi</a:t>
            </a:r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  <a:hlinkClick r:id="rId2"/>
              </a:rPr>
              <a:t>-</a:t>
            </a:r>
            <a:r>
              <a:rPr lang="en-US" sz="2800" b="1" i="1" u="sng" dirty="0" err="1">
                <a:solidFill>
                  <a:schemeClr val="accent2">
                    <a:lumMod val="50000"/>
                  </a:schemeClr>
                </a:solidFill>
                <a:hlinkClick r:id="rId2"/>
              </a:rPr>
              <a:t>vera</a:t>
            </a:r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  <a:hlinkClick r:id="rId2"/>
              </a:rPr>
              <a:t>.</a:t>
            </a:r>
            <a:r>
              <a:rPr lang="en-US" sz="2800" b="1" i="1" u="sng" dirty="0" err="1" smtClean="0">
                <a:solidFill>
                  <a:schemeClr val="accent2">
                    <a:lumMod val="50000"/>
                  </a:schemeClr>
                </a:solidFill>
                <a:hlinkClick r:id="rId2"/>
              </a:rPr>
              <a:t>ru</a:t>
            </a:r>
            <a: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                       </a:t>
            </a:r>
            <a:r>
              <a:rPr lang="en-US" sz="2800" b="1" dirty="0" smtClean="0">
                <a:hlinkClick r:id="rId3"/>
              </a:rPr>
              <a:t>https://nko31.ru/</a:t>
            </a:r>
            <a:endParaRPr lang="ru-RU" sz="2800" b="1" i="1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800" b="1" dirty="0" err="1" smtClean="0"/>
              <a:t>Вконтакте</a:t>
            </a:r>
            <a:r>
              <a:rPr lang="ru-RU" sz="2800" b="1" dirty="0" smtClean="0"/>
              <a:t>: </a:t>
            </a:r>
            <a:r>
              <a:rPr lang="en-US" sz="2800" b="1" i="1" u="sng" dirty="0" smtClean="0">
                <a:solidFill>
                  <a:schemeClr val="accent2">
                    <a:lumMod val="50000"/>
                  </a:schemeClr>
                </a:solidFill>
              </a:rPr>
              <a:t>https://vk.com/nko31</a:t>
            </a:r>
          </a:p>
        </p:txBody>
      </p:sp>
      <p:grpSp>
        <p:nvGrpSpPr>
          <p:cNvPr id="6" name="Group 2"/>
          <p:cNvGrpSpPr/>
          <p:nvPr/>
        </p:nvGrpSpPr>
        <p:grpSpPr>
          <a:xfrm>
            <a:off x="3936425" y="5500489"/>
            <a:ext cx="5700629" cy="1460820"/>
            <a:chOff x="4004795" y="2320031"/>
            <a:chExt cx="5700629" cy="1460820"/>
          </a:xfrm>
        </p:grpSpPr>
        <p:sp>
          <p:nvSpPr>
            <p:cNvPr id="7" name="TextBox 6"/>
            <p:cNvSpPr txBox="1"/>
            <p:nvPr/>
          </p:nvSpPr>
          <p:spPr>
            <a:xfrm>
              <a:off x="4004795" y="2580522"/>
              <a:ext cx="397737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7200" kern="0" dirty="0">
                  <a:solidFill>
                    <a:schemeClr val="bg1"/>
                  </a:solidFill>
                  <a:latin typeface="+mj-lt"/>
                </a:rPr>
                <a:t>СПАСИБО</a:t>
              </a:r>
              <a:endParaRPr lang="en-US" sz="7200" kern="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" name="Freeform 82"/>
            <p:cNvSpPr>
              <a:spLocks noEditPoints="1"/>
            </p:cNvSpPr>
            <p:nvPr/>
          </p:nvSpPr>
          <p:spPr bwMode="auto">
            <a:xfrm>
              <a:off x="8386123" y="2320031"/>
              <a:ext cx="1319301" cy="1319301"/>
            </a:xfrm>
            <a:custGeom>
              <a:avLst/>
              <a:gdLst>
                <a:gd name="T0" fmla="*/ 83 w 128"/>
                <a:gd name="T1" fmla="*/ 40 h 128"/>
                <a:gd name="T2" fmla="*/ 64 w 128"/>
                <a:gd name="T3" fmla="*/ 0 h 128"/>
                <a:gd name="T4" fmla="*/ 36 w 128"/>
                <a:gd name="T5" fmla="*/ 41 h 128"/>
                <a:gd name="T6" fmla="*/ 32 w 128"/>
                <a:gd name="T7" fmla="*/ 43 h 128"/>
                <a:gd name="T8" fmla="*/ 12 w 128"/>
                <a:gd name="T9" fmla="*/ 40 h 128"/>
                <a:gd name="T10" fmla="*/ 0 w 128"/>
                <a:gd name="T11" fmla="*/ 116 h 128"/>
                <a:gd name="T12" fmla="*/ 24 w 128"/>
                <a:gd name="T13" fmla="*/ 128 h 128"/>
                <a:gd name="T14" fmla="*/ 35 w 128"/>
                <a:gd name="T15" fmla="*/ 121 h 128"/>
                <a:gd name="T16" fmla="*/ 36 w 128"/>
                <a:gd name="T17" fmla="*/ 121 h 128"/>
                <a:gd name="T18" fmla="*/ 76 w 128"/>
                <a:gd name="T19" fmla="*/ 128 h 128"/>
                <a:gd name="T20" fmla="*/ 112 w 128"/>
                <a:gd name="T21" fmla="*/ 120 h 128"/>
                <a:gd name="T22" fmla="*/ 114 w 128"/>
                <a:gd name="T23" fmla="*/ 109 h 128"/>
                <a:gd name="T24" fmla="*/ 121 w 128"/>
                <a:gd name="T25" fmla="*/ 88 h 128"/>
                <a:gd name="T26" fmla="*/ 124 w 128"/>
                <a:gd name="T27" fmla="*/ 67 h 128"/>
                <a:gd name="T28" fmla="*/ 128 w 128"/>
                <a:gd name="T29" fmla="*/ 58 h 128"/>
                <a:gd name="T30" fmla="*/ 117 w 128"/>
                <a:gd name="T31" fmla="*/ 42 h 128"/>
                <a:gd name="T32" fmla="*/ 24 w 128"/>
                <a:gd name="T33" fmla="*/ 120 h 128"/>
                <a:gd name="T34" fmla="*/ 8 w 128"/>
                <a:gd name="T35" fmla="*/ 116 h 128"/>
                <a:gd name="T36" fmla="*/ 12 w 128"/>
                <a:gd name="T37" fmla="*/ 48 h 128"/>
                <a:gd name="T38" fmla="*/ 28 w 128"/>
                <a:gd name="T39" fmla="*/ 52 h 128"/>
                <a:gd name="T40" fmla="*/ 120 w 128"/>
                <a:gd name="T41" fmla="*/ 58 h 128"/>
                <a:gd name="T42" fmla="*/ 104 w 128"/>
                <a:gd name="T43" fmla="*/ 64 h 128"/>
                <a:gd name="T44" fmla="*/ 104 w 128"/>
                <a:gd name="T45" fmla="*/ 68 h 128"/>
                <a:gd name="T46" fmla="*/ 118 w 128"/>
                <a:gd name="T47" fmla="*/ 75 h 128"/>
                <a:gd name="T48" fmla="*/ 100 w 128"/>
                <a:gd name="T49" fmla="*/ 84 h 128"/>
                <a:gd name="T50" fmla="*/ 100 w 128"/>
                <a:gd name="T51" fmla="*/ 88 h 128"/>
                <a:gd name="T52" fmla="*/ 113 w 128"/>
                <a:gd name="T53" fmla="*/ 96 h 128"/>
                <a:gd name="T54" fmla="*/ 96 w 128"/>
                <a:gd name="T55" fmla="*/ 104 h 128"/>
                <a:gd name="T56" fmla="*/ 96 w 128"/>
                <a:gd name="T57" fmla="*/ 108 h 128"/>
                <a:gd name="T58" fmla="*/ 106 w 128"/>
                <a:gd name="T59" fmla="*/ 114 h 128"/>
                <a:gd name="T60" fmla="*/ 98 w 128"/>
                <a:gd name="T61" fmla="*/ 120 h 128"/>
                <a:gd name="T62" fmla="*/ 54 w 128"/>
                <a:gd name="T63" fmla="*/ 117 h 128"/>
                <a:gd name="T64" fmla="*/ 32 w 128"/>
                <a:gd name="T65" fmla="*/ 110 h 128"/>
                <a:gd name="T66" fmla="*/ 35 w 128"/>
                <a:gd name="T67" fmla="*/ 50 h 128"/>
                <a:gd name="T68" fmla="*/ 60 w 128"/>
                <a:gd name="T69" fmla="*/ 12 h 128"/>
                <a:gd name="T70" fmla="*/ 76 w 128"/>
                <a:gd name="T71" fmla="*/ 27 h 128"/>
                <a:gd name="T72" fmla="*/ 115 w 128"/>
                <a:gd name="T73" fmla="*/ 50 h 128"/>
                <a:gd name="T74" fmla="*/ 120 w 128"/>
                <a:gd name="T75" fmla="*/ 5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28">
                  <a:moveTo>
                    <a:pt x="117" y="42"/>
                  </a:moveTo>
                  <a:cubicBezTo>
                    <a:pt x="112" y="41"/>
                    <a:pt x="100" y="41"/>
                    <a:pt x="83" y="40"/>
                  </a:cubicBezTo>
                  <a:cubicBezTo>
                    <a:pt x="84" y="36"/>
                    <a:pt x="84" y="33"/>
                    <a:pt x="84" y="27"/>
                  </a:cubicBezTo>
                  <a:cubicBezTo>
                    <a:pt x="84" y="13"/>
                    <a:pt x="73" y="0"/>
                    <a:pt x="64" y="0"/>
                  </a:cubicBezTo>
                  <a:cubicBezTo>
                    <a:pt x="57" y="0"/>
                    <a:pt x="52" y="5"/>
                    <a:pt x="52" y="12"/>
                  </a:cubicBezTo>
                  <a:cubicBezTo>
                    <a:pt x="52" y="20"/>
                    <a:pt x="49" y="34"/>
                    <a:pt x="36" y="41"/>
                  </a:cubicBezTo>
                  <a:cubicBezTo>
                    <a:pt x="35" y="41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0" y="41"/>
                    <a:pt x="27" y="40"/>
                    <a:pt x="24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5" y="40"/>
                    <a:pt x="0" y="45"/>
                    <a:pt x="0" y="52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3"/>
                    <a:pt x="5" y="128"/>
                    <a:pt x="12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9" y="128"/>
                    <a:pt x="33" y="125"/>
                    <a:pt x="35" y="121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21"/>
                    <a:pt x="35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8" y="122"/>
                    <a:pt x="43" y="123"/>
                    <a:pt x="52" y="125"/>
                  </a:cubicBezTo>
                  <a:cubicBezTo>
                    <a:pt x="54" y="126"/>
                    <a:pt x="65" y="128"/>
                    <a:pt x="76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105" y="128"/>
                    <a:pt x="109" y="125"/>
                    <a:pt x="112" y="120"/>
                  </a:cubicBezTo>
                  <a:cubicBezTo>
                    <a:pt x="112" y="120"/>
                    <a:pt x="113" y="118"/>
                    <a:pt x="114" y="116"/>
                  </a:cubicBezTo>
                  <a:cubicBezTo>
                    <a:pt x="115" y="114"/>
                    <a:pt x="115" y="112"/>
                    <a:pt x="114" y="109"/>
                  </a:cubicBezTo>
                  <a:cubicBezTo>
                    <a:pt x="118" y="106"/>
                    <a:pt x="120" y="102"/>
                    <a:pt x="121" y="99"/>
                  </a:cubicBezTo>
                  <a:cubicBezTo>
                    <a:pt x="122" y="94"/>
                    <a:pt x="122" y="90"/>
                    <a:pt x="121" y="88"/>
                  </a:cubicBezTo>
                  <a:cubicBezTo>
                    <a:pt x="123" y="85"/>
                    <a:pt x="125" y="82"/>
                    <a:pt x="126" y="77"/>
                  </a:cubicBezTo>
                  <a:cubicBezTo>
                    <a:pt x="127" y="73"/>
                    <a:pt x="126" y="70"/>
                    <a:pt x="124" y="67"/>
                  </a:cubicBezTo>
                  <a:cubicBezTo>
                    <a:pt x="127" y="65"/>
                    <a:pt x="128" y="61"/>
                    <a:pt x="128" y="58"/>
                  </a:cubicBezTo>
                  <a:cubicBezTo>
                    <a:pt x="128" y="58"/>
                    <a:pt x="128" y="58"/>
                    <a:pt x="128" y="58"/>
                  </a:cubicBezTo>
                  <a:cubicBezTo>
                    <a:pt x="128" y="57"/>
                    <a:pt x="128" y="57"/>
                    <a:pt x="128" y="56"/>
                  </a:cubicBezTo>
                  <a:cubicBezTo>
                    <a:pt x="128" y="51"/>
                    <a:pt x="125" y="44"/>
                    <a:pt x="117" y="42"/>
                  </a:cubicBezTo>
                  <a:close/>
                  <a:moveTo>
                    <a:pt x="28" y="116"/>
                  </a:moveTo>
                  <a:cubicBezTo>
                    <a:pt x="28" y="118"/>
                    <a:pt x="26" y="120"/>
                    <a:pt x="24" y="120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0" y="120"/>
                    <a:pt x="8" y="118"/>
                    <a:pt x="8" y="116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0"/>
                    <a:pt x="10" y="48"/>
                    <a:pt x="12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6" y="48"/>
                    <a:pt x="28" y="50"/>
                    <a:pt x="28" y="52"/>
                  </a:cubicBezTo>
                  <a:lnTo>
                    <a:pt x="28" y="116"/>
                  </a:lnTo>
                  <a:close/>
                  <a:moveTo>
                    <a:pt x="120" y="58"/>
                  </a:moveTo>
                  <a:cubicBezTo>
                    <a:pt x="120" y="60"/>
                    <a:pt x="119" y="64"/>
                    <a:pt x="112" y="64"/>
                  </a:cubicBezTo>
                  <a:cubicBezTo>
                    <a:pt x="106" y="64"/>
                    <a:pt x="104" y="64"/>
                    <a:pt x="104" y="64"/>
                  </a:cubicBezTo>
                  <a:cubicBezTo>
                    <a:pt x="103" y="64"/>
                    <a:pt x="102" y="65"/>
                    <a:pt x="102" y="66"/>
                  </a:cubicBezTo>
                  <a:cubicBezTo>
                    <a:pt x="102" y="67"/>
                    <a:pt x="103" y="68"/>
                    <a:pt x="104" y="68"/>
                  </a:cubicBezTo>
                  <a:cubicBezTo>
                    <a:pt x="104" y="68"/>
                    <a:pt x="106" y="68"/>
                    <a:pt x="112" y="68"/>
                  </a:cubicBezTo>
                  <a:cubicBezTo>
                    <a:pt x="118" y="68"/>
                    <a:pt x="119" y="73"/>
                    <a:pt x="118" y="75"/>
                  </a:cubicBezTo>
                  <a:cubicBezTo>
                    <a:pt x="118" y="78"/>
                    <a:pt x="116" y="84"/>
                    <a:pt x="110" y="84"/>
                  </a:cubicBezTo>
                  <a:cubicBezTo>
                    <a:pt x="103" y="84"/>
                    <a:pt x="100" y="84"/>
                    <a:pt x="100" y="84"/>
                  </a:cubicBezTo>
                  <a:cubicBezTo>
                    <a:pt x="99" y="84"/>
                    <a:pt x="98" y="85"/>
                    <a:pt x="98" y="86"/>
                  </a:cubicBezTo>
                  <a:cubicBezTo>
                    <a:pt x="98" y="87"/>
                    <a:pt x="99" y="88"/>
                    <a:pt x="100" y="88"/>
                  </a:cubicBezTo>
                  <a:cubicBezTo>
                    <a:pt x="100" y="88"/>
                    <a:pt x="105" y="88"/>
                    <a:pt x="108" y="88"/>
                  </a:cubicBezTo>
                  <a:cubicBezTo>
                    <a:pt x="115" y="88"/>
                    <a:pt x="114" y="93"/>
                    <a:pt x="113" y="96"/>
                  </a:cubicBezTo>
                  <a:cubicBezTo>
                    <a:pt x="112" y="100"/>
                    <a:pt x="111" y="104"/>
                    <a:pt x="103" y="104"/>
                  </a:cubicBezTo>
                  <a:cubicBezTo>
                    <a:pt x="100" y="104"/>
                    <a:pt x="96" y="104"/>
                    <a:pt x="96" y="104"/>
                  </a:cubicBezTo>
                  <a:cubicBezTo>
                    <a:pt x="95" y="104"/>
                    <a:pt x="94" y="105"/>
                    <a:pt x="94" y="106"/>
                  </a:cubicBezTo>
                  <a:cubicBezTo>
                    <a:pt x="94" y="107"/>
                    <a:pt x="95" y="108"/>
                    <a:pt x="96" y="108"/>
                  </a:cubicBezTo>
                  <a:cubicBezTo>
                    <a:pt x="96" y="108"/>
                    <a:pt x="99" y="108"/>
                    <a:pt x="102" y="108"/>
                  </a:cubicBezTo>
                  <a:cubicBezTo>
                    <a:pt x="107" y="108"/>
                    <a:pt x="107" y="112"/>
                    <a:pt x="106" y="114"/>
                  </a:cubicBezTo>
                  <a:cubicBezTo>
                    <a:pt x="106" y="115"/>
                    <a:pt x="105" y="116"/>
                    <a:pt x="105" y="117"/>
                  </a:cubicBezTo>
                  <a:cubicBezTo>
                    <a:pt x="104" y="119"/>
                    <a:pt x="102" y="120"/>
                    <a:pt x="98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65" y="120"/>
                    <a:pt x="54" y="118"/>
                    <a:pt x="54" y="117"/>
                  </a:cubicBezTo>
                  <a:cubicBezTo>
                    <a:pt x="37" y="114"/>
                    <a:pt x="36" y="113"/>
                    <a:pt x="35" y="113"/>
                  </a:cubicBezTo>
                  <a:cubicBezTo>
                    <a:pt x="35" y="113"/>
                    <a:pt x="32" y="112"/>
                    <a:pt x="32" y="110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2" y="52"/>
                    <a:pt x="33" y="51"/>
                    <a:pt x="35" y="50"/>
                  </a:cubicBezTo>
                  <a:cubicBezTo>
                    <a:pt x="35" y="50"/>
                    <a:pt x="36" y="50"/>
                    <a:pt x="36" y="50"/>
                  </a:cubicBezTo>
                  <a:cubicBezTo>
                    <a:pt x="54" y="42"/>
                    <a:pt x="60" y="26"/>
                    <a:pt x="60" y="12"/>
                  </a:cubicBezTo>
                  <a:cubicBezTo>
                    <a:pt x="60" y="10"/>
                    <a:pt x="62" y="8"/>
                    <a:pt x="64" y="8"/>
                  </a:cubicBezTo>
                  <a:cubicBezTo>
                    <a:pt x="68" y="8"/>
                    <a:pt x="76" y="16"/>
                    <a:pt x="76" y="27"/>
                  </a:cubicBezTo>
                  <a:cubicBezTo>
                    <a:pt x="76" y="36"/>
                    <a:pt x="75" y="38"/>
                    <a:pt x="72" y="48"/>
                  </a:cubicBezTo>
                  <a:cubicBezTo>
                    <a:pt x="112" y="48"/>
                    <a:pt x="112" y="49"/>
                    <a:pt x="115" y="50"/>
                  </a:cubicBezTo>
                  <a:cubicBezTo>
                    <a:pt x="120" y="51"/>
                    <a:pt x="120" y="54"/>
                    <a:pt x="120" y="56"/>
                  </a:cubicBezTo>
                  <a:cubicBezTo>
                    <a:pt x="120" y="57"/>
                    <a:pt x="120" y="57"/>
                    <a:pt x="120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302" y="4010026"/>
            <a:ext cx="1786800" cy="17868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1091</TotalTime>
  <Words>674</Words>
  <Application>Microsoft Office PowerPoint</Application>
  <PresentationFormat>Произвольный</PresentationFormat>
  <Paragraphs>136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Wingdings 2</vt:lpstr>
      <vt:lpstr>Office Theme</vt:lpstr>
      <vt:lpstr>26.05.2023   г. Белгород</vt:lpstr>
      <vt:lpstr>РЕСУРСНЫЙ ЦЕНТР</vt:lpstr>
      <vt:lpstr>РЕСУРСНЫЙ ЦЕНТР</vt:lpstr>
      <vt:lpstr>СОЗДАНИЕ  МУНИЦИПАЛЬНЫХ РЕСУРСНЫХ ЦЕНТРОВ НКО Белгородской области </vt:lpstr>
      <vt:lpstr>Динамика привлечения грантов  в Белгородскую область </vt:lpstr>
      <vt:lpstr>РЕСУРСНЫЙ ЦЕНТР: услуги</vt:lpstr>
      <vt:lpstr>РЕСУРСНЫЙ ЦЕНТР: услуги</vt:lpstr>
      <vt:lpstr>#РегионНКО</vt:lpstr>
      <vt:lpstr>Рейтинг «Регион НКО» </vt:lpstr>
      <vt:lpstr>ЧТО ДЕЛАТЬ РЦ? </vt:lpstr>
      <vt:lpstr>ЧТО ДЕЛАТЬ РЦ? </vt:lpstr>
      <vt:lpstr>РЕЕСТРЫ НКО</vt:lpstr>
      <vt:lpstr>РЕЕСТР  ИСПОЛНИТЕЛЕЙ ОПУ</vt:lpstr>
      <vt:lpstr>Презентация PowerPoint</vt:lpstr>
      <vt:lpstr>АПРОБАЦИЯ В  БЕЛГОРОДСКОЙ ОБЛАСТИ</vt:lpstr>
      <vt:lpstr>ЖИЗНЕННЫЕ СИТУАЦИИ</vt:lpstr>
      <vt:lpstr>ОПЫТ  МУНИЦИПАЛЬНЫХ РЕСУРСНЫХ ЦЕНТРОВ НКО Белгородской области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Тимур</dc:creator>
  <cp:lastModifiedBy>Пользователь Windows</cp:lastModifiedBy>
  <cp:revision>144</cp:revision>
  <dcterms:created xsi:type="dcterms:W3CDTF">2022-05-15T14:45:58Z</dcterms:created>
  <dcterms:modified xsi:type="dcterms:W3CDTF">2023-05-25T11:35:07Z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2022-05-15T00:00:00Z</vt:filetime>
  </property>
</Properties>
</file>