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1"/>
  </p:notesMasterIdLst>
  <p:sldIdLst>
    <p:sldId id="256" r:id="rId2"/>
    <p:sldId id="373" r:id="rId3"/>
    <p:sldId id="454" r:id="rId4"/>
    <p:sldId id="375" r:id="rId5"/>
    <p:sldId id="452" r:id="rId6"/>
    <p:sldId id="376" r:id="rId7"/>
    <p:sldId id="377" r:id="rId8"/>
    <p:sldId id="379" r:id="rId9"/>
    <p:sldId id="380" r:id="rId10"/>
    <p:sldId id="381" r:id="rId11"/>
    <p:sldId id="383" r:id="rId12"/>
    <p:sldId id="403" r:id="rId13"/>
    <p:sldId id="408" r:id="rId14"/>
    <p:sldId id="399" r:id="rId15"/>
    <p:sldId id="336" r:id="rId16"/>
    <p:sldId id="409" r:id="rId17"/>
    <p:sldId id="410" r:id="rId18"/>
    <p:sldId id="392" r:id="rId19"/>
    <p:sldId id="411" r:id="rId20"/>
    <p:sldId id="384" r:id="rId21"/>
    <p:sldId id="326" r:id="rId22"/>
    <p:sldId id="394" r:id="rId23"/>
    <p:sldId id="395" r:id="rId24"/>
    <p:sldId id="327" r:id="rId25"/>
    <p:sldId id="354" r:id="rId26"/>
    <p:sldId id="386" r:id="rId27"/>
    <p:sldId id="347" r:id="rId28"/>
    <p:sldId id="349" r:id="rId29"/>
    <p:sldId id="398" r:id="rId30"/>
    <p:sldId id="291" r:id="rId31"/>
    <p:sldId id="350" r:id="rId32"/>
    <p:sldId id="352" r:id="rId33"/>
    <p:sldId id="344" r:id="rId34"/>
    <p:sldId id="353" r:id="rId35"/>
    <p:sldId id="397" r:id="rId36"/>
    <p:sldId id="404" r:id="rId37"/>
    <p:sldId id="331" r:id="rId38"/>
    <p:sldId id="332" r:id="rId39"/>
    <p:sldId id="333" r:id="rId40"/>
    <p:sldId id="389" r:id="rId41"/>
    <p:sldId id="390" r:id="rId42"/>
    <p:sldId id="334" r:id="rId43"/>
    <p:sldId id="400" r:id="rId44"/>
    <p:sldId id="401" r:id="rId45"/>
    <p:sldId id="396" r:id="rId46"/>
    <p:sldId id="322" r:id="rId47"/>
    <p:sldId id="374" r:id="rId48"/>
    <p:sldId id="455" r:id="rId49"/>
    <p:sldId id="306" r:id="rId50"/>
  </p:sldIdLst>
  <p:sldSz cx="10693400" cy="7562850"/>
  <p:notesSz cx="756285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4" y="-96"/>
      </p:cViewPr>
      <p:guideLst>
        <p:guide orient="horz" pos="2918"/>
        <p:guide pos="2167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7310" cy="5342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4417" y="0"/>
            <a:ext cx="3276187" cy="5342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3C275A-2EFA-4A46-8026-E5DB85FDC2B9}" type="datetimeFigureOut">
              <a:rPr lang="ru-RU" smtClean="0"/>
              <a:pPr/>
              <a:t>22.06.2023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6462" y="801332"/>
            <a:ext cx="5669926" cy="401114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6734" y="5079590"/>
            <a:ext cx="6049382" cy="4812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935"/>
            <a:ext cx="3277310" cy="5342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4417" y="10156935"/>
            <a:ext cx="3276187" cy="5342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32FB52-A649-4234-87C1-3B58EB9972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6462" y="801332"/>
            <a:ext cx="5669926" cy="401114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2FB52-A649-4234-87C1-3B58EB9972C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2FB52-A649-4234-87C1-3B58EB9972C4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749296" y="3203448"/>
            <a:ext cx="7941945" cy="3583304"/>
          </a:xfrm>
          <a:custGeom>
            <a:avLst/>
            <a:gdLst/>
            <a:ahLst/>
            <a:cxnLst/>
            <a:rect l="l" t="t" r="r" b="b"/>
            <a:pathLst>
              <a:path w="7941945" h="3583304">
                <a:moveTo>
                  <a:pt x="7941564" y="0"/>
                </a:moveTo>
                <a:lnTo>
                  <a:pt x="7229856" y="0"/>
                </a:lnTo>
                <a:lnTo>
                  <a:pt x="7229856" y="3267456"/>
                </a:lnTo>
                <a:lnTo>
                  <a:pt x="0" y="3267456"/>
                </a:lnTo>
                <a:lnTo>
                  <a:pt x="0" y="3299460"/>
                </a:lnTo>
                <a:lnTo>
                  <a:pt x="7229856" y="3299460"/>
                </a:lnTo>
                <a:lnTo>
                  <a:pt x="7229856" y="3582924"/>
                </a:lnTo>
                <a:lnTo>
                  <a:pt x="7941564" y="3582924"/>
                </a:lnTo>
                <a:lnTo>
                  <a:pt x="794156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08299" y="1659059"/>
            <a:ext cx="5029201" cy="584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rgbClr val="262626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7"/>
            <a:ext cx="748538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marL="12700">
              <a:spcBef>
                <a:spcPts val="15"/>
              </a:spcBef>
              <a:defRPr sz="800" b="0" i="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ru-RU" dirty="0" smtClean="0"/>
              <a:t>© 2020 ООО</a:t>
            </a:r>
            <a:r>
              <a:rPr lang="ru-RU" spc="-65" dirty="0" smtClean="0"/>
              <a:t> </a:t>
            </a:r>
            <a:r>
              <a:rPr lang="ru-RU" dirty="0" smtClean="0"/>
              <a:t>«Стратегия»</a:t>
            </a:r>
            <a:endParaRPr lang="ru-RU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</p:spPr>
        <p:txBody>
          <a:bodyPr lIns="0" tIns="0" rIns="0" bIns="0"/>
          <a:lstStyle>
            <a:lvl1pPr marL="38100">
              <a:lnSpc>
                <a:spcPts val="1845"/>
              </a:lnSpc>
              <a:defRPr sz="1500" b="0" i="0" spc="1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fld id="{81D60167-4931-47E6-BA6A-407CBD079E47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object 14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292" y="787189"/>
            <a:ext cx="6493509" cy="523220"/>
          </a:xfrm>
        </p:spPr>
        <p:txBody>
          <a:bodyPr lIns="0" tIns="0" rIns="0" bIns="0"/>
          <a:lstStyle>
            <a:lvl1pPr>
              <a:defRPr sz="3400" b="1" i="0">
                <a:solidFill>
                  <a:srgbClr val="262626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46916" y="1624145"/>
            <a:ext cx="6645275" cy="523220"/>
          </a:xfrm>
        </p:spPr>
        <p:txBody>
          <a:bodyPr lIns="0" tIns="0" rIns="0" bIns="0"/>
          <a:lstStyle>
            <a:lvl1pPr>
              <a:defRPr sz="3400" b="0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marL="12700">
              <a:spcBef>
                <a:spcPts val="15"/>
              </a:spcBef>
              <a:defRPr sz="800" b="0" i="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ru-RU" dirty="0" smtClean="0"/>
              <a:t>© 2020 ООО</a:t>
            </a:r>
            <a:r>
              <a:rPr lang="ru-RU" spc="-65" dirty="0" smtClean="0"/>
              <a:t> </a:t>
            </a:r>
            <a:r>
              <a:rPr lang="ru-RU" dirty="0" smtClean="0"/>
              <a:t>«Стратегия»</a:t>
            </a:r>
            <a:endParaRPr lang="ru-RU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</p:spPr>
        <p:txBody>
          <a:bodyPr lIns="0" tIns="0" rIns="0" bIns="0"/>
          <a:lstStyle>
            <a:lvl1pPr marL="38100">
              <a:lnSpc>
                <a:spcPts val="1845"/>
              </a:lnSpc>
              <a:defRPr sz="1500" b="0" i="0" spc="1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fld id="{81D60167-4931-47E6-BA6A-407CBD079E4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292" y="787189"/>
            <a:ext cx="6493509" cy="523220"/>
          </a:xfrm>
        </p:spPr>
        <p:txBody>
          <a:bodyPr lIns="0" tIns="0" rIns="0" bIns="0"/>
          <a:lstStyle>
            <a:lvl1pPr>
              <a:defRPr sz="3400" b="1" i="0">
                <a:solidFill>
                  <a:srgbClr val="262626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6"/>
            <a:ext cx="4651629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648976" y="2084328"/>
            <a:ext cx="467042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marL="12700">
              <a:spcBef>
                <a:spcPts val="15"/>
              </a:spcBef>
              <a:defRPr sz="800" b="0" i="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ru-RU" dirty="0" smtClean="0"/>
              <a:t>© 2020 ООО</a:t>
            </a:r>
            <a:r>
              <a:rPr lang="ru-RU" spc="-65" dirty="0" smtClean="0"/>
              <a:t> </a:t>
            </a:r>
            <a:r>
              <a:rPr lang="ru-RU" dirty="0" smtClean="0"/>
              <a:t>«Стратегия»</a:t>
            </a:r>
            <a:endParaRPr lang="ru-RU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</p:spPr>
        <p:txBody>
          <a:bodyPr lIns="0" tIns="0" rIns="0" bIns="0"/>
          <a:lstStyle>
            <a:lvl1pPr marL="38100">
              <a:lnSpc>
                <a:spcPts val="1845"/>
              </a:lnSpc>
              <a:defRPr sz="1500" b="0" i="0" spc="1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fld id="{81D60167-4931-47E6-BA6A-407CBD079E4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749296" y="3203448"/>
            <a:ext cx="7941945" cy="3583304"/>
          </a:xfrm>
          <a:custGeom>
            <a:avLst/>
            <a:gdLst/>
            <a:ahLst/>
            <a:cxnLst/>
            <a:rect l="l" t="t" r="r" b="b"/>
            <a:pathLst>
              <a:path w="7941945" h="3583304">
                <a:moveTo>
                  <a:pt x="7941564" y="0"/>
                </a:moveTo>
                <a:lnTo>
                  <a:pt x="7229856" y="0"/>
                </a:lnTo>
                <a:lnTo>
                  <a:pt x="7229856" y="3267456"/>
                </a:lnTo>
                <a:lnTo>
                  <a:pt x="0" y="3267456"/>
                </a:lnTo>
                <a:lnTo>
                  <a:pt x="0" y="3299460"/>
                </a:lnTo>
                <a:lnTo>
                  <a:pt x="7229856" y="3299460"/>
                </a:lnTo>
                <a:lnTo>
                  <a:pt x="7229856" y="3582924"/>
                </a:lnTo>
                <a:lnTo>
                  <a:pt x="7941564" y="3582924"/>
                </a:lnTo>
                <a:lnTo>
                  <a:pt x="794156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292" y="787189"/>
            <a:ext cx="6493509" cy="523220"/>
          </a:xfrm>
        </p:spPr>
        <p:txBody>
          <a:bodyPr lIns="0" tIns="0" rIns="0" bIns="0"/>
          <a:lstStyle>
            <a:lvl1pPr>
              <a:defRPr sz="3400" b="1" i="0">
                <a:solidFill>
                  <a:srgbClr val="262626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marL="12700">
              <a:spcBef>
                <a:spcPts val="15"/>
              </a:spcBef>
              <a:defRPr sz="800" b="0" i="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ru-RU" dirty="0" smtClean="0"/>
              <a:t>© 2020 ООО</a:t>
            </a:r>
            <a:r>
              <a:rPr lang="ru-RU" spc="-65" dirty="0" smtClean="0"/>
              <a:t> </a:t>
            </a:r>
            <a:r>
              <a:rPr lang="ru-RU" dirty="0" smtClean="0"/>
              <a:t>«Стратегия»</a:t>
            </a:r>
            <a:endParaRPr lang="ru-RU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</p:spPr>
        <p:txBody>
          <a:bodyPr lIns="0" tIns="0" rIns="0" bIns="0"/>
          <a:lstStyle>
            <a:lvl1pPr marL="38100">
              <a:lnSpc>
                <a:spcPts val="1845"/>
              </a:lnSpc>
              <a:defRPr sz="1500" b="0" i="0" spc="1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fld id="{81D60167-4931-47E6-BA6A-407CBD079E47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object 14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540" y="1397508"/>
            <a:ext cx="10690860" cy="6014085"/>
          </a:xfrm>
          <a:custGeom>
            <a:avLst/>
            <a:gdLst/>
            <a:ahLst/>
            <a:cxnLst/>
            <a:rect l="l" t="t" r="r" b="b"/>
            <a:pathLst>
              <a:path w="10690860" h="6014084">
                <a:moveTo>
                  <a:pt x="10690860" y="0"/>
                </a:moveTo>
                <a:lnTo>
                  <a:pt x="0" y="0"/>
                </a:lnTo>
                <a:lnTo>
                  <a:pt x="0" y="6013704"/>
                </a:lnTo>
                <a:lnTo>
                  <a:pt x="10690860" y="6013704"/>
                </a:lnTo>
                <a:lnTo>
                  <a:pt x="1069086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507747" y="6901106"/>
            <a:ext cx="1256664" cy="123111"/>
          </a:xfrm>
        </p:spPr>
        <p:txBody>
          <a:bodyPr lIns="0" tIns="0" rIns="0" bIns="0"/>
          <a:lstStyle>
            <a:lvl1pPr marL="12700">
              <a:spcBef>
                <a:spcPts val="15"/>
              </a:spcBef>
              <a:defRPr sz="800" b="0" i="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ru-RU" dirty="0" smtClean="0"/>
              <a:t>© 2020 ООО</a:t>
            </a:r>
            <a:r>
              <a:rPr lang="ru-RU" spc="-65" dirty="0" smtClean="0"/>
              <a:t> </a:t>
            </a:r>
            <a:r>
              <a:rPr lang="ru-RU" dirty="0" smtClean="0"/>
              <a:t>«Стратегия»</a:t>
            </a:r>
            <a:endParaRPr lang="ru-RU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0258572" y="6783260"/>
            <a:ext cx="300354" cy="230832"/>
          </a:xfrm>
        </p:spPr>
        <p:txBody>
          <a:bodyPr lIns="0" tIns="0" rIns="0" bIns="0"/>
          <a:lstStyle>
            <a:lvl1pPr marL="38100">
              <a:lnSpc>
                <a:spcPts val="1845"/>
              </a:lnSpc>
              <a:defRPr sz="1500" b="0" i="0" spc="1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fld id="{81D60167-4931-47E6-BA6A-407CBD079E47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object 14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749296" y="6089904"/>
            <a:ext cx="7941945" cy="696595"/>
          </a:xfrm>
          <a:custGeom>
            <a:avLst/>
            <a:gdLst/>
            <a:ahLst/>
            <a:cxnLst/>
            <a:rect l="l" t="t" r="r" b="b"/>
            <a:pathLst>
              <a:path w="7941945" h="696595">
                <a:moveTo>
                  <a:pt x="7941564" y="0"/>
                </a:moveTo>
                <a:lnTo>
                  <a:pt x="7312152" y="0"/>
                </a:lnTo>
                <a:lnTo>
                  <a:pt x="7312152" y="381000"/>
                </a:lnTo>
                <a:lnTo>
                  <a:pt x="0" y="381000"/>
                </a:lnTo>
                <a:lnTo>
                  <a:pt x="0" y="413004"/>
                </a:lnTo>
                <a:lnTo>
                  <a:pt x="7312152" y="413004"/>
                </a:lnTo>
                <a:lnTo>
                  <a:pt x="7312152" y="696468"/>
                </a:lnTo>
                <a:lnTo>
                  <a:pt x="7941564" y="696468"/>
                </a:lnTo>
                <a:lnTo>
                  <a:pt x="794156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292" y="787190"/>
            <a:ext cx="6493509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262626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46916" y="1624145"/>
            <a:ext cx="6645275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2283" y="6418927"/>
            <a:ext cx="1256664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2700">
              <a:spcBef>
                <a:spcPts val="15"/>
              </a:spcBef>
              <a:defRPr sz="800" b="0" i="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ru-RU" dirty="0" smtClean="0"/>
              <a:t>© 2020 ООО</a:t>
            </a:r>
            <a:r>
              <a:rPr lang="ru-RU" spc="-65" dirty="0" smtClean="0"/>
              <a:t> </a:t>
            </a:r>
            <a:r>
              <a:rPr lang="ru-RU" dirty="0" smtClean="0"/>
              <a:t>«Стратегия»</a:t>
            </a:r>
            <a:endParaRPr lang="ru-RU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49"/>
            <a:ext cx="24594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8100">
              <a:lnSpc>
                <a:spcPts val="1845"/>
              </a:lnSpc>
              <a:defRPr sz="1500" b="0" i="0" spc="1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fld id="{81D60167-4931-47E6-BA6A-407CBD079E47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object 14"/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nko31.ru/" TargetMode="External"/><Relationship Id="rId2" Type="http://schemas.openxmlformats.org/officeDocument/2006/relationships/hyperlink" Target="http://csi-vera.ru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72668"/>
            <a:ext cx="10690860" cy="601370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3792" y="6411008"/>
            <a:ext cx="1407708" cy="134651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800" spc="-10" dirty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</a:t>
            </a:r>
            <a:r>
              <a:rPr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202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sz="800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772668"/>
            <a:ext cx="10690860" cy="6014085"/>
            <a:chOff x="0" y="772667"/>
            <a:chExt cx="10690860" cy="6014085"/>
          </a:xfrm>
        </p:grpSpPr>
        <p:sp>
          <p:nvSpPr>
            <p:cNvPr id="5" name="object 5"/>
            <p:cNvSpPr/>
            <p:nvPr/>
          </p:nvSpPr>
          <p:spPr>
            <a:xfrm>
              <a:off x="0" y="772667"/>
              <a:ext cx="10690860" cy="6014085"/>
            </a:xfrm>
            <a:custGeom>
              <a:avLst/>
              <a:gdLst/>
              <a:ahLst/>
              <a:cxnLst/>
              <a:rect l="l" t="t" r="r" b="b"/>
              <a:pathLst>
                <a:path w="10690860" h="6014084">
                  <a:moveTo>
                    <a:pt x="2436876" y="0"/>
                  </a:moveTo>
                  <a:lnTo>
                    <a:pt x="0" y="0"/>
                  </a:lnTo>
                  <a:lnTo>
                    <a:pt x="0" y="711708"/>
                  </a:lnTo>
                  <a:lnTo>
                    <a:pt x="2436876" y="711708"/>
                  </a:lnTo>
                  <a:lnTo>
                    <a:pt x="2436876" y="0"/>
                  </a:lnTo>
                  <a:close/>
                </a:path>
                <a:path w="10690860" h="6014084">
                  <a:moveTo>
                    <a:pt x="8772144" y="5180076"/>
                  </a:moveTo>
                  <a:lnTo>
                    <a:pt x="6768084" y="5180076"/>
                  </a:lnTo>
                  <a:lnTo>
                    <a:pt x="6768084" y="5219700"/>
                  </a:lnTo>
                  <a:lnTo>
                    <a:pt x="8772144" y="5219700"/>
                  </a:lnTo>
                  <a:lnTo>
                    <a:pt x="8772144" y="5180076"/>
                  </a:lnTo>
                  <a:close/>
                </a:path>
                <a:path w="10690860" h="6014084">
                  <a:moveTo>
                    <a:pt x="10690860" y="2430780"/>
                  </a:moveTo>
                  <a:lnTo>
                    <a:pt x="9979152" y="2430780"/>
                  </a:lnTo>
                  <a:lnTo>
                    <a:pt x="9979152" y="6013704"/>
                  </a:lnTo>
                  <a:lnTo>
                    <a:pt x="10690860" y="6013704"/>
                  </a:lnTo>
                  <a:lnTo>
                    <a:pt x="10690860" y="243078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95616" y="1624584"/>
              <a:ext cx="1264920" cy="126492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8290" y="3455673"/>
            <a:ext cx="9724518" cy="1950720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996950" marR="5080" indent="-984885" algn="r">
              <a:lnSpc>
                <a:spcPct val="100000"/>
              </a:lnSpc>
              <a:spcBef>
                <a:spcPts val="100"/>
              </a:spcBef>
            </a:pPr>
            <a:r>
              <a:rPr lang="ru-RU" sz="4200" spc="-250" dirty="0" smtClean="0">
                <a:solidFill>
                  <a:srgbClr val="262626"/>
                </a:solidFill>
                <a:latin typeface="Arial" panose="020B0604020202020204"/>
                <a:cs typeface="Arial" panose="020B0604020202020204"/>
              </a:rPr>
              <a:t>Первый специальный конкурс в 2023 году Президентского фонда культурных инициатив</a:t>
            </a:r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68580" y="787400"/>
            <a:ext cx="4843145" cy="1646555"/>
          </a:xfrm>
        </p:spPr>
        <p:txBody>
          <a:bodyPr wrap="square"/>
          <a:lstStyle/>
          <a:p>
            <a:r>
              <a:rPr lang="ru-RU" sz="3200" b="0" dirty="0" smtClean="0"/>
              <a:t>23.06.2023</a:t>
            </a:r>
            <a:br>
              <a:rPr lang="ru-RU" sz="3200" b="0" dirty="0" smtClean="0"/>
            </a:br>
            <a:r>
              <a:rPr lang="ru-RU" sz="3200" b="0" dirty="0" smtClean="0"/>
              <a:t>Белгородская область </a:t>
            </a:r>
            <a:br>
              <a:rPr lang="ru-RU" sz="3200" b="0" dirty="0" smtClean="0"/>
            </a:br>
            <a:r>
              <a:rPr lang="ru-RU" sz="1100" b="0" dirty="0" smtClean="0"/>
              <a:t/>
            </a:r>
            <a:br>
              <a:rPr lang="ru-RU" sz="1100" b="0" dirty="0" smtClean="0"/>
            </a:br>
            <a:endParaRPr lang="ru-RU" sz="3200" b="0" dirty="0"/>
          </a:p>
        </p:txBody>
      </p:sp>
      <p:pic>
        <p:nvPicPr>
          <p:cNvPr id="16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100" y="200025"/>
            <a:ext cx="7162800" cy="1581150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dirty="0" smtClean="0"/>
              <a:t>Первый специальный конкурс</a:t>
            </a:r>
            <a:br>
              <a:rPr lang="ru-RU" dirty="0" smtClean="0"/>
            </a:br>
            <a:r>
              <a:rPr lang="ru-RU" dirty="0" smtClean="0"/>
              <a:t>Президентского Фонда культурных инициатив</a:t>
            </a:r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2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object 10"/>
          <p:cNvSpPr/>
          <p:nvPr/>
        </p:nvSpPr>
        <p:spPr>
          <a:xfrm>
            <a:off x="6184900" y="164782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7500" y="2181225"/>
            <a:ext cx="9537700" cy="3476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</a:rPr>
              <a:t>ПРИЁМ ЗАЯВОК: 21 июня 2023</a:t>
            </a:r>
          </a:p>
          <a:p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</a:rPr>
              <a:t>ОКОНЧАНИЕ ПРИЕМА: 12 июля 2023 </a:t>
            </a:r>
          </a:p>
          <a:p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</a:rPr>
              <a:t>				</a:t>
            </a:r>
            <a:r>
              <a:rPr lang="ru-RU" sz="4400" b="1" dirty="0" smtClean="0">
                <a:solidFill>
                  <a:srgbClr val="FF0000"/>
                </a:solidFill>
              </a:rPr>
              <a:t>в 23:30!</a:t>
            </a:r>
          </a:p>
          <a:p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</a:rPr>
              <a:t>Сайт: </a:t>
            </a:r>
            <a:r>
              <a:rPr lang="ru-RU" sz="4400" b="1" u="sng" dirty="0" err="1" smtClean="0">
                <a:solidFill>
                  <a:srgbClr val="FF0000"/>
                </a:solidFill>
              </a:rPr>
              <a:t>культурныеинициативы.рф</a:t>
            </a:r>
            <a:endParaRPr lang="ru-RU" sz="4400" b="1" u="sng" dirty="0" smtClean="0">
              <a:solidFill>
                <a:srgbClr val="FF0000"/>
              </a:solidFill>
            </a:endParaRPr>
          </a:p>
          <a:p>
            <a:endParaRPr lang="ru-RU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Рисунок 8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27308" y="5005491"/>
            <a:ext cx="4179168" cy="13751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100" y="200025"/>
            <a:ext cx="7162800" cy="627380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4000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Срок реализации проекта</a:t>
            </a:r>
            <a:endParaRPr sz="4000"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3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8460" y="1261110"/>
            <a:ext cx="9847580" cy="4892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(в части деятельности, на финансовое обеспечение которой запрашивается грант, включая возмещение расходов на ее осуществление) должен начинаться не ранее </a:t>
            </a:r>
          </a:p>
          <a:p>
            <a:pPr algn="just"/>
            <a:r>
              <a:rPr lang="ru-RU" sz="2400" b="1" dirty="0">
                <a:solidFill>
                  <a:srgbClr val="FF0000"/>
                </a:solidFill>
              </a:rPr>
              <a:t>20 октября 2023 г.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и завершаться не позднее </a:t>
            </a:r>
            <a:r>
              <a:rPr lang="ru-RU" sz="2400" b="1" dirty="0">
                <a:solidFill>
                  <a:srgbClr val="FF0000"/>
                </a:solidFill>
              </a:rPr>
              <a:t>30 июня 2024 г.</a:t>
            </a:r>
          </a:p>
          <a:p>
            <a:pPr algn="just"/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По мотивированному предложению победителя конкурса Фондом может </a:t>
            </a:r>
          </a:p>
          <a:p>
            <a:pPr algn="just"/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быть согласовано продление срока реализации проекта не более чем </a:t>
            </a:r>
          </a:p>
          <a:p>
            <a:pPr algn="just"/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до </a:t>
            </a:r>
            <a:r>
              <a:rPr lang="ru-RU" sz="2400" b="1" dirty="0">
                <a:solidFill>
                  <a:srgbClr val="FF0000"/>
                </a:solidFill>
              </a:rPr>
              <a:t>30 сентября 2024 г. </a:t>
            </a:r>
          </a:p>
          <a:p>
            <a:pPr algn="just"/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В случае участия победителя конкурса – индивидуального предпринимателя, руководителя организации – победителя конкурса или руководителя проекта в специальной военной операции, подтвержденного официальными документами, по мотивированному предложению победителя конкурса Фондом может быть согласовано продление срока реализации проекта не более чем до </a:t>
            </a:r>
            <a:r>
              <a:rPr lang="ru-RU" sz="2400" b="1" dirty="0">
                <a:solidFill>
                  <a:srgbClr val="FF0000"/>
                </a:solidFill>
              </a:rPr>
              <a:t>31 декабря 2024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200025"/>
            <a:ext cx="716280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Тематические направления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4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object 10"/>
          <p:cNvSpPr/>
          <p:nvPr/>
        </p:nvSpPr>
        <p:spPr>
          <a:xfrm>
            <a:off x="5499100" y="141922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1300" y="1343025"/>
            <a:ext cx="10134600" cy="4831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2800" b="1" dirty="0" smtClean="0"/>
              <a:t>Гордимся героями и достижениями России.</a:t>
            </a:r>
            <a:r>
              <a:rPr lang="ru-RU" sz="2800" dirty="0" smtClean="0"/>
              <a:t> </a:t>
            </a:r>
          </a:p>
          <a:p>
            <a:pPr indent="0">
              <a:buClr>
                <a:srgbClr val="92D050"/>
              </a:buClr>
              <a:buFont typeface="Wingdings" panose="05000000000000000000" pitchFamily="2" charset="2"/>
              <a:buNone/>
            </a:pPr>
            <a:r>
              <a:rPr lang="ru-RU" sz="2800" dirty="0" smtClean="0"/>
              <a:t>Проекты о воинах, ополченцах, людях труда – героях нашего времени и героях прошлого, объединяющих нас в общей славной истории. Истории ярких достижений великой страны.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2800" b="1" dirty="0" smtClean="0"/>
              <a:t>Победа будет за нами!</a:t>
            </a:r>
            <a:r>
              <a:rPr lang="ru-RU" sz="2800" dirty="0" smtClean="0"/>
              <a:t> Творческие проекты, поддерживающие защитников страны в ходе специальной военной операции. 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2800" b="1" dirty="0" smtClean="0"/>
              <a:t>Сила согласия.</a:t>
            </a:r>
            <a:r>
              <a:rPr lang="ru-RU" sz="2800" dirty="0" smtClean="0"/>
              <a:t> Проекты, направленные на гармонизацию </a:t>
            </a:r>
          </a:p>
          <a:p>
            <a:pPr indent="0">
              <a:buClr>
                <a:srgbClr val="92D050"/>
              </a:buClr>
              <a:buFont typeface="Wingdings" panose="05000000000000000000" pitchFamily="2" charset="2"/>
              <a:buNone/>
            </a:pPr>
            <a:r>
              <a:rPr lang="ru-RU" sz="2800" dirty="0" smtClean="0"/>
              <a:t>отношений между людьми разных поколений, национальностей и конфессий, сохранение традиций согласия, совместного творчества и развития. </a:t>
            </a:r>
          </a:p>
          <a:p>
            <a:pPr indent="0">
              <a:buClr>
                <a:srgbClr val="92D050"/>
              </a:buClr>
              <a:buFont typeface="Wingdings" panose="05000000000000000000" pitchFamily="2" charset="2"/>
              <a:buNone/>
            </a:pPr>
            <a:endParaRPr lang="ru-RU" sz="2800" dirty="0" smtClean="0"/>
          </a:p>
        </p:txBody>
      </p:sp>
      <p:pic>
        <p:nvPicPr>
          <p:cNvPr id="8" name="Рисунок 7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83550" y="1189355"/>
            <a:ext cx="2228850" cy="733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200025"/>
            <a:ext cx="716280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Тематические направления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5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object 10"/>
          <p:cNvSpPr/>
          <p:nvPr/>
        </p:nvSpPr>
        <p:spPr>
          <a:xfrm>
            <a:off x="5499100" y="141922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8460" y="1117600"/>
            <a:ext cx="10134600" cy="5262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buClr>
                <a:srgbClr val="92D050"/>
              </a:buClr>
              <a:buFont typeface="Wingdings" panose="05000000000000000000" pitchFamily="2" charset="2"/>
              <a:buNone/>
            </a:pPr>
            <a:endParaRPr lang="ru-RU" sz="2800" dirty="0" smtClean="0"/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2800" b="1" dirty="0" smtClean="0"/>
              <a:t>Новые возможности.</a:t>
            </a:r>
            <a:r>
              <a:rPr lang="ru-RU" sz="2800" dirty="0" smtClean="0"/>
              <a:t> Межрегиональные</a:t>
            </a:r>
          </a:p>
          <a:p>
            <a:pPr indent="0">
              <a:buClr>
                <a:srgbClr val="92D050"/>
              </a:buClr>
              <a:buFont typeface="Wingdings" panose="05000000000000000000" pitchFamily="2" charset="2"/>
              <a:buNone/>
            </a:pPr>
            <a:r>
              <a:rPr lang="ru-RU" sz="2800" dirty="0" smtClean="0"/>
              <a:t>проекты,</a:t>
            </a:r>
            <a:r>
              <a:rPr lang="ru-RU" sz="2800" dirty="0" smtClean="0">
                <a:sym typeface="+mn-ea"/>
              </a:rPr>
              <a:t> направленные на поддержку партнерских связей новых регионов с регионами и городами всей России с использованием открывающихся возможностей единого </a:t>
            </a:r>
            <a:endParaRPr lang="ru-RU" sz="2800" dirty="0" smtClean="0"/>
          </a:p>
          <a:p>
            <a:pPr indent="0">
              <a:buClr>
                <a:srgbClr val="92D050"/>
              </a:buClr>
              <a:buFont typeface="Wingdings" panose="05000000000000000000" pitchFamily="2" charset="2"/>
              <a:buNone/>
            </a:pPr>
            <a:r>
              <a:rPr lang="ru-RU" sz="2800" dirty="0" smtClean="0">
                <a:sym typeface="+mn-ea"/>
              </a:rPr>
              <a:t>культурно-образовательного и просветительского пространства для самореализации творческих людей. </a:t>
            </a:r>
            <a:endParaRPr lang="ru-RU" sz="2800" dirty="0" smtClean="0"/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2800" b="1" dirty="0" smtClean="0">
                <a:sym typeface="+mn-ea"/>
              </a:rPr>
              <a:t>Народное единство.</a:t>
            </a:r>
            <a:r>
              <a:rPr lang="ru-RU" sz="2800" dirty="0" smtClean="0">
                <a:sym typeface="+mn-ea"/>
              </a:rPr>
              <a:t> Проекты, направленные на укрепление </a:t>
            </a:r>
            <a:endParaRPr lang="ru-RU" sz="2800" dirty="0" smtClean="0"/>
          </a:p>
          <a:p>
            <a:pPr indent="0">
              <a:buClr>
                <a:srgbClr val="92D050"/>
              </a:buClr>
              <a:buFont typeface="Wingdings" panose="05000000000000000000" pitchFamily="2" charset="2"/>
              <a:buNone/>
            </a:pPr>
            <a:r>
              <a:rPr lang="ru-RU" sz="2800" dirty="0" smtClean="0">
                <a:sym typeface="+mn-ea"/>
              </a:rPr>
              <a:t>российских духовно-нравственных ценностей, усиление цивилизационного влияния Русского мира, популяризацию и сохранение общероссийской культурной идентичности, единства и сплоченности России</a:t>
            </a:r>
            <a:r>
              <a:rPr lang="ru-RU" sz="2800" dirty="0" smtClean="0"/>
              <a:t> </a:t>
            </a:r>
          </a:p>
        </p:txBody>
      </p:sp>
      <p:pic>
        <p:nvPicPr>
          <p:cNvPr id="8" name="Рисунок 7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83550" y="1189355"/>
            <a:ext cx="2228850" cy="733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082284" y="1607822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6" y="0"/>
                </a:moveTo>
                <a:lnTo>
                  <a:pt x="0" y="0"/>
                </a:lnTo>
                <a:lnTo>
                  <a:pt x="0" y="39624"/>
                </a:lnTo>
                <a:lnTo>
                  <a:pt x="1362456" y="39624"/>
                </a:lnTo>
                <a:lnTo>
                  <a:pt x="136245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1300" y="123825"/>
            <a:ext cx="5486400" cy="534120"/>
          </a:xfrm>
          <a:prstGeom prst="rect">
            <a:avLst/>
          </a:prstGeom>
        </p:spPr>
        <p:txBody>
          <a:bodyPr vert="horz" wrap="square" lIns="0" tIns="107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lang="ru-RU" spc="-5" dirty="0" smtClean="0"/>
              <a:t>УЧАСТНИКИ КОНКУРСА</a:t>
            </a:r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6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902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Заголовок 3"/>
          <p:cNvSpPr txBox="1"/>
          <p:nvPr/>
        </p:nvSpPr>
        <p:spPr>
          <a:xfrm>
            <a:off x="393700" y="1800225"/>
            <a:ext cx="8229600" cy="4419600"/>
          </a:xfrm>
          <a:prstGeom prst="rect">
            <a:avLst/>
          </a:prstGeom>
          <a:ln>
            <a:miter lim="800000"/>
          </a:ln>
        </p:spPr>
        <p:txBody>
          <a:bodyPr wrap="square" lIns="0" tIns="0" rIns="0" bIns="0">
            <a:noAutofit/>
          </a:bodyPr>
          <a:lstStyle/>
          <a:p>
            <a:pPr lvl="0" defTabSz="914400">
              <a:buFont typeface="Wingdings" panose="05000000000000000000" pitchFamily="2" charset="2"/>
              <a:buChar char="Ø"/>
              <a:defRPr/>
            </a:pPr>
            <a:r>
              <a:rPr lang="ru-RU" sz="3200" dirty="0" smtClean="0"/>
              <a:t>некоммерческие организации (за исключением государственных учреждений, государственных корпораций, государственных компаний, политических партий); </a:t>
            </a:r>
          </a:p>
          <a:p>
            <a:pPr lvl="0" defTabSz="914400">
              <a:defRPr/>
            </a:pPr>
            <a:endParaRPr lang="ru-RU" sz="3200" dirty="0" smtClean="0"/>
          </a:p>
          <a:p>
            <a:pPr lvl="0" defTabSz="914400">
              <a:buFont typeface="Wingdings" panose="05000000000000000000" pitchFamily="2" charset="2"/>
              <a:buChar char="Ø"/>
              <a:defRPr/>
            </a:pPr>
            <a:r>
              <a:rPr lang="ru-RU" sz="3200" dirty="0" smtClean="0"/>
              <a:t>коммерческие организации; </a:t>
            </a:r>
          </a:p>
          <a:p>
            <a:pPr lvl="0" defTabSz="914400">
              <a:defRPr/>
            </a:pPr>
            <a:endParaRPr lang="ru-RU" sz="3200" dirty="0" smtClean="0"/>
          </a:p>
          <a:p>
            <a:pPr lvl="0" defTabSz="914400">
              <a:buFont typeface="Wingdings" panose="05000000000000000000" pitchFamily="2" charset="2"/>
              <a:buChar char="Ø"/>
              <a:defRPr/>
            </a:pPr>
            <a:r>
              <a:rPr lang="ru-RU" sz="3200" dirty="0" smtClean="0"/>
              <a:t>индивидуальные предприниматели.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/>
              </a:rPr>
              <a:t/>
            </a:r>
            <a:b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/>
              </a:rPr>
            </a:b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/>
            </a:endParaRPr>
          </a:p>
        </p:txBody>
      </p:sp>
      <p:pic>
        <p:nvPicPr>
          <p:cNvPr id="9" name="Рисунок 8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3893" y="1343025"/>
            <a:ext cx="2547257" cy="838200"/>
          </a:xfrm>
          <a:prstGeom prst="rect">
            <a:avLst/>
          </a:prstGeom>
        </p:spPr>
      </p:pic>
      <p:sp>
        <p:nvSpPr>
          <p:cNvPr id="8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082284" y="733425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6" y="0"/>
                </a:moveTo>
                <a:lnTo>
                  <a:pt x="0" y="0"/>
                </a:lnTo>
                <a:lnTo>
                  <a:pt x="0" y="39624"/>
                </a:lnTo>
                <a:lnTo>
                  <a:pt x="1362456" y="39624"/>
                </a:lnTo>
                <a:lnTo>
                  <a:pt x="136245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1300" y="123825"/>
            <a:ext cx="6172200" cy="534120"/>
          </a:xfrm>
          <a:prstGeom prst="rect">
            <a:avLst/>
          </a:prstGeom>
        </p:spPr>
        <p:txBody>
          <a:bodyPr vert="horz" wrap="square" lIns="0" tIns="107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lang="ru-RU" spc="-5" dirty="0" smtClean="0"/>
              <a:t>УЧАСТВОВАТЬ </a:t>
            </a:r>
            <a:r>
              <a:rPr lang="ru-RU" spc="-5" dirty="0" smtClean="0">
                <a:solidFill>
                  <a:srgbClr val="FF0000"/>
                </a:solidFill>
              </a:rPr>
              <a:t>НЕ МОГУТ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7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902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Заголовок 3"/>
          <p:cNvSpPr txBox="1"/>
          <p:nvPr/>
        </p:nvSpPr>
        <p:spPr>
          <a:xfrm>
            <a:off x="241300" y="1114425"/>
            <a:ext cx="9677400" cy="4419600"/>
          </a:xfrm>
          <a:prstGeom prst="rect">
            <a:avLst/>
          </a:prstGeom>
          <a:ln>
            <a:miter lim="800000"/>
          </a:ln>
        </p:spPr>
        <p:txBody>
          <a:bodyPr wrap="square" lIns="0" tIns="0" rIns="0" bIns="0">
            <a:noAutofit/>
          </a:bodyPr>
          <a:lstStyle/>
          <a:p>
            <a:pPr lvl="0" defTabSz="914400">
              <a:buFont typeface="Wingdings" panose="05000000000000000000" pitchFamily="2" charset="2"/>
              <a:buChar char="Ø"/>
              <a:defRPr/>
            </a:pPr>
            <a:r>
              <a:rPr lang="ru-RU" sz="3200" dirty="0" smtClean="0"/>
              <a:t>иностранные юридические лица; </a:t>
            </a:r>
          </a:p>
          <a:p>
            <a:pPr lvl="0" defTabSz="914400">
              <a:buFont typeface="Wingdings" panose="05000000000000000000" pitchFamily="2" charset="2"/>
              <a:buChar char="Ø"/>
              <a:defRPr/>
            </a:pPr>
            <a:r>
              <a:rPr lang="ru-RU" sz="3200" dirty="0" smtClean="0"/>
              <a:t> юридические лица с иностранным  </a:t>
            </a:r>
            <a:br>
              <a:rPr lang="ru-RU" sz="3200" dirty="0" smtClean="0"/>
            </a:br>
            <a:r>
              <a:rPr lang="ru-RU" sz="3200" dirty="0" smtClean="0"/>
              <a:t>участием более 50 процентов; находящиеся в процессе ликвидации; в отношении которых возбуждено производство по делу о несостоятельности (банкротстве); деятельность которых </a:t>
            </a:r>
            <a:r>
              <a:rPr lang="ru-RU" sz="3200" dirty="0" smtClean="0"/>
              <a:t>приостановлена</a:t>
            </a:r>
            <a:endParaRPr lang="ru-RU" sz="3200" dirty="0" smtClean="0"/>
          </a:p>
          <a:p>
            <a:pPr lvl="0" defTabSz="914400">
              <a:buFont typeface="Wingdings" panose="05000000000000000000" pitchFamily="2" charset="2"/>
              <a:buChar char="Ø"/>
              <a:defRPr/>
            </a:pPr>
            <a:r>
              <a:rPr lang="ru-RU" sz="3200" dirty="0" smtClean="0"/>
              <a:t>Не зарегистрированные НКО;</a:t>
            </a:r>
          </a:p>
          <a:p>
            <a:pPr lvl="0" defTabSz="914400">
              <a:buFont typeface="Wingdings" panose="05000000000000000000" pitchFamily="2" charset="2"/>
              <a:buChar char="Ø"/>
              <a:defRPr/>
            </a:pPr>
            <a:r>
              <a:rPr lang="ru-RU" sz="3200" dirty="0" smtClean="0"/>
              <a:t> </a:t>
            </a:r>
            <a:r>
              <a:rPr lang="ru-RU" sz="3200" b="1" dirty="0" smtClean="0">
                <a:solidFill>
                  <a:srgbClr val="FF0000"/>
                </a:solidFill>
              </a:rPr>
              <a:t>муниципальные казенные учреждения; </a:t>
            </a:r>
          </a:p>
          <a:p>
            <a:pPr lvl="0" defTabSz="914400">
              <a:buFont typeface="Wingdings" panose="05000000000000000000" pitchFamily="2" charset="2"/>
              <a:buChar char="Ø"/>
              <a:defRPr/>
            </a:pPr>
            <a:r>
              <a:rPr lang="ru-RU" sz="3200" dirty="0" smtClean="0"/>
              <a:t>ИП, которые прекратили (обязаны прекратить) деятельность в качестве ИП 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/>
              </a:rPr>
              <a:t/>
            </a:r>
            <a:b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/>
              </a:rPr>
            </a:b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/>
            </a:endParaRPr>
          </a:p>
        </p:txBody>
      </p:sp>
      <p:pic>
        <p:nvPicPr>
          <p:cNvPr id="9" name="Рисунок 8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3893" y="1343025"/>
            <a:ext cx="2547257" cy="838200"/>
          </a:xfrm>
          <a:prstGeom prst="rect">
            <a:avLst/>
          </a:prstGeom>
        </p:spPr>
      </p:pic>
      <p:sp>
        <p:nvSpPr>
          <p:cNvPr id="8" name="object 13"/>
          <p:cNvSpPr txBox="1"/>
          <p:nvPr/>
        </p:nvSpPr>
        <p:spPr>
          <a:xfrm>
            <a:off x="433792" y="6536711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082284" y="1607822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6" y="0"/>
                </a:moveTo>
                <a:lnTo>
                  <a:pt x="0" y="0"/>
                </a:lnTo>
                <a:lnTo>
                  <a:pt x="0" y="39624"/>
                </a:lnTo>
                <a:lnTo>
                  <a:pt x="1362456" y="39624"/>
                </a:lnTo>
                <a:lnTo>
                  <a:pt x="136245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7500" y="200025"/>
            <a:ext cx="4953000" cy="1057340"/>
          </a:xfrm>
          <a:prstGeom prst="rect">
            <a:avLst/>
          </a:prstGeom>
        </p:spPr>
        <p:txBody>
          <a:bodyPr vert="horz" wrap="square" lIns="0" tIns="107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lang="ru-RU" spc="-5" dirty="0" smtClean="0"/>
              <a:t>ОСОБЕННОСТИ КОНКУРСА</a:t>
            </a:r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8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902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Заголовок 3"/>
          <p:cNvSpPr txBox="1"/>
          <p:nvPr/>
        </p:nvSpPr>
        <p:spPr>
          <a:xfrm>
            <a:off x="317500" y="3095625"/>
            <a:ext cx="6858000" cy="838200"/>
          </a:xfrm>
          <a:prstGeom prst="rect">
            <a:avLst/>
          </a:prstGeom>
          <a:ln>
            <a:miter lim="800000"/>
          </a:ln>
        </p:spPr>
        <p:txBody>
          <a:bodyPr wrap="square" lIns="0" tIns="0" rIns="0" bIns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/>
              </a:rPr>
              <a:t>Один заявитель – ОДИН проект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ru-RU" sz="2800" b="1" kern="0" dirty="0" smtClean="0">
              <a:solidFill>
                <a:schemeClr val="tx2">
                  <a:lumMod val="75000"/>
                </a:schemeClr>
              </a:solidFill>
              <a:latin typeface="Arial" panose="020B0604020202020204"/>
              <a:ea typeface="+mj-ea"/>
              <a:cs typeface="Arial" panose="020B0604020202020204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ru-RU" sz="2800" b="1" kern="0" dirty="0" smtClean="0">
              <a:solidFill>
                <a:schemeClr val="tx2">
                  <a:lumMod val="75000"/>
                </a:schemeClr>
              </a:solidFill>
              <a:latin typeface="Arial" panose="020B0604020202020204"/>
              <a:ea typeface="+mj-ea"/>
              <a:cs typeface="Arial" panose="020B0604020202020204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/>
            </a:endParaRPr>
          </a:p>
        </p:txBody>
      </p:sp>
      <p:pic>
        <p:nvPicPr>
          <p:cNvPr id="13" name="Рисунок 12" descr="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51700" y="1952625"/>
            <a:ext cx="2431847" cy="4114800"/>
          </a:xfrm>
          <a:prstGeom prst="rect">
            <a:avLst/>
          </a:prstGeom>
        </p:spPr>
      </p:pic>
      <p:pic>
        <p:nvPicPr>
          <p:cNvPr id="9" name="Рисунок 8" descr="ПФ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89500" y="200025"/>
            <a:ext cx="2547257" cy="838200"/>
          </a:xfrm>
          <a:prstGeom prst="rect">
            <a:avLst/>
          </a:prstGeom>
        </p:spPr>
      </p:pic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8739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3600" y="3552825"/>
            <a:ext cx="2209800" cy="170757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100" y="123825"/>
            <a:ext cx="68580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ru-RU" sz="4200" spc="-10" dirty="0" smtClean="0">
                <a:solidFill>
                  <a:srgbClr val="FF0000"/>
                </a:solidFill>
              </a:rPr>
              <a:t>ЗАПРЕЩЕНЫ РАСХОДЫ</a:t>
            </a:r>
            <a:endParaRPr sz="4200" dirty="0">
              <a:solidFill>
                <a:srgbClr val="FF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84300" y="885825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10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9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1" name="Заголовок 3"/>
          <p:cNvSpPr txBox="1"/>
          <p:nvPr/>
        </p:nvSpPr>
        <p:spPr>
          <a:xfrm>
            <a:off x="317500" y="1114425"/>
            <a:ext cx="8534400" cy="5103424"/>
          </a:xfrm>
          <a:prstGeom prst="rect">
            <a:avLst/>
          </a:prstGeom>
          <a:ln>
            <a:miter lim="800000"/>
          </a:ln>
        </p:spPr>
        <p:txBody>
          <a:bodyPr wrap="square" lIns="0" tIns="0" rIns="0" bIns="0">
            <a:noAutofit/>
          </a:bodyPr>
          <a:lstStyle/>
          <a:p>
            <a:pPr lvl="0" defTabSz="91440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2800" dirty="0" smtClean="0"/>
              <a:t>расходов, непосредственно не связанных с реализацией проекта; </a:t>
            </a:r>
          </a:p>
          <a:p>
            <a:pPr lvl="0" defTabSz="91440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2800" dirty="0" smtClean="0"/>
              <a:t>расходов на приобретение недвижимого имущества (включая земельные участки), капитальное строительство новых зданий; </a:t>
            </a:r>
          </a:p>
          <a:p>
            <a:pPr lvl="0" defTabSz="91440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2800" dirty="0" smtClean="0"/>
              <a:t>расходов на приобретение алкогольной и табачной продукции, а также товаров, которые являются предметами роскоши; </a:t>
            </a:r>
          </a:p>
          <a:p>
            <a:pPr lvl="0" defTabSz="91440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2800" dirty="0" smtClean="0"/>
              <a:t>расходов, предусматривающих финансирование политических партий, кампаний и акций, подготовку и проведение митингов, демонстраций, пикетирований; </a:t>
            </a:r>
          </a:p>
          <a:p>
            <a:pPr lvl="0" defTabSz="91440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2800" dirty="0" smtClean="0"/>
              <a:t>уплаты штрафов, пеней.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/>
            </a:endParaRPr>
          </a:p>
        </p:txBody>
      </p:sp>
      <p:pic>
        <p:nvPicPr>
          <p:cNvPr id="12" name="Рисунок 11" descr="ПФ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3893" y="1190625"/>
            <a:ext cx="2547257" cy="83820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8739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3600" y="3552825"/>
            <a:ext cx="2209800" cy="170757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100" y="123825"/>
            <a:ext cx="68580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ru-RU" sz="4200" spc="-10" dirty="0" smtClean="0">
                <a:solidFill>
                  <a:srgbClr val="FF0000"/>
                </a:solidFill>
              </a:rPr>
              <a:t>НЕ РЕКОМЕНДУЮТСЯ</a:t>
            </a:r>
            <a:endParaRPr sz="4200" dirty="0">
              <a:solidFill>
                <a:srgbClr val="FF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84300" y="885825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10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10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1" name="Заголовок 3"/>
          <p:cNvSpPr txBox="1"/>
          <p:nvPr/>
        </p:nvSpPr>
        <p:spPr>
          <a:xfrm>
            <a:off x="317500" y="1114425"/>
            <a:ext cx="8534400" cy="5103424"/>
          </a:xfrm>
          <a:prstGeom prst="rect">
            <a:avLst/>
          </a:prstGeom>
          <a:ln>
            <a:miter lim="800000"/>
          </a:ln>
        </p:spPr>
        <p:txBody>
          <a:bodyPr wrap="square" lIns="0" tIns="0" rIns="0" bIns="0">
            <a:noAutofit/>
          </a:bodyPr>
          <a:lstStyle/>
          <a:p>
            <a:pPr lvl="0" defTabSz="91440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2800" dirty="0" smtClean="0"/>
              <a:t>на осуществление непредвиденных расходов, </a:t>
            </a:r>
            <a:br>
              <a:rPr lang="ru-RU" sz="2800" dirty="0" smtClean="0"/>
            </a:br>
            <a:r>
              <a:rPr lang="ru-RU" sz="2800" dirty="0" smtClean="0"/>
              <a:t>а также </a:t>
            </a:r>
            <a:r>
              <a:rPr lang="ru-RU" sz="2800" dirty="0" err="1" smtClean="0"/>
              <a:t>недетализированных</a:t>
            </a:r>
            <a:r>
              <a:rPr lang="ru-RU" sz="2800" dirty="0" smtClean="0"/>
              <a:t> «прочих расходов»</a:t>
            </a:r>
          </a:p>
          <a:p>
            <a:pPr lvl="0" defTabSz="914400">
              <a:buClr>
                <a:schemeClr val="accent3">
                  <a:lumMod val="75000"/>
                </a:schemeClr>
              </a:buClr>
              <a:defRPr/>
            </a:pPr>
            <a:endParaRPr lang="ru-RU" sz="2800" dirty="0" smtClean="0"/>
          </a:p>
          <a:p>
            <a:pPr lvl="0" defTabSz="91440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/>
              </a:rPr>
              <a:t> </a:t>
            </a:r>
            <a:r>
              <a:rPr lang="ru-RU" sz="2800" dirty="0" smtClean="0"/>
              <a:t>на капитальный ремонт зданий и сооружений</a:t>
            </a:r>
          </a:p>
          <a:p>
            <a:pPr lvl="0" defTabSz="914400">
              <a:buClr>
                <a:schemeClr val="accent3">
                  <a:lumMod val="75000"/>
                </a:schemeClr>
              </a:buClr>
              <a:defRPr/>
            </a:pPr>
            <a:endParaRPr lang="ru-RU" sz="2800" dirty="0" smtClean="0"/>
          </a:p>
          <a:p>
            <a:pPr lvl="0" defTabSz="91440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/>
              </a:rPr>
              <a:t> </a:t>
            </a:r>
            <a:r>
              <a:rPr lang="ru-RU" sz="2800" dirty="0" smtClean="0"/>
              <a:t>на строительство некапитальных зданий и строений, в том числе без фундамента</a:t>
            </a:r>
          </a:p>
          <a:p>
            <a:pPr lvl="0" defTabSz="914400">
              <a:buClr>
                <a:schemeClr val="accent3">
                  <a:lumMod val="75000"/>
                </a:schemeClr>
              </a:buClr>
              <a:defRPr/>
            </a:pPr>
            <a:endParaRPr lang="ru-RU" sz="2800" dirty="0" smtClean="0"/>
          </a:p>
          <a:p>
            <a:pPr lvl="0" defTabSz="91440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/>
              </a:rPr>
              <a:t> </a:t>
            </a:r>
            <a:r>
              <a:rPr lang="ru-RU" sz="2800" dirty="0" smtClean="0"/>
              <a:t>на обустройство территорий, если сумма на данный вид расходов превышает 20% от запрашиваемых средств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/>
            </a:endParaRPr>
          </a:p>
        </p:txBody>
      </p:sp>
      <p:pic>
        <p:nvPicPr>
          <p:cNvPr id="12" name="Рисунок 11" descr="ПФ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37500" y="1190625"/>
            <a:ext cx="2547257" cy="83820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082285" y="1038226"/>
            <a:ext cx="1362709" cy="40004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6" y="0"/>
                </a:moveTo>
                <a:lnTo>
                  <a:pt x="0" y="0"/>
                </a:lnTo>
                <a:lnTo>
                  <a:pt x="0" y="39624"/>
                </a:lnTo>
                <a:lnTo>
                  <a:pt x="1362456" y="39624"/>
                </a:lnTo>
                <a:lnTo>
                  <a:pt x="136245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7501" y="200025"/>
            <a:ext cx="4953000" cy="534120"/>
          </a:xfrm>
          <a:prstGeom prst="rect">
            <a:avLst/>
          </a:prstGeom>
        </p:spPr>
        <p:txBody>
          <a:bodyPr vert="horz" wrap="square" lIns="0" tIns="107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lang="ru-RU" spc="-5" dirty="0" smtClean="0"/>
              <a:t>РАЗМЕР ГРАНТА</a:t>
            </a:r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11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4" y="6418927"/>
            <a:ext cx="1790216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1792" y="1423971"/>
            <a:ext cx="9448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3200" b="1" dirty="0" smtClean="0">
                <a:solidFill>
                  <a:srgbClr val="FF0000"/>
                </a:solidFill>
              </a:rPr>
              <a:t>До 500 тыс. руб.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(проходной балл - 6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6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3200" b="1" dirty="0" smtClean="0">
                <a:solidFill>
                  <a:srgbClr val="FF0000"/>
                </a:solidFill>
              </a:rPr>
              <a:t>До 3 000 тыс. руб.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(проходной балл -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74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3200" b="1" dirty="0" smtClean="0">
                <a:solidFill>
                  <a:srgbClr val="FF0000"/>
                </a:solidFill>
              </a:rPr>
              <a:t>От 3 000 тыс. руб. до 10 000 тыс. руб.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(проходной балл -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75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3200" b="1" dirty="0" smtClean="0">
                <a:solidFill>
                  <a:srgbClr val="FF0000"/>
                </a:solidFill>
              </a:rPr>
              <a:t>Более 10 000 тыс. руб.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(самый высокий проходной балл - 7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6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2" name="Рисунок 11" descr="1527931701_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18336" y="5067309"/>
            <a:ext cx="2724151" cy="1362075"/>
          </a:xfrm>
          <a:prstGeom prst="rect">
            <a:avLst/>
          </a:prstGeom>
        </p:spPr>
      </p:pic>
      <p:pic>
        <p:nvPicPr>
          <p:cNvPr id="9" name="Рисунок 8" descr="ПФ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6634" y="138087"/>
            <a:ext cx="2547257" cy="83820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61448" y="6089904"/>
            <a:ext cx="629920" cy="696595"/>
          </a:xfrm>
          <a:custGeom>
            <a:avLst/>
            <a:gdLst/>
            <a:ahLst/>
            <a:cxnLst/>
            <a:rect l="l" t="t" r="r" b="b"/>
            <a:pathLst>
              <a:path w="629920" h="696595">
                <a:moveTo>
                  <a:pt x="629411" y="0"/>
                </a:moveTo>
                <a:lnTo>
                  <a:pt x="0" y="0"/>
                </a:lnTo>
                <a:lnTo>
                  <a:pt x="0" y="696467"/>
                </a:lnTo>
                <a:lnTo>
                  <a:pt x="629411" y="696467"/>
                </a:lnTo>
                <a:lnTo>
                  <a:pt x="629411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49296" y="6470905"/>
            <a:ext cx="7376159" cy="32383"/>
          </a:xfrm>
          <a:custGeom>
            <a:avLst/>
            <a:gdLst/>
            <a:ahLst/>
            <a:cxnLst/>
            <a:rect l="l" t="t" r="r" b="b"/>
            <a:pathLst>
              <a:path w="7376159" h="32384">
                <a:moveTo>
                  <a:pt x="7376159" y="0"/>
                </a:moveTo>
                <a:lnTo>
                  <a:pt x="0" y="0"/>
                </a:lnTo>
                <a:lnTo>
                  <a:pt x="0" y="32003"/>
                </a:lnTo>
                <a:lnTo>
                  <a:pt x="7376159" y="32003"/>
                </a:lnTo>
                <a:lnTo>
                  <a:pt x="7376159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772668"/>
            <a:ext cx="2037714" cy="464819"/>
          </a:xfrm>
          <a:custGeom>
            <a:avLst/>
            <a:gdLst/>
            <a:ahLst/>
            <a:cxnLst/>
            <a:rect l="l" t="t" r="r" b="b"/>
            <a:pathLst>
              <a:path w="2037714" h="464819">
                <a:moveTo>
                  <a:pt x="2037588" y="0"/>
                </a:moveTo>
                <a:lnTo>
                  <a:pt x="0" y="0"/>
                </a:lnTo>
                <a:lnTo>
                  <a:pt x="0" y="464820"/>
                </a:lnTo>
                <a:lnTo>
                  <a:pt x="2037588" y="464820"/>
                </a:lnTo>
                <a:lnTo>
                  <a:pt x="2037588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42559" y="126682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12</a:t>
            </a:fld>
            <a:endParaRPr/>
          </a:p>
        </p:txBody>
      </p:sp>
      <p:pic>
        <p:nvPicPr>
          <p:cNvPr id="15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  <p:sp>
        <p:nvSpPr>
          <p:cNvPr id="1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79" y="1266825"/>
            <a:ext cx="10293149" cy="58817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61448" y="6089904"/>
            <a:ext cx="629920" cy="696595"/>
          </a:xfrm>
          <a:custGeom>
            <a:avLst/>
            <a:gdLst/>
            <a:ahLst/>
            <a:cxnLst/>
            <a:rect l="l" t="t" r="r" b="b"/>
            <a:pathLst>
              <a:path w="629920" h="696595">
                <a:moveTo>
                  <a:pt x="629411" y="0"/>
                </a:moveTo>
                <a:lnTo>
                  <a:pt x="0" y="0"/>
                </a:lnTo>
                <a:lnTo>
                  <a:pt x="0" y="696467"/>
                </a:lnTo>
                <a:lnTo>
                  <a:pt x="629411" y="696467"/>
                </a:lnTo>
                <a:lnTo>
                  <a:pt x="629411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49296" y="6470905"/>
            <a:ext cx="7376159" cy="32383"/>
          </a:xfrm>
          <a:custGeom>
            <a:avLst/>
            <a:gdLst/>
            <a:ahLst/>
            <a:cxnLst/>
            <a:rect l="l" t="t" r="r" b="b"/>
            <a:pathLst>
              <a:path w="7376159" h="32384">
                <a:moveTo>
                  <a:pt x="7376159" y="0"/>
                </a:moveTo>
                <a:lnTo>
                  <a:pt x="0" y="0"/>
                </a:lnTo>
                <a:lnTo>
                  <a:pt x="0" y="32003"/>
                </a:lnTo>
                <a:lnTo>
                  <a:pt x="7376159" y="32003"/>
                </a:lnTo>
                <a:lnTo>
                  <a:pt x="7376159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772668"/>
            <a:ext cx="2037714" cy="464819"/>
          </a:xfrm>
          <a:custGeom>
            <a:avLst/>
            <a:gdLst/>
            <a:ahLst/>
            <a:cxnLst/>
            <a:rect l="l" t="t" r="r" b="b"/>
            <a:pathLst>
              <a:path w="2037714" h="464819">
                <a:moveTo>
                  <a:pt x="2037588" y="0"/>
                </a:moveTo>
                <a:lnTo>
                  <a:pt x="0" y="0"/>
                </a:lnTo>
                <a:lnTo>
                  <a:pt x="0" y="464820"/>
                </a:lnTo>
                <a:lnTo>
                  <a:pt x="2037588" y="464820"/>
                </a:lnTo>
                <a:lnTo>
                  <a:pt x="2037588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42559" y="126682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13</a:t>
            </a:fld>
            <a:endParaRPr/>
          </a:p>
        </p:txBody>
      </p:sp>
      <p:pic>
        <p:nvPicPr>
          <p:cNvPr id="15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  <p:sp>
        <p:nvSpPr>
          <p:cNvPr id="1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5511"/>
            <a:ext cx="10691368" cy="56686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object 323"/>
          <p:cNvSpPr txBox="1"/>
          <p:nvPr/>
        </p:nvSpPr>
        <p:spPr>
          <a:xfrm>
            <a:off x="852993" y="921502"/>
            <a:ext cx="780415" cy="16735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b="1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Ц</a:t>
            </a:r>
            <a:r>
              <a:rPr sz="100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ер</a:t>
            </a:r>
            <a:r>
              <a:rPr sz="1000" b="1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е</a:t>
            </a:r>
            <a:r>
              <a:rPr sz="1000" b="1" spc="-1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м</a:t>
            </a: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онии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4" name="object 324"/>
          <p:cNvSpPr txBox="1"/>
          <p:nvPr/>
        </p:nvSpPr>
        <p:spPr>
          <a:xfrm>
            <a:off x="2509545" y="921502"/>
            <a:ext cx="1316355" cy="16735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Действующие</a:t>
            </a:r>
            <a:r>
              <a:rPr sz="1000" b="1" spc="-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лица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5" name="object 325"/>
          <p:cNvSpPr txBox="1"/>
          <p:nvPr/>
        </p:nvSpPr>
        <p:spPr>
          <a:xfrm>
            <a:off x="4460205" y="921502"/>
            <a:ext cx="1268095" cy="16735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Место</a:t>
            </a:r>
            <a:r>
              <a:rPr sz="1000" b="1" spc="-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проведения</a:t>
            </a:r>
            <a:endParaRPr sz="10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6" name="object 326"/>
          <p:cNvSpPr txBox="1"/>
          <p:nvPr/>
        </p:nvSpPr>
        <p:spPr>
          <a:xfrm>
            <a:off x="6499376" y="921502"/>
            <a:ext cx="1040130" cy="16735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Основная</a:t>
            </a:r>
            <a:r>
              <a:rPr sz="1000" b="1" spc="-6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идея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80" name="object 3"/>
          <p:cNvSpPr txBox="1"/>
          <p:nvPr/>
        </p:nvSpPr>
        <p:spPr>
          <a:xfrm>
            <a:off x="622300" y="276225"/>
            <a:ext cx="48768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200" b="1" kern="0" spc="-10" dirty="0" smtClean="0">
                <a:solidFill>
                  <a:sysClr val="windowText" lastClr="000000"/>
                </a:solidFill>
                <a:latin typeface="+mj-lt"/>
                <a:ea typeface="+mj-ea"/>
                <a:cs typeface="+mj-cs"/>
              </a:rPr>
              <a:t>ЗАЯВКА</a:t>
            </a:r>
            <a:r>
              <a:rPr kumimoji="0" lang="ru-RU" sz="4200" b="1" i="0" u="none" strike="noStrike" kern="0" cap="none" spc="-5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ПРОЕКТА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" name="object 13"/>
          <p:cNvSpPr txBox="1"/>
          <p:nvPr/>
        </p:nvSpPr>
        <p:spPr>
          <a:xfrm>
            <a:off x="614048" y="6373713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9417"/>
            <a:ext cx="10599836" cy="45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226820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15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17500" y="1138219"/>
            <a:ext cx="9650446" cy="5183469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/>
              <a:t>Это должна быть краткая текстовая презентация проекта, содержащая: 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sz="1200" dirty="0" smtClean="0"/>
          </a:p>
          <a:p>
            <a:pPr marL="742950" indent="-742950">
              <a:spcBef>
                <a:spcPct val="0"/>
              </a:spcBef>
              <a:spcAft>
                <a:spcPct val="0"/>
              </a:spcAft>
              <a:buAutoNum type="arabicParenR"/>
            </a:pPr>
            <a:r>
              <a:rPr lang="ru-RU" sz="3600" dirty="0" smtClean="0"/>
              <a:t>описание </a:t>
            </a:r>
            <a:r>
              <a:rPr lang="ru-RU" sz="3600" u="sng" dirty="0" smtClean="0">
                <a:solidFill>
                  <a:srgbClr val="FF0000"/>
                </a:solidFill>
              </a:rPr>
              <a:t>основной идеи </a:t>
            </a:r>
            <a:r>
              <a:rPr lang="ru-RU" sz="3600" dirty="0" smtClean="0"/>
              <a:t>проекта и конкретных действий по его реализации (без обоснования актуальности и значимости); </a:t>
            </a:r>
          </a:p>
          <a:p>
            <a:pPr marL="742950" indent="-742950">
              <a:spcBef>
                <a:spcPct val="0"/>
              </a:spcBef>
              <a:spcAft>
                <a:spcPct val="0"/>
              </a:spcAft>
              <a:buAutoNum type="arabicParenR"/>
            </a:pPr>
            <a:r>
              <a:rPr lang="ru-RU" sz="3600" dirty="0" smtClean="0"/>
              <a:t>сведения о </a:t>
            </a:r>
            <a:r>
              <a:rPr lang="ru-RU" sz="3600" u="sng" dirty="0" smtClean="0">
                <a:solidFill>
                  <a:srgbClr val="FF0000"/>
                </a:solidFill>
              </a:rPr>
              <a:t>выборе целевой группы</a:t>
            </a:r>
            <a:r>
              <a:rPr lang="ru-RU" sz="3600" dirty="0" smtClean="0"/>
              <a:t>, опираясь на тот </a:t>
            </a:r>
            <a:r>
              <a:rPr lang="ru-RU" sz="3600" u="sng" dirty="0" smtClean="0">
                <a:solidFill>
                  <a:srgbClr val="FF0000"/>
                </a:solidFill>
              </a:rPr>
              <a:t>опыт</a:t>
            </a:r>
            <a:r>
              <a:rPr lang="ru-RU" sz="3600" dirty="0" smtClean="0"/>
              <a:t>, который есть у организации и команды; </a:t>
            </a:r>
          </a:p>
          <a:p>
            <a:pPr marL="742950" indent="-742950">
              <a:spcBef>
                <a:spcPct val="0"/>
              </a:spcBef>
              <a:spcAft>
                <a:spcPct val="0"/>
              </a:spcAft>
              <a:buAutoNum type="arabicParenR"/>
            </a:pPr>
            <a:r>
              <a:rPr lang="ru-RU" sz="3600" dirty="0" smtClean="0"/>
              <a:t>наиболее значимые ожидаемые </a:t>
            </a:r>
            <a:r>
              <a:rPr lang="ru-RU" sz="3600" u="sng" dirty="0" smtClean="0">
                <a:solidFill>
                  <a:srgbClr val="FF0000"/>
                </a:solidFill>
              </a:rPr>
              <a:t>результаты</a:t>
            </a:r>
            <a:r>
              <a:rPr lang="ru-RU" sz="3600" dirty="0" smtClean="0"/>
              <a:t>. </a:t>
            </a:r>
            <a:endParaRPr lang="ru-RU" altLang="ru-RU" sz="3600" b="1" dirty="0" smtClean="0"/>
          </a:p>
        </p:txBody>
      </p:sp>
      <p:sp>
        <p:nvSpPr>
          <p:cNvPr id="9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162124" y="86333"/>
            <a:ext cx="7344816" cy="118365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38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ОПИСАНИЕ ПРОЕКТА и УНИКАЛЬНОСТЬ</a:t>
            </a:r>
            <a:endParaRPr kumimoji="0" lang="ru-RU" sz="38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226820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16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9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09" y="1621185"/>
            <a:ext cx="9907386" cy="4966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226820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17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9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72" y="1693193"/>
            <a:ext cx="10441056" cy="5111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226820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18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8916" y="1852599"/>
            <a:ext cx="9967946" cy="3890808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/>
              <a:t>Это одно из самых </a:t>
            </a:r>
            <a:r>
              <a:rPr lang="ru-RU" sz="3600" b="1" dirty="0" smtClean="0"/>
              <a:t>важных полей заявки</a:t>
            </a:r>
            <a:r>
              <a:rPr lang="ru-RU" sz="3600" dirty="0" smtClean="0"/>
              <a:t>, поскольку члены высших коллегиальных органов (Координационного комитета, объединенного экспертного совета), как правило, </a:t>
            </a:r>
            <a:r>
              <a:rPr lang="ru-RU" sz="3600" b="1" dirty="0" smtClean="0"/>
              <a:t>используют именно это поле</a:t>
            </a:r>
            <a:r>
              <a:rPr lang="ru-RU" sz="3600" dirty="0" smtClean="0"/>
              <a:t>, чтобы понять идею проекта и составить о нем </a:t>
            </a:r>
            <a:r>
              <a:rPr lang="ru-RU" sz="3600" b="1" dirty="0" smtClean="0">
                <a:solidFill>
                  <a:srgbClr val="FF0000"/>
                </a:solidFill>
              </a:rPr>
              <a:t>общее представление для дальнейшего рассмотрения</a:t>
            </a:r>
            <a:r>
              <a:rPr lang="ru-RU" sz="3600" dirty="0" smtClean="0"/>
              <a:t>.</a:t>
            </a:r>
            <a:endParaRPr lang="ru-RU" altLang="ru-RU" sz="3600" b="1" dirty="0" smtClean="0"/>
          </a:p>
        </p:txBody>
      </p:sp>
      <p:sp>
        <p:nvSpPr>
          <p:cNvPr id="13" name="object 3"/>
          <p:cNvSpPr txBox="1"/>
          <p:nvPr/>
        </p:nvSpPr>
        <p:spPr>
          <a:xfrm>
            <a:off x="234132" y="240669"/>
            <a:ext cx="7344816" cy="136832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lvl="0">
              <a:spcBef>
                <a:spcPts val="110"/>
              </a:spcBef>
              <a:defRPr/>
            </a:pPr>
            <a:r>
              <a:rPr lang="ru-RU" sz="4400" b="1" kern="0" spc="-10" dirty="0" smtClean="0">
                <a:solidFill>
                  <a:sysClr val="windowText" lastClr="000000"/>
                </a:solidFill>
              </a:rPr>
              <a:t>ОПИСАНИЕ ПРОЕКТА и УНИКАЛЬНОСТЬ</a:t>
            </a:r>
            <a:endParaRPr lang="ru-RU" sz="4400" b="1" kern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226820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19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317500" y="123825"/>
            <a:ext cx="5562600" cy="1319591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ТВОРЧЕСКАЯ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КОНЦЕПЦИЯ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372" y="1569809"/>
            <a:ext cx="5804867" cy="46633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226820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20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03164" y="1495409"/>
            <a:ext cx="10182260" cy="4444806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КРИТЕРИЙ № 2. СООТВЕТСТВИЕ ТВОРЧЕСКОЙ КОНЦЕПЦИИ ПРОЕКТА ТЕМАТИЧЕСКИМ НАПРАВЛЕНИЯМ </a:t>
            </a:r>
            <a:endParaRPr lang="en-US" sz="2400" dirty="0" smtClean="0"/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Проект по данному критерию проработан отлично: </a:t>
            </a:r>
            <a:endParaRPr lang="en-US" sz="2400" dirty="0" smtClean="0"/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− творческая концепция проекта четко взаимосвязана с тематическими направлениями конкурса; </a:t>
            </a:r>
            <a:endParaRPr lang="en-US" sz="2400" dirty="0" smtClean="0"/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− творческая концепция проекта раскрыта профессионально, приложены необходимые поясняющие документы (презентация или полное описание концепции); </a:t>
            </a:r>
            <a:endParaRPr lang="en-US" sz="2400" dirty="0" smtClean="0"/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− мероприятия проекта полностью соответствуют тематическим направлениям конкурса; </a:t>
            </a:r>
            <a:endParaRPr lang="en-US" sz="2400" dirty="0" smtClean="0"/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− состав участников проекта подобран в соответствии с творческой идеей и концепцией проекта</a:t>
            </a:r>
            <a:endParaRPr lang="ru-RU" altLang="ru-RU" sz="2400" b="1" dirty="0" smtClean="0"/>
          </a:p>
        </p:txBody>
      </p:sp>
      <p:sp>
        <p:nvSpPr>
          <p:cNvPr id="13" name="object 3"/>
          <p:cNvSpPr txBox="1"/>
          <p:nvPr/>
        </p:nvSpPr>
        <p:spPr>
          <a:xfrm>
            <a:off x="317500" y="123825"/>
            <a:ext cx="5562600" cy="1319591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ТВОРЧЕСКАЯ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КОНЦЕПЦИЯ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21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5100" y="1264956"/>
            <a:ext cx="5181600" cy="4506361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ru-RU" sz="2800" u="sng" dirty="0" smtClean="0"/>
              <a:t>Наличие формулировки, которая</a:t>
            </a:r>
            <a:r>
              <a:rPr lang="ru-RU" altLang="ru-RU" sz="2800" dirty="0" smtClean="0"/>
              <a:t>: 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/>
              <a:t>Характеризует ситуацию, которая требует изменений;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200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Показывает круг тех, кого, чего она касается (целевая группа);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200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/>
              <a:t>Дает количественную информацию;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846766" y="1266825"/>
            <a:ext cx="4846634" cy="4998162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ru-RU" sz="2800" u="sng" dirty="0" smtClean="0"/>
              <a:t>Указание причин: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Рассмотрено, почему существует такая проблема;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200" b="1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/>
              <a:t>Выявлены причины, вызывающие эту проблему;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200" b="1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Что будет, если не решать.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ПРОБЛЕМА</a:t>
            </a:r>
            <a:r>
              <a:rPr kumimoji="0" lang="ru-RU" sz="4200" b="1" i="0" u="none" strike="noStrike" kern="0" cap="none" spc="-5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ПРОЕКТА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226820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22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8916" y="1566847"/>
            <a:ext cx="9407592" cy="5183469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краткая, но емкая </a:t>
            </a:r>
            <a:r>
              <a:rPr lang="ru-RU" sz="2800" b="1" dirty="0" smtClean="0"/>
              <a:t>информация, поясняющая и иллюстрирующая основную идею проекта, раскрывающая его творческую концепцию, основные результаты проекта, подтверждающая возможность в рамках проекта достичь запланированной цели. </a:t>
            </a:r>
          </a:p>
          <a:p>
            <a:pPr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2800" b="1" dirty="0" smtClean="0"/>
          </a:p>
          <a:p>
            <a:pPr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800" b="1" dirty="0" smtClean="0"/>
              <a:t> Текст презентации должен </a:t>
            </a:r>
            <a:r>
              <a:rPr lang="ru-RU" sz="2800" b="1" dirty="0" smtClean="0">
                <a:solidFill>
                  <a:srgbClr val="FF0000"/>
                </a:solidFill>
              </a:rPr>
              <a:t>дополнять информацию</a:t>
            </a:r>
            <a:r>
              <a:rPr lang="ru-RU" sz="2800" b="1" dirty="0" smtClean="0"/>
              <a:t>, содержащуюся в заявке, а не дублировать ее. </a:t>
            </a:r>
          </a:p>
          <a:p>
            <a:pPr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2800" b="1" dirty="0" smtClean="0"/>
          </a:p>
          <a:p>
            <a:pPr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800" b="1" dirty="0" smtClean="0"/>
              <a:t> посвящаться </a:t>
            </a:r>
            <a:r>
              <a:rPr lang="ru-RU" sz="2800" b="1" dirty="0" smtClean="0">
                <a:solidFill>
                  <a:srgbClr val="FF0000"/>
                </a:solidFill>
              </a:rPr>
              <a:t>конкретному проекту</a:t>
            </a:r>
            <a:r>
              <a:rPr lang="ru-RU" sz="2800" b="1" dirty="0" smtClean="0"/>
              <a:t>, а не деятельности и/или истории заявителя в целом. 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sz="2800" b="1" dirty="0" smtClean="0"/>
          </a:p>
        </p:txBody>
      </p:sp>
      <p:sp>
        <p:nvSpPr>
          <p:cNvPr id="13" name="object 3"/>
          <p:cNvSpPr txBox="1"/>
          <p:nvPr/>
        </p:nvSpPr>
        <p:spPr>
          <a:xfrm>
            <a:off x="317500" y="123825"/>
            <a:ext cx="6029332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ПРЕЗЕНТАЦИЯ ПРОЕКТА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226820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23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8916" y="1423971"/>
            <a:ext cx="9550468" cy="4444806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/>
              <a:t>Всего в данное поле можно загрузить </a:t>
            </a:r>
            <a:r>
              <a:rPr lang="ru-RU" sz="2800" b="1" u="sng" dirty="0" smtClean="0"/>
              <a:t>до 5 файлов</a:t>
            </a:r>
            <a:r>
              <a:rPr lang="ru-RU" sz="2800" b="1" dirty="0" smtClean="0"/>
              <a:t>. </a:t>
            </a:r>
            <a:endParaRPr lang="en-US" sz="2800" b="1" dirty="0" smtClean="0"/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en-US" sz="2800" b="1" dirty="0" smtClean="0"/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/>
              <a:t>По желанию заявителя в это поле помимо презентации можно загрузить: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sz="1200" b="1" dirty="0" smtClean="0"/>
          </a:p>
          <a:p>
            <a:pPr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800" b="1" dirty="0" smtClean="0"/>
              <a:t>более </a:t>
            </a:r>
            <a:r>
              <a:rPr lang="ru-RU" sz="2800" b="1" u="sng" dirty="0" smtClean="0">
                <a:solidFill>
                  <a:srgbClr val="FF0000"/>
                </a:solidFill>
              </a:rPr>
              <a:t>подробное описание </a:t>
            </a:r>
            <a:r>
              <a:rPr lang="ru-RU" sz="2800" b="1" dirty="0" smtClean="0"/>
              <a:t>проекта </a:t>
            </a:r>
          </a:p>
          <a:p>
            <a:pPr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1200" b="1" dirty="0" smtClean="0"/>
          </a:p>
          <a:p>
            <a:pPr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800" b="1" dirty="0" smtClean="0"/>
              <a:t>поясняющие и иллюстрирующие проект и его творческую концепцию </a:t>
            </a:r>
            <a:r>
              <a:rPr lang="ru-RU" sz="2800" b="1" u="sng" dirty="0" smtClean="0">
                <a:solidFill>
                  <a:srgbClr val="FF0000"/>
                </a:solidFill>
              </a:rPr>
              <a:t>документы</a:t>
            </a:r>
            <a:r>
              <a:rPr lang="ru-RU" sz="2800" b="1" dirty="0" smtClean="0"/>
              <a:t>, включая синопсисы книг, фильмов, театральных постановок, </a:t>
            </a:r>
          </a:p>
          <a:p>
            <a:pPr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1200" b="1" dirty="0" smtClean="0"/>
          </a:p>
          <a:p>
            <a:pPr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800" b="1" dirty="0" smtClean="0"/>
              <a:t>детальные </a:t>
            </a:r>
            <a:r>
              <a:rPr lang="ru-RU" sz="2800" b="1" u="sng" dirty="0" smtClean="0">
                <a:solidFill>
                  <a:srgbClr val="FF0000"/>
                </a:solidFill>
              </a:rPr>
              <a:t>сметы, коммерческие предложения </a:t>
            </a:r>
            <a:r>
              <a:rPr lang="ru-RU" sz="2800" b="1" dirty="0" smtClean="0"/>
              <a:t>и др.</a:t>
            </a:r>
            <a:endParaRPr lang="ru-RU" altLang="ru-RU" sz="2800" b="1" dirty="0" smtClean="0"/>
          </a:p>
        </p:txBody>
      </p:sp>
      <p:sp>
        <p:nvSpPr>
          <p:cNvPr id="13" name="object 3"/>
          <p:cNvSpPr txBox="1"/>
          <p:nvPr/>
        </p:nvSpPr>
        <p:spPr>
          <a:xfrm>
            <a:off x="317500" y="123825"/>
            <a:ext cx="6029332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ПРЕЗЕНТАЦИЯ ПРОЕКТА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61448" y="6089904"/>
            <a:ext cx="629920" cy="696595"/>
          </a:xfrm>
          <a:custGeom>
            <a:avLst/>
            <a:gdLst/>
            <a:ahLst/>
            <a:cxnLst/>
            <a:rect l="l" t="t" r="r" b="b"/>
            <a:pathLst>
              <a:path w="629920" h="696595">
                <a:moveTo>
                  <a:pt x="629411" y="0"/>
                </a:moveTo>
                <a:lnTo>
                  <a:pt x="0" y="0"/>
                </a:lnTo>
                <a:lnTo>
                  <a:pt x="0" y="696467"/>
                </a:lnTo>
                <a:lnTo>
                  <a:pt x="629411" y="696467"/>
                </a:lnTo>
                <a:lnTo>
                  <a:pt x="629411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7616" y="2081863"/>
            <a:ext cx="3605785" cy="470654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749295" y="6471383"/>
            <a:ext cx="7376161" cy="32387"/>
          </a:xfrm>
          <a:custGeom>
            <a:avLst/>
            <a:gdLst/>
            <a:ahLst/>
            <a:cxnLst/>
            <a:rect l="l" t="t" r="r" b="b"/>
            <a:pathLst>
              <a:path w="7376159" h="32384">
                <a:moveTo>
                  <a:pt x="7376159" y="0"/>
                </a:moveTo>
                <a:lnTo>
                  <a:pt x="0" y="0"/>
                </a:lnTo>
                <a:lnTo>
                  <a:pt x="0" y="32003"/>
                </a:lnTo>
                <a:lnTo>
                  <a:pt x="7376159" y="32003"/>
                </a:lnTo>
                <a:lnTo>
                  <a:pt x="7376159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194300" y="2562225"/>
            <a:ext cx="5029200" cy="3089275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700" marR="137795">
              <a:lnSpc>
                <a:spcPct val="100000"/>
              </a:lnSpc>
              <a:spcBef>
                <a:spcPts val="95"/>
              </a:spcBef>
              <a:buSzPct val="96000"/>
              <a:tabLst>
                <a:tab pos="137795" algn="l"/>
              </a:tabLst>
            </a:pPr>
            <a:r>
              <a:rPr lang="ru-RU" altLang="ru-RU" sz="4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Конечный результат, который заявитель надеется достичь по окончании проекта</a:t>
            </a:r>
            <a:endParaRPr sz="400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194300" y="1495425"/>
            <a:ext cx="4675360" cy="734816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4700" b="0" spc="-10" dirty="0" smtClean="0">
                <a:solidFill>
                  <a:srgbClr val="404040"/>
                </a:solidFill>
              </a:rPr>
              <a:t>ЦЕЛЬ ПРОЕКТА</a:t>
            </a:r>
            <a:endParaRPr sz="4700"/>
          </a:p>
        </p:txBody>
      </p:sp>
      <p:sp>
        <p:nvSpPr>
          <p:cNvPr id="10" name="object 10"/>
          <p:cNvSpPr/>
          <p:nvPr/>
        </p:nvSpPr>
        <p:spPr>
          <a:xfrm>
            <a:off x="0" y="772668"/>
            <a:ext cx="2037714" cy="464819"/>
          </a:xfrm>
          <a:custGeom>
            <a:avLst/>
            <a:gdLst/>
            <a:ahLst/>
            <a:cxnLst/>
            <a:rect l="l" t="t" r="r" b="b"/>
            <a:pathLst>
              <a:path w="2037714" h="464819">
                <a:moveTo>
                  <a:pt x="2037588" y="0"/>
                </a:moveTo>
                <a:lnTo>
                  <a:pt x="0" y="0"/>
                </a:lnTo>
                <a:lnTo>
                  <a:pt x="0" y="464820"/>
                </a:lnTo>
                <a:lnTo>
                  <a:pt x="2037588" y="464820"/>
                </a:lnTo>
                <a:lnTo>
                  <a:pt x="2037588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24</a:t>
            </a:fld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xfrm>
            <a:off x="432284" y="6418926"/>
            <a:ext cx="16378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pic>
        <p:nvPicPr>
          <p:cNvPr id="16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  <p:sp>
        <p:nvSpPr>
          <p:cNvPr id="18" name="object 10"/>
          <p:cNvSpPr/>
          <p:nvPr/>
        </p:nvSpPr>
        <p:spPr>
          <a:xfrm>
            <a:off x="5346700" y="119062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Рисунок 18" descr="dostizhenie-celi.jpg"/>
          <p:cNvPicPr>
            <a:picLocks noChangeAspect="1"/>
          </p:cNvPicPr>
          <p:nvPr/>
        </p:nvPicPr>
        <p:blipFill>
          <a:blip r:embed="rId4" cstate="print"/>
          <a:srcRect l="68597" r="1495" b="9091"/>
          <a:stretch>
            <a:fillRect/>
          </a:stretch>
        </p:blipFill>
        <p:spPr>
          <a:xfrm>
            <a:off x="2222500" y="2638425"/>
            <a:ext cx="1524000" cy="2590800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>
          <a:xfrm>
            <a:off x="317500" y="1419225"/>
            <a:ext cx="3161031" cy="1905173"/>
            <a:chOff x="317500" y="1419225"/>
            <a:chExt cx="3161031" cy="1905173"/>
          </a:xfrm>
        </p:grpSpPr>
        <p:sp>
          <p:nvSpPr>
            <p:cNvPr id="7" name="object 7"/>
            <p:cNvSpPr/>
            <p:nvPr/>
          </p:nvSpPr>
          <p:spPr>
            <a:xfrm>
              <a:off x="317500" y="1419225"/>
              <a:ext cx="3161031" cy="1905173"/>
            </a:xfrm>
            <a:custGeom>
              <a:avLst/>
              <a:gdLst/>
              <a:ahLst/>
              <a:cxnLst/>
              <a:rect l="l" t="t" r="r" b="b"/>
              <a:pathLst>
                <a:path w="3161029" h="1905000">
                  <a:moveTo>
                    <a:pt x="3160776" y="544068"/>
                  </a:moveTo>
                  <a:lnTo>
                    <a:pt x="1941576" y="544068"/>
                  </a:lnTo>
                  <a:lnTo>
                    <a:pt x="1941576" y="0"/>
                  </a:lnTo>
                  <a:lnTo>
                    <a:pt x="0" y="0"/>
                  </a:lnTo>
                  <a:lnTo>
                    <a:pt x="0" y="1905000"/>
                  </a:lnTo>
                  <a:lnTo>
                    <a:pt x="1941576" y="1905000"/>
                  </a:lnTo>
                  <a:lnTo>
                    <a:pt x="1941576" y="585216"/>
                  </a:lnTo>
                  <a:lnTo>
                    <a:pt x="3160776" y="585216"/>
                  </a:lnTo>
                  <a:lnTo>
                    <a:pt x="3160776" y="544068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317500" y="1495425"/>
              <a:ext cx="1941830" cy="1601721"/>
            </a:xfrm>
            <a:prstGeom prst="rect">
              <a:avLst/>
            </a:prstGeom>
          </p:spPr>
          <p:txBody>
            <a:bodyPr vert="horz" wrap="square" lIns="0" tIns="1270" rIns="0" bIns="0" rtlCol="0">
              <a:spAutoFit/>
            </a:bodyPr>
            <a:lstStyle/>
            <a:p>
              <a:pPr algn="ctr">
                <a:spcBef>
                  <a:spcPts val="10"/>
                </a:spcBef>
              </a:pPr>
              <a:r>
                <a:rPr lang="ru-RU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ВАЖНО!!!</a:t>
              </a:r>
            </a:p>
            <a:p>
              <a:pPr algn="ctr">
                <a:spcBef>
                  <a:spcPts val="10"/>
                </a:spcBef>
              </a:pPr>
              <a:r>
                <a:rPr lang="ru-RU" sz="2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Не путать </a:t>
              </a:r>
              <a:r>
                <a:rPr lang="ru-RU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цель и методы</a:t>
              </a:r>
              <a:endParaRPr sz="2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61448" y="6089904"/>
            <a:ext cx="629920" cy="696595"/>
          </a:xfrm>
          <a:custGeom>
            <a:avLst/>
            <a:gdLst/>
            <a:ahLst/>
            <a:cxnLst/>
            <a:rect l="l" t="t" r="r" b="b"/>
            <a:pathLst>
              <a:path w="629920" h="696595">
                <a:moveTo>
                  <a:pt x="629411" y="0"/>
                </a:moveTo>
                <a:lnTo>
                  <a:pt x="0" y="0"/>
                </a:lnTo>
                <a:lnTo>
                  <a:pt x="0" y="696467"/>
                </a:lnTo>
                <a:lnTo>
                  <a:pt x="629411" y="696467"/>
                </a:lnTo>
                <a:lnTo>
                  <a:pt x="629411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7616" y="2081863"/>
            <a:ext cx="3605785" cy="470654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749295" y="6471383"/>
            <a:ext cx="7376161" cy="32387"/>
          </a:xfrm>
          <a:custGeom>
            <a:avLst/>
            <a:gdLst/>
            <a:ahLst/>
            <a:cxnLst/>
            <a:rect l="l" t="t" r="r" b="b"/>
            <a:pathLst>
              <a:path w="7376159" h="32384">
                <a:moveTo>
                  <a:pt x="7376159" y="0"/>
                </a:moveTo>
                <a:lnTo>
                  <a:pt x="0" y="0"/>
                </a:lnTo>
                <a:lnTo>
                  <a:pt x="0" y="32003"/>
                </a:lnTo>
                <a:lnTo>
                  <a:pt x="7376159" y="32003"/>
                </a:lnTo>
                <a:lnTo>
                  <a:pt x="7376159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84700" y="2409825"/>
            <a:ext cx="5791200" cy="345927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r>
              <a:rPr lang="ru-RU" sz="3200" dirty="0" smtClean="0"/>
              <a:t>это конкретные действия, которыми предполагается обеспечить достижение целей;</a:t>
            </a:r>
          </a:p>
          <a:p>
            <a:endParaRPr lang="ru-RU" sz="3200" dirty="0" smtClean="0"/>
          </a:p>
          <a:p>
            <a:r>
              <a:rPr lang="ru-RU" sz="3200" dirty="0" smtClean="0"/>
              <a:t>Задачи направлены на устранение препятствий (причин проблемы) к достижению цели </a:t>
            </a:r>
            <a:endParaRPr lang="ru-RU" sz="3200" dirty="0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813300" y="1495425"/>
            <a:ext cx="5715000" cy="734816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4700" b="0" spc="-10" dirty="0" smtClean="0">
                <a:solidFill>
                  <a:srgbClr val="404040"/>
                </a:solidFill>
              </a:rPr>
              <a:t>ЗАДАЧИ ПРОЕКТА</a:t>
            </a:r>
            <a:endParaRPr sz="4700"/>
          </a:p>
        </p:txBody>
      </p:sp>
      <p:sp>
        <p:nvSpPr>
          <p:cNvPr id="10" name="object 10"/>
          <p:cNvSpPr/>
          <p:nvPr/>
        </p:nvSpPr>
        <p:spPr>
          <a:xfrm>
            <a:off x="0" y="772668"/>
            <a:ext cx="2037714" cy="464819"/>
          </a:xfrm>
          <a:custGeom>
            <a:avLst/>
            <a:gdLst/>
            <a:ahLst/>
            <a:cxnLst/>
            <a:rect l="l" t="t" r="r" b="b"/>
            <a:pathLst>
              <a:path w="2037714" h="464819">
                <a:moveTo>
                  <a:pt x="2037588" y="0"/>
                </a:moveTo>
                <a:lnTo>
                  <a:pt x="0" y="0"/>
                </a:lnTo>
                <a:lnTo>
                  <a:pt x="0" y="464820"/>
                </a:lnTo>
                <a:lnTo>
                  <a:pt x="2037588" y="464820"/>
                </a:lnTo>
                <a:lnTo>
                  <a:pt x="2037588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25</a:t>
            </a:fld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xfrm>
            <a:off x="432284" y="6418926"/>
            <a:ext cx="16378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pic>
        <p:nvPicPr>
          <p:cNvPr id="16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  <p:sp>
        <p:nvSpPr>
          <p:cNvPr id="18" name="object 10"/>
          <p:cNvSpPr/>
          <p:nvPr/>
        </p:nvSpPr>
        <p:spPr>
          <a:xfrm>
            <a:off x="5346700" y="119062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Рисунок 18" descr="dostizhenie-celi.jpg"/>
          <p:cNvPicPr>
            <a:picLocks noChangeAspect="1"/>
          </p:cNvPicPr>
          <p:nvPr/>
        </p:nvPicPr>
        <p:blipFill>
          <a:blip r:embed="rId4" cstate="print"/>
          <a:srcRect l="68597" r="1495" b="9091"/>
          <a:stretch>
            <a:fillRect/>
          </a:stretch>
        </p:blipFill>
        <p:spPr>
          <a:xfrm>
            <a:off x="2222500" y="2638425"/>
            <a:ext cx="1524000" cy="2590800"/>
          </a:xfrm>
          <a:prstGeom prst="rect">
            <a:avLst/>
          </a:prstGeom>
        </p:spPr>
      </p:pic>
      <p:grpSp>
        <p:nvGrpSpPr>
          <p:cNvPr id="3" name="Группа 19"/>
          <p:cNvGrpSpPr/>
          <p:nvPr/>
        </p:nvGrpSpPr>
        <p:grpSpPr>
          <a:xfrm>
            <a:off x="317500" y="1419225"/>
            <a:ext cx="3276600" cy="1905173"/>
            <a:chOff x="317500" y="1419225"/>
            <a:chExt cx="3276600" cy="1905173"/>
          </a:xfrm>
        </p:grpSpPr>
        <p:sp>
          <p:nvSpPr>
            <p:cNvPr id="7" name="object 7"/>
            <p:cNvSpPr/>
            <p:nvPr/>
          </p:nvSpPr>
          <p:spPr>
            <a:xfrm>
              <a:off x="317500" y="1419225"/>
              <a:ext cx="3276600" cy="1905173"/>
            </a:xfrm>
            <a:custGeom>
              <a:avLst/>
              <a:gdLst/>
              <a:ahLst/>
              <a:cxnLst/>
              <a:rect l="l" t="t" r="r" b="b"/>
              <a:pathLst>
                <a:path w="3161029" h="1905000">
                  <a:moveTo>
                    <a:pt x="3160776" y="544068"/>
                  </a:moveTo>
                  <a:lnTo>
                    <a:pt x="1941576" y="544068"/>
                  </a:lnTo>
                  <a:lnTo>
                    <a:pt x="1941576" y="0"/>
                  </a:lnTo>
                  <a:lnTo>
                    <a:pt x="0" y="0"/>
                  </a:lnTo>
                  <a:lnTo>
                    <a:pt x="0" y="1905000"/>
                  </a:lnTo>
                  <a:lnTo>
                    <a:pt x="1941576" y="1905000"/>
                  </a:lnTo>
                  <a:lnTo>
                    <a:pt x="1941576" y="585216"/>
                  </a:lnTo>
                  <a:lnTo>
                    <a:pt x="3160776" y="585216"/>
                  </a:lnTo>
                  <a:lnTo>
                    <a:pt x="3160776" y="544068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317500" y="1495425"/>
              <a:ext cx="2057400" cy="1601721"/>
            </a:xfrm>
            <a:prstGeom prst="rect">
              <a:avLst/>
            </a:prstGeom>
          </p:spPr>
          <p:txBody>
            <a:bodyPr vert="horz" wrap="square" lIns="0" tIns="1270" rIns="0" bIns="0" rtlCol="0">
              <a:spAutoFit/>
            </a:bodyPr>
            <a:lstStyle/>
            <a:p>
              <a:pPr algn="ctr">
                <a:spcBef>
                  <a:spcPts val="10"/>
                </a:spcBef>
              </a:pPr>
              <a:r>
                <a:rPr lang="ru-RU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ВАЖНО!!!</a:t>
              </a:r>
            </a:p>
            <a:p>
              <a:pPr algn="ctr">
                <a:spcBef>
                  <a:spcPts val="10"/>
                </a:spcBef>
              </a:pPr>
              <a:r>
                <a:rPr lang="ru-RU" sz="2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Не путать </a:t>
              </a:r>
              <a:r>
                <a:rPr lang="ru-RU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задачи и мероприятия</a:t>
              </a:r>
              <a:endParaRPr sz="2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26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46100" y="3607034"/>
            <a:ext cx="3505200" cy="2536591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ru-RU" sz="2800" u="sng" dirty="0" smtClean="0"/>
              <a:t>Причина проблемы</a:t>
            </a:r>
            <a:r>
              <a:rPr lang="ru-RU" altLang="ru-RU" sz="2800" dirty="0" smtClean="0"/>
              <a:t>: 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/>
              <a:t>ПРИЧИНА 1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200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ПРИЧИНА 2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200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/>
              <a:t>ПРИЧИНА 3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337300" y="3629025"/>
            <a:ext cx="3505200" cy="253595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ru-RU" sz="2800" u="sng" dirty="0" smtClean="0"/>
              <a:t>Устранение причин: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ЗАДАЧА 1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200" b="1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/>
              <a:t>ЗАДАЧА 2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200" b="1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ЗАДАЧА 3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ПРОБЛЕМА</a:t>
            </a:r>
            <a:r>
              <a:rPr kumimoji="0" lang="ru-RU" sz="4200" b="1" i="0" u="none" strike="noStrike" kern="0" cap="none" spc="-5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ПРОЕКТА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2022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9"/>
          <p:cNvSpPr txBox="1"/>
          <p:nvPr/>
        </p:nvSpPr>
        <p:spPr>
          <a:xfrm>
            <a:off x="1765300" y="1114425"/>
            <a:ext cx="6705600" cy="1674175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ru-RU" sz="2800" u="sng" dirty="0" smtClean="0"/>
              <a:t>ЦЕЛЬ ПРОЕКТА: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Решить проблему, создать новый культурный продукт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3213100" y="4467225"/>
            <a:ext cx="30480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3213100" y="5227637"/>
            <a:ext cx="30480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3213100" y="5913437"/>
            <a:ext cx="30480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27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ГЕОГРАФИЯ</a:t>
            </a:r>
            <a:r>
              <a:rPr kumimoji="0" lang="ru-RU" sz="4200" b="1" i="0" u="none" strike="noStrike" kern="0" cap="none" spc="-5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ПРОЕКТА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46100" y="1495425"/>
            <a:ext cx="92964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Конкретно ( населенный пункт/муниципалитет/регион)</a:t>
            </a:r>
          </a:p>
          <a:p>
            <a:pPr marL="457200" indent="-457200">
              <a:buFont typeface="+mj-lt"/>
              <a:buAutoNum type="arabicPeriod"/>
            </a:pPr>
            <a:endParaRPr lang="ru-RU" sz="1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Соответствует Уставу и </a:t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организационно-правовой </a:t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форме организации</a:t>
            </a:r>
          </a:p>
          <a:p>
            <a:pPr marL="457200" indent="-457200">
              <a:buAutoNum type="arabicPeriod"/>
            </a:pPr>
            <a:endParaRPr lang="ru-RU" sz="1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Соответствует проблемам и целям проекта</a:t>
            </a:r>
          </a:p>
          <a:p>
            <a:pPr marL="457200" indent="-457200">
              <a:buAutoNum type="arabicPeriod"/>
            </a:pPr>
            <a:endParaRPr lang="ru-RU" sz="1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Соответствует опыту организации</a:t>
            </a:r>
          </a:p>
          <a:p>
            <a:pPr marL="457200" indent="-457200">
              <a:buAutoNum type="arabicPeriod"/>
            </a:pPr>
            <a:endParaRPr lang="ru-RU" sz="1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В случае необходимости есть партнеры </a:t>
            </a:r>
          </a:p>
        </p:txBody>
      </p:sp>
      <p:pic>
        <p:nvPicPr>
          <p:cNvPr id="15" name="Рисунок 14" descr="47bf07250f03b61e97388fc8030f6486e13c5078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0700" y="1647825"/>
            <a:ext cx="3414706" cy="2276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28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РЕЗУЛЬТАТЫ</a:t>
            </a:r>
            <a:r>
              <a:rPr kumimoji="0" lang="ru-RU" sz="4200" b="1" i="0" u="none" strike="noStrike" kern="0" cap="none" spc="-5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ПРОЕКТА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9" name="Рисунок 8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46172" y="1423971"/>
            <a:ext cx="7072362" cy="4615016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7204088" y="2495541"/>
            <a:ext cx="785818" cy="785818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7275526" y="3709987"/>
            <a:ext cx="785818" cy="785818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203296" y="2495541"/>
            <a:ext cx="3071834" cy="178595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274866" y="4495805"/>
            <a:ext cx="10715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???</a:t>
            </a:r>
            <a:endParaRPr lang="ru-RU" sz="4400" b="1" dirty="0">
              <a:solidFill>
                <a:srgbClr val="FF0000"/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8061344" y="2852731"/>
            <a:ext cx="857256" cy="500066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8132782" y="3495673"/>
            <a:ext cx="785818" cy="71438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990038" y="3138483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Это разные люди???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29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РЕЗУЛЬТАТЫ</a:t>
            </a:r>
            <a:r>
              <a:rPr kumimoji="0" lang="ru-RU" sz="4200" b="1" i="0" u="none" strike="noStrike" kern="0" cap="none" spc="-5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ПРОЕКТА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2022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32" y="1120897"/>
            <a:ext cx="10135979" cy="6404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3700" y="276225"/>
            <a:ext cx="4667250" cy="534120"/>
          </a:xfrm>
          <a:prstGeom prst="rect">
            <a:avLst/>
          </a:prstGeom>
        </p:spPr>
        <p:txBody>
          <a:bodyPr vert="horz" wrap="square" lIns="0" tIns="107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lang="ru-RU" spc="-5" dirty="0" smtClean="0"/>
              <a:t>МЕРОПРИЯТИЯ</a:t>
            </a:r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30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17500" y="1343025"/>
            <a:ext cx="6096000" cy="4630754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altLang="ru-RU" sz="3600" b="1" dirty="0" smtClean="0"/>
              <a:t>Что будет сделано?</a:t>
            </a:r>
          </a:p>
          <a:p>
            <a:endParaRPr lang="ru-RU" altLang="ru-RU" sz="1200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altLang="ru-RU" sz="3600" b="1" dirty="0" smtClean="0"/>
              <a:t>Кто будет делать?</a:t>
            </a:r>
          </a:p>
          <a:p>
            <a:endParaRPr lang="ru-RU" altLang="ru-RU" sz="1200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altLang="ru-RU" sz="3600" b="1" dirty="0" smtClean="0"/>
              <a:t>Где будут делать?</a:t>
            </a:r>
          </a:p>
          <a:p>
            <a:endParaRPr lang="ru-RU" altLang="ru-RU" sz="1200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altLang="ru-RU" sz="3600" b="1" dirty="0" smtClean="0"/>
              <a:t>Когда и в какой последовательности?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altLang="ru-RU" sz="1200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altLang="ru-RU" sz="3600" b="1" dirty="0" smtClean="0"/>
              <a:t> Какие ресурсы будут привлечены?</a:t>
            </a:r>
            <a:endParaRPr lang="ru-RU" altLang="ru-RU" sz="3600" dirty="0"/>
          </a:p>
        </p:txBody>
      </p:sp>
      <p:sp>
        <p:nvSpPr>
          <p:cNvPr id="12" name="object 4"/>
          <p:cNvSpPr/>
          <p:nvPr/>
        </p:nvSpPr>
        <p:spPr>
          <a:xfrm>
            <a:off x="5575300" y="8858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Рисунок 13" descr="f7f0bb8150f326f009cf4612a761a435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37500" y="4467225"/>
            <a:ext cx="2400300" cy="1600200"/>
          </a:xfrm>
          <a:prstGeom prst="rect">
            <a:avLst/>
          </a:prstGeom>
        </p:spPr>
      </p:pic>
      <p:pic>
        <p:nvPicPr>
          <p:cNvPr id="15" name="Рисунок 14" descr="getfbtTn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18100" y="3552825"/>
            <a:ext cx="2452295" cy="1634225"/>
          </a:xfrm>
          <a:prstGeom prst="rect">
            <a:avLst/>
          </a:prstGeom>
        </p:spPr>
      </p:pic>
      <p:pic>
        <p:nvPicPr>
          <p:cNvPr id="16" name="Рисунок 15" descr="Gorodskie-i-sportivnye-meropriyatiya-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18100" y="1038225"/>
            <a:ext cx="2235200" cy="1676400"/>
          </a:xfrm>
          <a:prstGeom prst="rect">
            <a:avLst/>
          </a:prstGeom>
        </p:spPr>
      </p:pic>
      <p:pic>
        <p:nvPicPr>
          <p:cNvPr id="17" name="Рисунок 16" descr="IMG_3527-1-1110x740-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61300" y="2105025"/>
            <a:ext cx="2590800" cy="172720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3700" y="276225"/>
            <a:ext cx="4667250" cy="534120"/>
          </a:xfrm>
          <a:prstGeom prst="rect">
            <a:avLst/>
          </a:prstGeom>
        </p:spPr>
        <p:txBody>
          <a:bodyPr vert="horz" wrap="square" lIns="0" tIns="107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lang="ru-RU" spc="-5" dirty="0" smtClean="0"/>
              <a:t>МЕРОПРИЯТИЯ</a:t>
            </a:r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31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object 4"/>
          <p:cNvSpPr/>
          <p:nvPr/>
        </p:nvSpPr>
        <p:spPr>
          <a:xfrm>
            <a:off x="5575300" y="8858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8" name="Рисунок 7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7478" y="2352665"/>
            <a:ext cx="9800847" cy="1928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3700" y="276225"/>
            <a:ext cx="5410200" cy="534120"/>
          </a:xfrm>
          <a:prstGeom prst="rect">
            <a:avLst/>
          </a:prstGeom>
        </p:spPr>
        <p:txBody>
          <a:bodyPr vert="horz" wrap="square" lIns="0" tIns="107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lang="ru-RU" spc="-5" dirty="0" smtClean="0"/>
              <a:t>ОБЩИЕ РЕЗУЛЬТАТЫ</a:t>
            </a:r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32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object 4"/>
          <p:cNvSpPr/>
          <p:nvPr/>
        </p:nvSpPr>
        <p:spPr>
          <a:xfrm>
            <a:off x="5575300" y="8858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8" name="Рисунок 7" descr="Результат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299" y="1114425"/>
            <a:ext cx="9697673" cy="518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3700" y="2333625"/>
            <a:ext cx="10058400" cy="3582670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742950" lvl="0" indent="-742950" defTabSz="457200">
              <a:spcBef>
                <a:spcPct val="0"/>
              </a:spcBef>
              <a:buFontTx/>
              <a:buAutoNum type="arabicPeriod"/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Просто благоустройство</a:t>
            </a:r>
          </a:p>
          <a:p>
            <a:pPr marL="742950" lvl="0" indent="-742950" defTabSz="457200">
              <a:spcBef>
                <a:spcPct val="0"/>
              </a:spcBef>
              <a:buFontTx/>
              <a:buAutoNum type="arabicPeriod"/>
              <a:defRPr/>
            </a:pPr>
            <a:endParaRPr lang="ru-RU" sz="1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742950" lvl="0" indent="-742950" defTabSz="457200">
              <a:spcBef>
                <a:spcPct val="0"/>
              </a:spcBef>
              <a:buFontTx/>
              <a:buAutoNum type="arabicPeriod"/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Приобретение оборудования</a:t>
            </a:r>
          </a:p>
          <a:p>
            <a:pPr marL="742950" lvl="0" indent="-742950" defTabSz="457200">
              <a:spcBef>
                <a:spcPct val="0"/>
              </a:spcBef>
              <a:buFontTx/>
              <a:buAutoNum type="arabicPeriod"/>
              <a:defRPr/>
            </a:pPr>
            <a:endParaRPr lang="ru-RU" sz="1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742950" lvl="0" indent="-742950" defTabSz="457200">
              <a:spcBef>
                <a:spcPct val="0"/>
              </a:spcBef>
              <a:buFontTx/>
              <a:buAutoNum type="arabicPeriod"/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Оснащение/ устройство зоны, </a:t>
            </a:r>
            <a:r>
              <a:rPr lang="ru-RU" sz="3200" b="1" dirty="0" err="1" smtClean="0">
                <a:solidFill>
                  <a:schemeClr val="accent1">
                    <a:lumMod val="75000"/>
                  </a:schemeClr>
                </a:solidFill>
              </a:rPr>
              <a:t>коворкинга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 и пр.</a:t>
            </a:r>
          </a:p>
          <a:p>
            <a:pPr marL="742950" lvl="0" indent="-742950" defTabSz="457200">
              <a:spcBef>
                <a:spcPct val="0"/>
              </a:spcBef>
              <a:buFontTx/>
              <a:buAutoNum type="arabicPeriod"/>
              <a:defRPr/>
            </a:pPr>
            <a:endParaRPr lang="ru-RU" sz="1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742950" lvl="0" indent="-742950" defTabSz="457200">
              <a:spcBef>
                <a:spcPct val="0"/>
              </a:spcBef>
              <a:buFontTx/>
              <a:buAutoNum type="arabicPeriod"/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Издание книги, установка памятников и пр.</a:t>
            </a:r>
          </a:p>
          <a:p>
            <a:pPr marL="742950" lvl="0" indent="-742950" defTabSz="457200">
              <a:spcBef>
                <a:spcPct val="0"/>
              </a:spcBef>
              <a:buFontTx/>
              <a:buAutoNum type="arabicPeriod"/>
              <a:defRPr/>
            </a:pPr>
            <a:endParaRPr lang="ru-RU" sz="1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742950" lvl="0" indent="-742950" defTabSz="457200">
              <a:spcBef>
                <a:spcPct val="0"/>
              </a:spcBef>
              <a:buFontTx/>
              <a:buAutoNum type="arabicPeriod"/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Проблема школы/библиотеки/дома культуры </a:t>
            </a:r>
            <a:b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НЕ РАВНО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 проблема целевой группы проекта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17900" y="1114425"/>
            <a:ext cx="30480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ru-RU" sz="4200" spc="-10" dirty="0" smtClean="0">
                <a:solidFill>
                  <a:srgbClr val="FF0000"/>
                </a:solidFill>
              </a:rPr>
              <a:t>НЕ</a:t>
            </a:r>
            <a:r>
              <a:rPr sz="4200" spc="-55" smtClean="0">
                <a:solidFill>
                  <a:srgbClr val="FF0000"/>
                </a:solidFill>
              </a:rPr>
              <a:t> </a:t>
            </a:r>
            <a:r>
              <a:rPr lang="ru-RU" sz="4200" spc="-55" dirty="0" smtClean="0">
                <a:solidFill>
                  <a:srgbClr val="FF0000"/>
                </a:solidFill>
              </a:rPr>
              <a:t>ПРОЕКТ</a:t>
            </a:r>
            <a:endParaRPr sz="4200" dirty="0">
              <a:solidFill>
                <a:srgbClr val="FF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91184" y="1114427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10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33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7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8" name="Рисунок 7" descr="18739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75500" y="1266825"/>
            <a:ext cx="2329703" cy="1800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34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ИНЫЕ</a:t>
            </a:r>
            <a:r>
              <a:rPr kumimoji="0" lang="ru-RU" sz="4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РАЗДЕЛЫ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3700" y="1571625"/>
            <a:ext cx="792961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 Руководитель проекта</a:t>
            </a:r>
          </a:p>
          <a:p>
            <a:endParaRPr lang="ru-RU" sz="3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 Команда проекта</a:t>
            </a:r>
          </a:p>
          <a:p>
            <a:pPr>
              <a:buFontTx/>
              <a:buChar char="-"/>
            </a:pPr>
            <a:endParaRPr lang="ru-RU" sz="3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 Организация-заявитель</a:t>
            </a:r>
          </a:p>
          <a:p>
            <a:pPr>
              <a:buFontTx/>
              <a:buChar char="-"/>
            </a:pPr>
            <a:endParaRPr lang="ru-RU" sz="3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12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32630" y="3194982"/>
            <a:ext cx="3381375" cy="235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35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ОПЫТ</a:t>
            </a:r>
            <a:r>
              <a:rPr kumimoji="0" lang="ru-RU" sz="4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КОМАНДЫ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2022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4602" y="1138219"/>
            <a:ext cx="100965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3600" u="sng" dirty="0" smtClean="0">
                <a:solidFill>
                  <a:srgbClr val="FF0000"/>
                </a:solidFill>
              </a:rPr>
              <a:t>опыт</a:t>
            </a:r>
            <a:r>
              <a:rPr lang="ru-RU" sz="3600" dirty="0" smtClean="0"/>
              <a:t> проектной деятельности и/или руководства проектами, </a:t>
            </a:r>
          </a:p>
          <a:p>
            <a:pPr>
              <a:buFontTx/>
              <a:buChar char="-"/>
            </a:pPr>
            <a:r>
              <a:rPr lang="ru-RU" sz="3600" dirty="0" smtClean="0"/>
              <a:t> </a:t>
            </a:r>
            <a:r>
              <a:rPr lang="ru-RU" sz="3600" u="sng" dirty="0" smtClean="0">
                <a:solidFill>
                  <a:srgbClr val="FF0000"/>
                </a:solidFill>
              </a:rPr>
              <a:t>достижения</a:t>
            </a:r>
            <a:r>
              <a:rPr lang="ru-RU" sz="3600" dirty="0" smtClean="0"/>
              <a:t>, особенно в проектах, аналогичных подаваемому в заявке. </a:t>
            </a:r>
          </a:p>
          <a:p>
            <a:pPr>
              <a:buFontTx/>
              <a:buChar char="-"/>
            </a:pPr>
            <a:r>
              <a:rPr lang="ru-RU" sz="3600" dirty="0" smtClean="0"/>
              <a:t> </a:t>
            </a:r>
            <a:r>
              <a:rPr lang="ru-RU" sz="3600" u="sng" dirty="0" smtClean="0">
                <a:solidFill>
                  <a:srgbClr val="FF0000"/>
                </a:solidFill>
              </a:rPr>
              <a:t>ссылки</a:t>
            </a:r>
            <a:r>
              <a:rPr lang="ru-RU" sz="3600" dirty="0" smtClean="0"/>
              <a:t> на публикации и другие материалы, </a:t>
            </a:r>
          </a:p>
          <a:p>
            <a:pPr>
              <a:buFontTx/>
              <a:buChar char="-"/>
            </a:pPr>
            <a:r>
              <a:rPr lang="ru-RU" sz="3600" dirty="0" smtClean="0"/>
              <a:t> информацию, которая поможет экспертам конкурса убедиться в наличии опыта, достаточного для того, чтобы успешно справиться с заявленной ролью в команде проекта.</a:t>
            </a:r>
            <a:endParaRPr lang="ru-RU" sz="3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36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ОПЫТ</a:t>
            </a:r>
            <a:r>
              <a:rPr kumimoji="0" lang="ru-RU" sz="4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КОМАНДЫ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2022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05" y="1549177"/>
            <a:ext cx="9277350" cy="5448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 descr="WrODg92l_yg.jpg"/>
          <p:cNvPicPr>
            <a:picLocks noChangeAspect="1"/>
          </p:cNvPicPr>
          <p:nvPr/>
        </p:nvPicPr>
        <p:blipFill>
          <a:blip r:embed="rId2" cstate="print"/>
          <a:srcRect l="27177" r="25961"/>
          <a:stretch>
            <a:fillRect/>
          </a:stretch>
        </p:blipFill>
        <p:spPr>
          <a:xfrm>
            <a:off x="1993900" y="2714625"/>
            <a:ext cx="1600200" cy="274320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0061448" y="6089904"/>
            <a:ext cx="629920" cy="696595"/>
          </a:xfrm>
          <a:custGeom>
            <a:avLst/>
            <a:gdLst/>
            <a:ahLst/>
            <a:cxnLst/>
            <a:rect l="l" t="t" r="r" b="b"/>
            <a:pathLst>
              <a:path w="629920" h="696595">
                <a:moveTo>
                  <a:pt x="629411" y="0"/>
                </a:moveTo>
                <a:lnTo>
                  <a:pt x="0" y="0"/>
                </a:lnTo>
                <a:lnTo>
                  <a:pt x="0" y="696467"/>
                </a:lnTo>
                <a:lnTo>
                  <a:pt x="629411" y="696467"/>
                </a:lnTo>
                <a:lnTo>
                  <a:pt x="629411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6100" y="2105025"/>
            <a:ext cx="3605785" cy="470654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749295" y="6471383"/>
            <a:ext cx="7376161" cy="32387"/>
          </a:xfrm>
          <a:custGeom>
            <a:avLst/>
            <a:gdLst/>
            <a:ahLst/>
            <a:cxnLst/>
            <a:rect l="l" t="t" r="r" b="b"/>
            <a:pathLst>
              <a:path w="7376159" h="32384">
                <a:moveTo>
                  <a:pt x="7376159" y="0"/>
                </a:moveTo>
                <a:lnTo>
                  <a:pt x="0" y="0"/>
                </a:lnTo>
                <a:lnTo>
                  <a:pt x="0" y="32003"/>
                </a:lnTo>
                <a:lnTo>
                  <a:pt x="7376159" y="32003"/>
                </a:lnTo>
                <a:lnTo>
                  <a:pt x="7376159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041900" y="1343025"/>
            <a:ext cx="4675360" cy="734816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4700" b="0" spc="-10" dirty="0" smtClean="0">
                <a:solidFill>
                  <a:srgbClr val="404040"/>
                </a:solidFill>
              </a:rPr>
              <a:t>БЮДЖЕТ</a:t>
            </a:r>
            <a:endParaRPr sz="4700"/>
          </a:p>
        </p:txBody>
      </p:sp>
      <p:sp>
        <p:nvSpPr>
          <p:cNvPr id="10" name="object 10"/>
          <p:cNvSpPr/>
          <p:nvPr/>
        </p:nvSpPr>
        <p:spPr>
          <a:xfrm>
            <a:off x="0" y="772668"/>
            <a:ext cx="2037714" cy="464819"/>
          </a:xfrm>
          <a:custGeom>
            <a:avLst/>
            <a:gdLst/>
            <a:ahLst/>
            <a:cxnLst/>
            <a:rect l="l" t="t" r="r" b="b"/>
            <a:pathLst>
              <a:path w="2037714" h="464819">
                <a:moveTo>
                  <a:pt x="2037588" y="0"/>
                </a:moveTo>
                <a:lnTo>
                  <a:pt x="0" y="0"/>
                </a:lnTo>
                <a:lnTo>
                  <a:pt x="0" y="464820"/>
                </a:lnTo>
                <a:lnTo>
                  <a:pt x="2037588" y="464820"/>
                </a:lnTo>
                <a:lnTo>
                  <a:pt x="2037588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37</a:t>
            </a:fld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xfrm>
            <a:off x="432284" y="6418926"/>
            <a:ext cx="16378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pic>
        <p:nvPicPr>
          <p:cNvPr id="16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  <p:sp>
        <p:nvSpPr>
          <p:cNvPr id="18" name="object 10"/>
          <p:cNvSpPr/>
          <p:nvPr/>
        </p:nvSpPr>
        <p:spPr>
          <a:xfrm>
            <a:off x="5346700" y="119062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Группа 19"/>
          <p:cNvGrpSpPr/>
          <p:nvPr/>
        </p:nvGrpSpPr>
        <p:grpSpPr>
          <a:xfrm>
            <a:off x="125984" y="1442387"/>
            <a:ext cx="3161031" cy="1905173"/>
            <a:chOff x="317500" y="1419225"/>
            <a:chExt cx="3161031" cy="1905173"/>
          </a:xfrm>
        </p:grpSpPr>
        <p:sp>
          <p:nvSpPr>
            <p:cNvPr id="7" name="object 7"/>
            <p:cNvSpPr/>
            <p:nvPr/>
          </p:nvSpPr>
          <p:spPr>
            <a:xfrm>
              <a:off x="317500" y="1419225"/>
              <a:ext cx="3161031" cy="1905173"/>
            </a:xfrm>
            <a:custGeom>
              <a:avLst/>
              <a:gdLst/>
              <a:ahLst/>
              <a:cxnLst/>
              <a:rect l="l" t="t" r="r" b="b"/>
              <a:pathLst>
                <a:path w="3161029" h="1905000">
                  <a:moveTo>
                    <a:pt x="3160776" y="544068"/>
                  </a:moveTo>
                  <a:lnTo>
                    <a:pt x="1941576" y="544068"/>
                  </a:lnTo>
                  <a:lnTo>
                    <a:pt x="1941576" y="0"/>
                  </a:lnTo>
                  <a:lnTo>
                    <a:pt x="0" y="0"/>
                  </a:lnTo>
                  <a:lnTo>
                    <a:pt x="0" y="1905000"/>
                  </a:lnTo>
                  <a:lnTo>
                    <a:pt x="1941576" y="1905000"/>
                  </a:lnTo>
                  <a:lnTo>
                    <a:pt x="1941576" y="585216"/>
                  </a:lnTo>
                  <a:lnTo>
                    <a:pt x="3160776" y="585216"/>
                  </a:lnTo>
                  <a:lnTo>
                    <a:pt x="3160776" y="544068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317500" y="1495425"/>
              <a:ext cx="1941830" cy="1601721"/>
            </a:xfrm>
            <a:prstGeom prst="rect">
              <a:avLst/>
            </a:prstGeom>
          </p:spPr>
          <p:txBody>
            <a:bodyPr vert="horz" wrap="square" lIns="0" tIns="1270" rIns="0" bIns="0" rtlCol="0">
              <a:spAutoFit/>
            </a:bodyPr>
            <a:lstStyle/>
            <a:p>
              <a:pPr algn="ctr">
                <a:spcBef>
                  <a:spcPts val="10"/>
                </a:spcBef>
              </a:pPr>
              <a:r>
                <a:rPr lang="ru-RU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ВАЖНО!!!</a:t>
              </a:r>
            </a:p>
            <a:p>
              <a:pPr algn="ctr">
                <a:spcBef>
                  <a:spcPts val="10"/>
                </a:spcBef>
              </a:pPr>
              <a:r>
                <a:rPr lang="ru-RU" sz="2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Отразить все расходы</a:t>
              </a:r>
              <a:endParaRPr sz="2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Овал 16"/>
          <p:cNvSpPr/>
          <p:nvPr/>
        </p:nvSpPr>
        <p:spPr>
          <a:xfrm>
            <a:off x="4584700" y="2181225"/>
            <a:ext cx="21336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Прямые расходы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7708900" y="2714625"/>
            <a:ext cx="2133600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прямые расходы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5727700" y="4162425"/>
            <a:ext cx="2286000" cy="2209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Оплата труда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352425"/>
            <a:ext cx="631952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5" dirty="0" smtClean="0"/>
              <a:t>ОПЛАТА ТРУДА</a:t>
            </a:r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317500" y="1571625"/>
            <a:ext cx="9749790" cy="4445447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457200" indent="-457200"/>
            <a:r>
              <a:rPr lang="ru-RU" sz="2400" b="1" dirty="0" smtClean="0"/>
              <a:t>1. В бюджете должны быть отражены все сотрудники проекта, указанные в разделе «Команда проекта».</a:t>
            </a:r>
          </a:p>
          <a:p>
            <a:pPr marL="457200" indent="-457200"/>
            <a:endParaRPr lang="ru-RU" sz="2400" b="1" dirty="0" smtClean="0"/>
          </a:p>
          <a:p>
            <a:pPr marL="457200" indent="-457200"/>
            <a:r>
              <a:rPr lang="ru-RU" sz="2400" b="1" dirty="0" smtClean="0"/>
              <a:t>2. Если это добровольцы, то их гипотетическую оплату отразить в статье </a:t>
            </a:r>
            <a:r>
              <a:rPr lang="ru-RU" sz="2400" b="1" dirty="0" err="1" smtClean="0"/>
              <a:t>софинансирование</a:t>
            </a:r>
            <a:r>
              <a:rPr lang="ru-RU" sz="2400" b="1" dirty="0" smtClean="0"/>
              <a:t>. В комментарии указать, что это добровольцы.</a:t>
            </a:r>
          </a:p>
          <a:p>
            <a:pPr marL="457200" indent="-457200"/>
            <a:endParaRPr lang="ru-RU" sz="2400" b="1" dirty="0" smtClean="0"/>
          </a:p>
          <a:p>
            <a:pPr marL="457200" indent="-457200"/>
            <a:r>
              <a:rPr lang="ru-RU" sz="2400" b="1" dirty="0" smtClean="0"/>
              <a:t>3. Из комментариев к бюджету должно быть понятно, что именно будет делать </a:t>
            </a:r>
            <a:r>
              <a:rPr lang="ru-RU" sz="2400" b="1" i="1" u="sng" dirty="0" smtClean="0"/>
              <a:t>в рамках проекта </a:t>
            </a:r>
            <a:r>
              <a:rPr lang="ru-RU" sz="2400" b="1" dirty="0" smtClean="0"/>
              <a:t>каждый сотрудник</a:t>
            </a:r>
          </a:p>
          <a:p>
            <a:pPr marL="457200" indent="-457200"/>
            <a:endParaRPr lang="ru-RU" sz="2400" b="1" dirty="0" smtClean="0"/>
          </a:p>
          <a:p>
            <a:pPr marL="457200" indent="-457200"/>
            <a:r>
              <a:rPr lang="ru-RU" sz="2400" b="1" dirty="0" smtClean="0"/>
              <a:t>4. Комментарии к бюджету должны показать, что у вас предусмотрены все необходимые исполнители для проведения всех мероприятий проекта.</a:t>
            </a:r>
            <a:endParaRPr lang="ru-RU" sz="2400" b="1"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38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352425"/>
            <a:ext cx="631952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5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</a:t>
            </a:r>
            <a:r>
              <a:rPr lang="ru-RU" spc="-5" dirty="0" smtClean="0"/>
              <a:t>ПРЯМЫЕ РАСХОДЫ</a:t>
            </a:r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317500" y="1571625"/>
            <a:ext cx="9749790" cy="4445447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algn="ctr"/>
            <a:r>
              <a:rPr lang="ru-RU" sz="3600" b="1" dirty="0" smtClean="0"/>
              <a:t>Расходы на аренду, </a:t>
            </a:r>
          </a:p>
          <a:p>
            <a:pPr algn="ctr"/>
            <a:r>
              <a:rPr lang="ru-RU" sz="3600" b="1" dirty="0" smtClean="0"/>
              <a:t>коммунальные услуги, износ оборудования, связь и прочие непрямые расходы</a:t>
            </a:r>
          </a:p>
          <a:p>
            <a:endParaRPr lang="ru-RU" sz="3600" b="1" dirty="0" smtClean="0"/>
          </a:p>
          <a:p>
            <a:pPr algn="ctr"/>
            <a:r>
              <a:rPr lang="ru-RU" sz="3600" b="1" dirty="0" smtClean="0"/>
              <a:t>СЧИТАЮТСЯ </a:t>
            </a:r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ПРОПОРЦИОНАЛЬНО</a:t>
            </a:r>
            <a:r>
              <a:rPr lang="ru-RU" sz="3600" b="1" dirty="0" smtClean="0"/>
              <a:t> ТОМУ  ВРЕМЕНИ,  КОТОРОЕ БУДЕТ ИСПОЛЬЗОВАТЬСЯ ОФИС и ОБОРУДОВНИЕ ДЛЯ РЕАЛИЗАЦИИ ПРОЕКТА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39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100" y="123825"/>
            <a:ext cx="68580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ru-RU" sz="4200" spc="-10" dirty="0" smtClean="0">
                <a:solidFill>
                  <a:srgbClr val="FF0000"/>
                </a:solidFill>
              </a:rPr>
              <a:t>РАСХОДЫ: нюансы</a:t>
            </a:r>
            <a:endParaRPr sz="4200" dirty="0">
              <a:solidFill>
                <a:srgbClr val="FF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84300" y="885825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10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40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7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Заголовок 3"/>
          <p:cNvSpPr txBox="1"/>
          <p:nvPr/>
        </p:nvSpPr>
        <p:spPr>
          <a:xfrm>
            <a:off x="393700" y="1114425"/>
            <a:ext cx="8534400" cy="5103424"/>
          </a:xfrm>
          <a:prstGeom prst="rect">
            <a:avLst/>
          </a:prstGeom>
          <a:ln>
            <a:miter lim="800000"/>
          </a:ln>
        </p:spPr>
        <p:txBody>
          <a:bodyPr wrap="square" lIns="0" tIns="0" rIns="0" bIns="0">
            <a:noAutofit/>
          </a:bodyPr>
          <a:lstStyle/>
          <a:p>
            <a:pPr marL="514350" lvl="0" indent="-514350" algn="ctr" defTabSz="914400">
              <a:defRPr/>
            </a:pP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" panose="020B0604020202020204"/>
                <a:ea typeface="+mj-ea"/>
                <a:cs typeface="Arial" panose="020B0604020202020204"/>
              </a:rPr>
              <a:t>В расходы по гранту в разделе бюджета «Офисные расходы»</a:t>
            </a:r>
          </a:p>
          <a:p>
            <a:pPr marL="514350" lvl="0" indent="-514350" algn="ctr" defTabSz="914400">
              <a:defRPr/>
            </a:pPr>
            <a:endParaRPr kumimoji="0" lang="ru-RU" sz="3600" b="1" i="0" u="none" strike="noStrike" kern="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/>
            </a:endParaRPr>
          </a:p>
          <a:p>
            <a:pPr marL="514350" lvl="0" indent="-514350" algn="ctr" defTabSz="914400">
              <a:buFontTx/>
              <a:buChar char="-"/>
              <a:defRPr/>
            </a:pP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" panose="020B0604020202020204"/>
                <a:ea typeface="+mj-ea"/>
                <a:cs typeface="Arial" panose="020B0604020202020204"/>
              </a:rPr>
              <a:t>ДЛЯ НКО:</a:t>
            </a:r>
          </a:p>
          <a:p>
            <a:pPr marL="514350" lvl="0" indent="-514350" algn="ctr" defTabSz="914400">
              <a:defRPr/>
            </a:pPr>
            <a:r>
              <a:rPr lang="ru-RU" sz="3600" dirty="0" smtClean="0"/>
              <a:t>Не нужно закладывать расходы на</a:t>
            </a:r>
            <a:r>
              <a:rPr lang="en-US" sz="3600" dirty="0" smtClean="0"/>
              <a:t> </a:t>
            </a:r>
            <a:endParaRPr lang="ru-RU" sz="3600" dirty="0" smtClean="0"/>
          </a:p>
          <a:p>
            <a:pPr marL="514350" lvl="0" indent="-514350" algn="ctr" defTabSz="914400">
              <a:defRPr/>
            </a:pPr>
            <a:r>
              <a:rPr lang="en-US" sz="3600" b="1" u="sng" dirty="0" smtClean="0"/>
              <a:t>e-invoicing !!! (</a:t>
            </a:r>
            <a:r>
              <a:rPr lang="ru-RU" sz="3600" b="1" u="sng" dirty="0" smtClean="0"/>
              <a:t>он бесплатен)</a:t>
            </a:r>
          </a:p>
          <a:p>
            <a:pPr marL="514350" lvl="0" indent="-514350" algn="ctr" defTabSz="914400">
              <a:defRPr/>
            </a:pPr>
            <a:endParaRPr lang="ru-RU" sz="3600" dirty="0" smtClean="0"/>
          </a:p>
          <a:p>
            <a:pPr marL="514350" lvl="0" indent="-514350" algn="ctr" defTabSz="914400">
              <a:defRPr/>
            </a:pPr>
            <a:r>
              <a:rPr lang="ru-RU" sz="3600" b="1" u="sng" dirty="0" smtClean="0"/>
              <a:t>комиссии</a:t>
            </a:r>
            <a:r>
              <a:rPr lang="ru-RU" sz="3600" dirty="0" smtClean="0"/>
              <a:t> за перечисление средств со счета также </a:t>
            </a:r>
            <a:r>
              <a:rPr lang="ru-RU" sz="3600" b="1" u="sng" dirty="0" smtClean="0"/>
              <a:t>бесплатны</a:t>
            </a:r>
          </a:p>
          <a:p>
            <a:pPr marL="514350" lvl="0" indent="-514350" algn="ctr" defTabSz="914400">
              <a:defRPr/>
            </a:pPr>
            <a:endParaRPr kumimoji="0" lang="ru-RU" sz="36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100" y="123825"/>
            <a:ext cx="68580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ru-RU" sz="4200" spc="-10" dirty="0" smtClean="0">
                <a:solidFill>
                  <a:srgbClr val="FF0000"/>
                </a:solidFill>
              </a:rPr>
              <a:t>РАСХОДЫ: нюансы</a:t>
            </a:r>
            <a:endParaRPr sz="4200" dirty="0">
              <a:solidFill>
                <a:srgbClr val="FF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84300" y="885825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10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41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7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Заголовок 3"/>
          <p:cNvSpPr txBox="1"/>
          <p:nvPr/>
        </p:nvSpPr>
        <p:spPr>
          <a:xfrm>
            <a:off x="393700" y="1114425"/>
            <a:ext cx="8534400" cy="5103424"/>
          </a:xfrm>
          <a:prstGeom prst="rect">
            <a:avLst/>
          </a:prstGeom>
          <a:ln>
            <a:miter lim="800000"/>
          </a:ln>
        </p:spPr>
        <p:txBody>
          <a:bodyPr wrap="square" lIns="0" tIns="0" rIns="0" bIns="0">
            <a:noAutofit/>
          </a:bodyPr>
          <a:lstStyle/>
          <a:p>
            <a:pPr marL="514350" lvl="0" indent="-514350" algn="ctr" defTabSz="914400">
              <a:defRPr/>
            </a:pP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" panose="020B0604020202020204"/>
                <a:ea typeface="+mj-ea"/>
                <a:cs typeface="Arial" panose="020B0604020202020204"/>
              </a:rPr>
              <a:t>В расходы по гранту в разделе бюджета «Офисные расходы»</a:t>
            </a:r>
          </a:p>
          <a:p>
            <a:pPr marL="514350" lvl="0" indent="-514350" algn="ctr" defTabSz="914400">
              <a:defRPr/>
            </a:pPr>
            <a:endParaRPr kumimoji="0" lang="ru-RU" sz="3600" b="1" i="0" u="none" strike="noStrike" kern="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/>
            </a:endParaRPr>
          </a:p>
          <a:p>
            <a:pPr marL="514350" lvl="0" indent="-514350" algn="ctr" defTabSz="914400">
              <a:buFontTx/>
              <a:buChar char="-"/>
              <a:defRPr/>
            </a:pP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" panose="020B0604020202020204"/>
                <a:ea typeface="+mj-ea"/>
                <a:cs typeface="Arial" panose="020B0604020202020204"/>
              </a:rPr>
              <a:t>ДЛЯ муниципальных учреждений:</a:t>
            </a:r>
          </a:p>
          <a:p>
            <a:pPr marL="514350" lvl="0" indent="-514350" algn="ctr" defTabSz="914400">
              <a:defRPr/>
            </a:pPr>
            <a:endParaRPr lang="ru-RU" sz="3600" dirty="0" smtClean="0"/>
          </a:p>
          <a:p>
            <a:pPr marL="514350" lvl="0" indent="-514350" algn="ctr" defTabSz="914400">
              <a:defRPr/>
            </a:pPr>
            <a:r>
              <a:rPr lang="ru-RU" sz="3600" dirty="0" smtClean="0"/>
              <a:t>предусмотреть расходы на электронный документооборот в сервисе СФЕРА Курьер </a:t>
            </a:r>
            <a:r>
              <a:rPr lang="ru-RU" sz="3600" b="1" u="sng" dirty="0" smtClean="0"/>
              <a:t>в соответствии с тарифом</a:t>
            </a:r>
            <a:endParaRPr kumimoji="0" lang="ru-RU" sz="3600" b="1" i="0" u="sng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352425"/>
            <a:ext cx="631952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5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ПРЯМЫЕ</a:t>
            </a:r>
            <a:r>
              <a:rPr lang="ru-RU" spc="-5" dirty="0" smtClean="0"/>
              <a:t> РАСХОДЫ</a:t>
            </a:r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317500" y="1343025"/>
            <a:ext cx="9749790" cy="450700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algn="just"/>
            <a:r>
              <a:rPr lang="ru-RU" sz="3200" b="1" dirty="0" smtClean="0"/>
              <a:t>В комментариях должно быть указано обязательно:</a:t>
            </a:r>
          </a:p>
          <a:p>
            <a:pPr algn="just"/>
            <a:endParaRPr lang="ru-RU" sz="1200" b="1" dirty="0" smtClean="0"/>
          </a:p>
          <a:p>
            <a:pPr marL="342900" indent="-342900" algn="just">
              <a:buFontTx/>
              <a:buChar char="-"/>
            </a:pPr>
            <a:r>
              <a:rPr lang="ru-RU" sz="32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Для какого мероприятия </a:t>
            </a:r>
            <a:r>
              <a:rPr lang="ru-RU" sz="3200" b="1" dirty="0" smtClean="0"/>
              <a:t>из календарного плана это приобретается</a:t>
            </a:r>
          </a:p>
          <a:p>
            <a:pPr marL="342900" indent="-342900" algn="just">
              <a:buFontTx/>
              <a:buChar char="-"/>
            </a:pPr>
            <a:endParaRPr lang="ru-RU" sz="1200" b="1" dirty="0" smtClean="0"/>
          </a:p>
          <a:p>
            <a:pPr marL="342900" indent="-342900" algn="just">
              <a:buFontTx/>
              <a:buChar char="-"/>
            </a:pPr>
            <a:r>
              <a:rPr lang="ru-RU" sz="3200" b="1" dirty="0" smtClean="0"/>
              <a:t>Почему именно такая </a:t>
            </a:r>
            <a:r>
              <a:rPr lang="ru-RU" sz="32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цена</a:t>
            </a:r>
            <a:r>
              <a:rPr lang="ru-RU" sz="3200" b="1" dirty="0" smtClean="0"/>
              <a:t> (ссылка на сайт с расценками, коммерческое предложение и пр.)</a:t>
            </a:r>
          </a:p>
          <a:p>
            <a:pPr marL="342900" indent="-342900" algn="just">
              <a:buFontTx/>
              <a:buChar char="-"/>
            </a:pPr>
            <a:endParaRPr lang="ru-RU" sz="1200" b="1" dirty="0" smtClean="0"/>
          </a:p>
          <a:p>
            <a:pPr marL="342900" indent="-342900" algn="just">
              <a:buFontTx/>
              <a:buChar char="-"/>
            </a:pPr>
            <a:r>
              <a:rPr lang="ru-RU" sz="3200" b="1" dirty="0" smtClean="0"/>
              <a:t>Объем закупки </a:t>
            </a:r>
            <a:r>
              <a:rPr lang="ru-RU" sz="32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соответствует результатам </a:t>
            </a:r>
            <a:r>
              <a:rPr lang="ru-RU" sz="3200" b="1" dirty="0" smtClean="0"/>
              <a:t>проекта (ссылаемся на количественный результат мероприятия)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42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5803900" y="962025"/>
            <a:ext cx="1362710" cy="41275"/>
          </a:xfrm>
          <a:custGeom>
            <a:avLst/>
            <a:gdLst/>
            <a:ahLst/>
            <a:cxnLst/>
            <a:rect l="l" t="t" r="r" b="b"/>
            <a:pathLst>
              <a:path w="1362709" h="41275">
                <a:moveTo>
                  <a:pt x="1362455" y="0"/>
                </a:moveTo>
                <a:lnTo>
                  <a:pt x="0" y="0"/>
                </a:lnTo>
                <a:lnTo>
                  <a:pt x="0" y="41148"/>
                </a:lnTo>
                <a:lnTo>
                  <a:pt x="1362455" y="41148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45"/>
              </a:lnSpc>
            </a:pPr>
            <a:fld id="{81D60167-4931-47E6-BA6A-407CBD079E47}" type="slidenum">
              <a:rPr spc="15" dirty="0"/>
              <a:pPr marL="38100">
                <a:lnSpc>
                  <a:spcPts val="1845"/>
                </a:lnSpc>
              </a:pPr>
              <a:t>43</a:t>
            </a:fld>
            <a:endParaRPr spc="15" dirty="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xfrm>
            <a:off x="432282" y="6418926"/>
            <a:ext cx="17902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ru-RU" spc="-10" dirty="0"/>
              <a:t>© 2022 БРОО «ЦСИ «Вера»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104369"/>
            <a:ext cx="10387260" cy="59710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6" y="1161396"/>
            <a:ext cx="10513168" cy="600440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880100" y="11906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6" y="0"/>
                </a:moveTo>
                <a:lnTo>
                  <a:pt x="0" y="0"/>
                </a:lnTo>
                <a:lnTo>
                  <a:pt x="0" y="39624"/>
                </a:lnTo>
                <a:lnTo>
                  <a:pt x="1362456" y="39624"/>
                </a:lnTo>
                <a:lnTo>
                  <a:pt x="1362456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5100" y="276225"/>
            <a:ext cx="4667250" cy="1057341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lang="ru-RU" dirty="0" smtClean="0"/>
              <a:t>ИНФОРМАЦИННОЕ</a:t>
            </a:r>
            <a:br>
              <a:rPr lang="ru-RU" dirty="0" smtClean="0"/>
            </a:br>
            <a:r>
              <a:rPr lang="ru-RU" dirty="0" smtClean="0"/>
              <a:t>СОПРОВОЖДЕНИЕ</a:t>
            </a:r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45"/>
              </a:lnSpc>
            </a:pPr>
            <a:fld id="{81D60167-4931-47E6-BA6A-407CBD079E47}" type="slidenum">
              <a:rPr spc="15" dirty="0"/>
              <a:pPr marL="38100">
                <a:lnSpc>
                  <a:spcPts val="1845"/>
                </a:lnSpc>
              </a:pPr>
              <a:t>45</a:t>
            </a:fld>
            <a:endParaRPr spc="15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2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ru-RU" spc="-10" dirty="0"/>
              <a:t>© 2022 БРОО «ЦСИ «Вера»</a:t>
            </a:r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3"/>
          </p:nvPr>
        </p:nvGraphicFramePr>
        <p:xfrm>
          <a:off x="417478" y="2138351"/>
          <a:ext cx="9677400" cy="293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5800"/>
                <a:gridCol w="3225800"/>
                <a:gridCol w="3225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Запрашиваемая сумма гранта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 сообщений  на собственных или партнерских ресурсах  со ссылкой на ПФКИ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 сообщений в СМИ с указанием о поддержке от</a:t>
                      </a:r>
                      <a:r>
                        <a:rPr lang="ru-RU" baseline="0" dirty="0" smtClean="0"/>
                        <a:t> ПФКИ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не более 500 тыс. рублей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 менее 5 сообщений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 менее 5 сообщений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свыше 500 тысяч рублей и не более 3 </a:t>
                      </a:r>
                      <a:r>
                        <a:rPr lang="ru-RU" dirty="0" err="1" smtClean="0"/>
                        <a:t>млн</a:t>
                      </a:r>
                      <a:r>
                        <a:rPr lang="ru-RU" dirty="0" smtClean="0"/>
                        <a:t> рублей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 менее 8 сообщений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 менее 8 сообщений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свыше 3 </a:t>
                      </a:r>
                      <a:r>
                        <a:rPr lang="ru-RU" dirty="0" err="1" smtClean="0"/>
                        <a:t>млн</a:t>
                      </a:r>
                      <a:r>
                        <a:rPr lang="ru-RU" dirty="0" smtClean="0"/>
                        <a:t> рублей и не более 10 </a:t>
                      </a:r>
                      <a:r>
                        <a:rPr lang="ru-RU" dirty="0" err="1" smtClean="0"/>
                        <a:t>млн</a:t>
                      </a:r>
                      <a:r>
                        <a:rPr lang="ru-RU" dirty="0" smtClean="0"/>
                        <a:t> рублей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 менее 12 сообщений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 менее 15 сообщений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Свыше 10 </a:t>
                      </a:r>
                      <a:r>
                        <a:rPr lang="ru-RU" dirty="0" err="1" smtClean="0"/>
                        <a:t>млн</a:t>
                      </a:r>
                      <a:r>
                        <a:rPr lang="ru-RU" dirty="0" smtClean="0"/>
                        <a:t> рублей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 менее 20 сообщений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 менее 25 сообщений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Рисунок 12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89500" y="200025"/>
            <a:ext cx="2547257" cy="838200"/>
          </a:xfrm>
          <a:prstGeom prst="rect">
            <a:avLst/>
          </a:prstGeom>
        </p:spPr>
      </p:pic>
      <p:sp>
        <p:nvSpPr>
          <p:cNvPr id="9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61448" y="6089904"/>
            <a:ext cx="629920" cy="696595"/>
          </a:xfrm>
          <a:custGeom>
            <a:avLst/>
            <a:gdLst/>
            <a:ahLst/>
            <a:cxnLst/>
            <a:rect l="l" t="t" r="r" b="b"/>
            <a:pathLst>
              <a:path w="629920" h="696595">
                <a:moveTo>
                  <a:pt x="629411" y="0"/>
                </a:moveTo>
                <a:lnTo>
                  <a:pt x="0" y="0"/>
                </a:lnTo>
                <a:lnTo>
                  <a:pt x="0" y="696467"/>
                </a:lnTo>
                <a:lnTo>
                  <a:pt x="629411" y="696467"/>
                </a:lnTo>
                <a:lnTo>
                  <a:pt x="629411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148" y="2081782"/>
            <a:ext cx="3605784" cy="4706112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749296" y="6470905"/>
            <a:ext cx="7376159" cy="32383"/>
          </a:xfrm>
          <a:custGeom>
            <a:avLst/>
            <a:gdLst/>
            <a:ahLst/>
            <a:cxnLst/>
            <a:rect l="l" t="t" r="r" b="b"/>
            <a:pathLst>
              <a:path w="7376159" h="32384">
                <a:moveTo>
                  <a:pt x="7376159" y="0"/>
                </a:moveTo>
                <a:lnTo>
                  <a:pt x="0" y="0"/>
                </a:lnTo>
                <a:lnTo>
                  <a:pt x="0" y="32003"/>
                </a:lnTo>
                <a:lnTo>
                  <a:pt x="7376159" y="32003"/>
                </a:lnTo>
                <a:lnTo>
                  <a:pt x="7376159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05136" y="2527746"/>
            <a:ext cx="1603248" cy="2682239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0" y="772668"/>
            <a:ext cx="2037714" cy="464819"/>
          </a:xfrm>
          <a:custGeom>
            <a:avLst/>
            <a:gdLst/>
            <a:ahLst/>
            <a:cxnLst/>
            <a:rect l="l" t="t" r="r" b="b"/>
            <a:pathLst>
              <a:path w="2037714" h="464819">
                <a:moveTo>
                  <a:pt x="2037588" y="0"/>
                </a:moveTo>
                <a:lnTo>
                  <a:pt x="0" y="0"/>
                </a:lnTo>
                <a:lnTo>
                  <a:pt x="0" y="464820"/>
                </a:lnTo>
                <a:lnTo>
                  <a:pt x="2037588" y="464820"/>
                </a:lnTo>
                <a:lnTo>
                  <a:pt x="2037588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42559" y="126682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46</a:t>
            </a:fld>
            <a:endParaRPr/>
          </a:p>
        </p:txBody>
      </p:sp>
      <p:pic>
        <p:nvPicPr>
          <p:cNvPr id="15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  <p:sp>
        <p:nvSpPr>
          <p:cNvPr id="1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7457" r="38253" b="10934"/>
          <a:stretch>
            <a:fillRect/>
          </a:stretch>
        </p:blipFill>
        <p:spPr>
          <a:xfrm>
            <a:off x="4331573" y="1884736"/>
            <a:ext cx="6210796" cy="38164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200025"/>
            <a:ext cx="716280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Типы проектов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47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object 10"/>
          <p:cNvSpPr/>
          <p:nvPr/>
        </p:nvSpPr>
        <p:spPr>
          <a:xfrm>
            <a:off x="6108700" y="88582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25769" y="6509942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962025"/>
            <a:ext cx="10693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000" dirty="0" smtClean="0"/>
              <a:t> проекты в области культуры и академического (классического) искусства; 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000" dirty="0" smtClean="0"/>
              <a:t>межотраслевые, сетевые культурные и </a:t>
            </a:r>
            <a:r>
              <a:rPr lang="ru-RU" sz="3000" dirty="0" err="1" smtClean="0"/>
              <a:t>кросс-культурные</a:t>
            </a:r>
            <a:r>
              <a:rPr lang="ru-RU" sz="3000" dirty="0" smtClean="0"/>
              <a:t> проекты; 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000" dirty="0" smtClean="0"/>
              <a:t>образовательные и наставнические проекты; 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000" dirty="0" smtClean="0"/>
              <a:t>проекты по выявлению и поддержке молодых талантов;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000" dirty="0" smtClean="0"/>
              <a:t>проекты </a:t>
            </a:r>
            <a:r>
              <a:rPr lang="ru-RU" sz="3000" dirty="0" err="1" smtClean="0"/>
              <a:t>креативных</a:t>
            </a:r>
            <a:r>
              <a:rPr lang="ru-RU" sz="3000" dirty="0" smtClean="0"/>
              <a:t> индустрий; 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000" dirty="0" smtClean="0"/>
              <a:t>проекты, предусматривающие проведение фестивалей, премий, форумов; 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000" dirty="0" err="1" smtClean="0"/>
              <a:t>стартапы</a:t>
            </a:r>
            <a:r>
              <a:rPr lang="ru-RU" sz="3000" dirty="0" smtClean="0"/>
              <a:t> в области культуры, искусства и </a:t>
            </a:r>
            <a:r>
              <a:rPr lang="ru-RU" sz="3000" dirty="0" err="1" smtClean="0"/>
              <a:t>креативных</a:t>
            </a:r>
            <a:r>
              <a:rPr lang="ru-RU" sz="3000" dirty="0" smtClean="0"/>
              <a:t> индустрий; 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000" dirty="0" smtClean="0"/>
              <a:t>проекты в области современной популярной культуры.</a:t>
            </a:r>
            <a:endParaRPr lang="ru-RU" sz="3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87322" y="3596759"/>
            <a:ext cx="41187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lvl="0">
              <a:spcBef>
                <a:spcPts val="110"/>
              </a:spcBef>
              <a:defRPr/>
            </a:pPr>
            <a:r>
              <a:rPr lang="ru-RU" b="1" kern="0" spc="-10" dirty="0" smtClean="0">
                <a:solidFill>
                  <a:sysClr val="windowText" lastClr="000000"/>
                </a:solidFill>
              </a:rPr>
              <a:t>ОПИСАНИЕ ПРОЕКТА и УНИКАЛЬНОСТЬ</a:t>
            </a:r>
            <a:endParaRPr lang="ru-RU" b="1" kern="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200025"/>
            <a:ext cx="716280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 algn="l">
              <a:spcBef>
                <a:spcPts val="100"/>
              </a:spcBef>
            </a:pPr>
            <a:r>
              <a:rPr lang="ru-RU" dirty="0" smtClean="0">
                <a:solidFill>
                  <a:srgbClr val="FF0000"/>
                </a:solidFill>
              </a:rPr>
              <a:t>ВАЖНО В ПРОЕКТЕ!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48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object 10"/>
          <p:cNvSpPr/>
          <p:nvPr/>
        </p:nvSpPr>
        <p:spPr>
          <a:xfrm>
            <a:off x="7506940" y="126114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25769" y="6509942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981225"/>
            <a:ext cx="10693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8000" dirty="0" smtClean="0"/>
              <a:t>ДЕТАЛИЗАЦИЯ!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8000" dirty="0" smtClean="0"/>
              <a:t>ДОКАЗАТЕЛЬСТВА!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8000" dirty="0" smtClean="0"/>
              <a:t>ДОСТОВЕРОСТЬ!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object 308"/>
          <p:cNvSpPr txBox="1"/>
          <p:nvPr/>
        </p:nvSpPr>
        <p:spPr>
          <a:xfrm>
            <a:off x="433793" y="6420536"/>
            <a:ext cx="17125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15"/>
              </a:spcBef>
            </a:pPr>
            <a:r>
              <a:rPr sz="80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© </a:t>
            </a:r>
            <a:r>
              <a:rPr sz="800" spc="-10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202</a:t>
            </a:r>
            <a:r>
              <a:rPr lang="ru-RU" sz="800" spc="-10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3 БРОО «ЦСИ «Вера»</a:t>
            </a:r>
            <a:endParaRPr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Содержимое 2"/>
          <p:cNvSpPr txBox="1"/>
          <p:nvPr/>
        </p:nvSpPr>
        <p:spPr>
          <a:xfrm>
            <a:off x="241300" y="1724025"/>
            <a:ext cx="4001040" cy="3505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Белгородская региональная общественная организация «Центр социальных инициатив «Вера» </a:t>
            </a:r>
            <a:b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(БРОО «ЦСИ «Вера»)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400" b="1" u="sng" kern="0" dirty="0" smtClean="0">
                <a:solidFill>
                  <a:schemeClr val="tx1"/>
                </a:solidFill>
              </a:rPr>
              <a:t>Адрес:</a:t>
            </a:r>
            <a:r>
              <a:rPr lang="ru-RU" sz="2400" b="1" kern="0" dirty="0" smtClean="0">
                <a:solidFill>
                  <a:schemeClr val="tx1"/>
                </a:solidFill>
              </a:rPr>
              <a:t> 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308033, г. Белгород, ул. Королева 2А, офис 530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89500" y="1571625"/>
            <a:ext cx="5410200" cy="2246769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/>
              <a:t>Телефон/факс 8 (4722) 555-271, </a:t>
            </a:r>
          </a:p>
          <a:p>
            <a:pPr>
              <a:buNone/>
            </a:pPr>
            <a:r>
              <a:rPr lang="ru-RU" sz="2800" b="1" dirty="0"/>
              <a:t>	</a:t>
            </a:r>
            <a:r>
              <a:rPr lang="en-US" sz="2800" b="1" dirty="0"/>
              <a:t>E</a:t>
            </a:r>
            <a:r>
              <a:rPr lang="ru-RU" sz="2800" b="1" dirty="0"/>
              <a:t>-</a:t>
            </a:r>
            <a:r>
              <a:rPr lang="en-US" sz="2800" b="1" dirty="0"/>
              <a:t>mail</a:t>
            </a:r>
            <a:r>
              <a:rPr lang="ru-RU" sz="2800" b="1" dirty="0"/>
              <a:t>:  </a:t>
            </a:r>
            <a:r>
              <a:rPr lang="en-US" sz="2800" b="1" i="1" u="sng" dirty="0" err="1">
                <a:solidFill>
                  <a:schemeClr val="accent2">
                    <a:lumMod val="50000"/>
                  </a:schemeClr>
                </a:solidFill>
              </a:rPr>
              <a:t>broo</a:t>
            </a:r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US" sz="2800" b="1" i="1" u="sng" dirty="0" err="1">
                <a:solidFill>
                  <a:schemeClr val="accent2">
                    <a:lumMod val="50000"/>
                  </a:schemeClr>
                </a:solidFill>
              </a:rPr>
              <a:t>vera</a:t>
            </a:r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</a:rPr>
              <a:t>@</a:t>
            </a:r>
            <a:r>
              <a:rPr lang="en-US" sz="2800" b="1" i="1" u="sng" dirty="0">
                <a:solidFill>
                  <a:schemeClr val="accent2">
                    <a:lumMod val="50000"/>
                  </a:schemeClr>
                </a:solidFill>
              </a:rPr>
              <a:t>mail</a:t>
            </a:r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en-US" sz="2800" b="1" i="1" u="sng" dirty="0" err="1" smtClean="0">
                <a:solidFill>
                  <a:schemeClr val="accent2">
                    <a:lumMod val="50000"/>
                  </a:schemeClr>
                </a:solidFill>
              </a:rPr>
              <a:t>ru</a:t>
            </a:r>
            <a: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endParaRPr lang="ru-RU" sz="2800" b="1" u="sng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2800" b="1" dirty="0"/>
              <a:t>сайт</a:t>
            </a:r>
            <a:r>
              <a:rPr lang="ru-RU" sz="2800" b="1" i="1" dirty="0"/>
              <a:t> 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800" b="1" i="1" u="sng" dirty="0">
                <a:solidFill>
                  <a:schemeClr val="accent2">
                    <a:lumMod val="50000"/>
                  </a:schemeClr>
                </a:solidFill>
                <a:hlinkClick r:id="rId2"/>
              </a:rPr>
              <a:t>http</a:t>
            </a:r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  <a:hlinkClick r:id="rId2"/>
              </a:rPr>
              <a:t>://</a:t>
            </a:r>
            <a:r>
              <a:rPr lang="en-US" sz="2800" b="1" i="1" u="sng" dirty="0" err="1">
                <a:solidFill>
                  <a:schemeClr val="accent2">
                    <a:lumMod val="50000"/>
                  </a:schemeClr>
                </a:solidFill>
                <a:hlinkClick r:id="rId2"/>
              </a:rPr>
              <a:t>csi</a:t>
            </a:r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  <a:hlinkClick r:id="rId2"/>
              </a:rPr>
              <a:t>-</a:t>
            </a:r>
            <a:r>
              <a:rPr lang="en-US" sz="2800" b="1" i="1" u="sng" dirty="0" err="1">
                <a:solidFill>
                  <a:schemeClr val="accent2">
                    <a:lumMod val="50000"/>
                  </a:schemeClr>
                </a:solidFill>
                <a:hlinkClick r:id="rId2"/>
              </a:rPr>
              <a:t>vera</a:t>
            </a:r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  <a:hlinkClick r:id="rId2"/>
              </a:rPr>
              <a:t>.</a:t>
            </a:r>
            <a:r>
              <a:rPr lang="en-US" sz="2800" b="1" i="1" u="sng" dirty="0" err="1" smtClean="0">
                <a:solidFill>
                  <a:schemeClr val="accent2">
                    <a:lumMod val="50000"/>
                  </a:schemeClr>
                </a:solidFill>
                <a:hlinkClick r:id="rId2"/>
              </a:rPr>
              <a:t>ru</a:t>
            </a:r>
            <a: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                       </a:t>
            </a:r>
            <a:r>
              <a:rPr lang="en-US" sz="2800" b="1" dirty="0" smtClean="0">
                <a:hlinkClick r:id="rId3"/>
              </a:rPr>
              <a:t>https://nko31.ru/</a:t>
            </a:r>
            <a:endParaRPr lang="ru-RU" sz="2800" b="1" i="1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800" b="1" dirty="0" err="1" smtClean="0"/>
              <a:t>Вконтакте</a:t>
            </a:r>
            <a:r>
              <a:rPr lang="ru-RU" sz="2800" b="1" dirty="0" smtClean="0"/>
              <a:t>: </a:t>
            </a:r>
            <a:r>
              <a:rPr lang="en-US" sz="2800" b="1" i="1" u="sng" dirty="0" smtClean="0">
                <a:solidFill>
                  <a:schemeClr val="accent2">
                    <a:lumMod val="50000"/>
                  </a:schemeClr>
                </a:solidFill>
              </a:rPr>
              <a:t>https://vk.com/nko31</a:t>
            </a:r>
          </a:p>
        </p:txBody>
      </p:sp>
      <p:grpSp>
        <p:nvGrpSpPr>
          <p:cNvPr id="6" name="Group 2"/>
          <p:cNvGrpSpPr/>
          <p:nvPr/>
        </p:nvGrpSpPr>
        <p:grpSpPr>
          <a:xfrm>
            <a:off x="3532469" y="5500489"/>
            <a:ext cx="6104585" cy="1460820"/>
            <a:chOff x="3600839" y="2320031"/>
            <a:chExt cx="6104585" cy="1460820"/>
          </a:xfrm>
        </p:grpSpPr>
        <p:sp>
          <p:nvSpPr>
            <p:cNvPr id="7" name="TextBox 6"/>
            <p:cNvSpPr txBox="1"/>
            <p:nvPr/>
          </p:nvSpPr>
          <p:spPr>
            <a:xfrm>
              <a:off x="3600839" y="2580522"/>
              <a:ext cx="478528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7200" kern="0" dirty="0">
                  <a:solidFill>
                    <a:schemeClr val="bg1"/>
                  </a:solidFill>
                  <a:latin typeface="+mj-lt"/>
                </a:rPr>
                <a:t>СПАСИБО</a:t>
              </a:r>
              <a:endParaRPr lang="en-US" sz="7200" kern="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" name="Freeform 82"/>
            <p:cNvSpPr>
              <a:spLocks noEditPoints="1"/>
            </p:cNvSpPr>
            <p:nvPr/>
          </p:nvSpPr>
          <p:spPr bwMode="auto">
            <a:xfrm>
              <a:off x="8386123" y="2320031"/>
              <a:ext cx="1319301" cy="1319301"/>
            </a:xfrm>
            <a:custGeom>
              <a:avLst/>
              <a:gdLst>
                <a:gd name="T0" fmla="*/ 83 w 128"/>
                <a:gd name="T1" fmla="*/ 40 h 128"/>
                <a:gd name="T2" fmla="*/ 64 w 128"/>
                <a:gd name="T3" fmla="*/ 0 h 128"/>
                <a:gd name="T4" fmla="*/ 36 w 128"/>
                <a:gd name="T5" fmla="*/ 41 h 128"/>
                <a:gd name="T6" fmla="*/ 32 w 128"/>
                <a:gd name="T7" fmla="*/ 43 h 128"/>
                <a:gd name="T8" fmla="*/ 12 w 128"/>
                <a:gd name="T9" fmla="*/ 40 h 128"/>
                <a:gd name="T10" fmla="*/ 0 w 128"/>
                <a:gd name="T11" fmla="*/ 116 h 128"/>
                <a:gd name="T12" fmla="*/ 24 w 128"/>
                <a:gd name="T13" fmla="*/ 128 h 128"/>
                <a:gd name="T14" fmla="*/ 35 w 128"/>
                <a:gd name="T15" fmla="*/ 121 h 128"/>
                <a:gd name="T16" fmla="*/ 36 w 128"/>
                <a:gd name="T17" fmla="*/ 121 h 128"/>
                <a:gd name="T18" fmla="*/ 76 w 128"/>
                <a:gd name="T19" fmla="*/ 128 h 128"/>
                <a:gd name="T20" fmla="*/ 112 w 128"/>
                <a:gd name="T21" fmla="*/ 120 h 128"/>
                <a:gd name="T22" fmla="*/ 114 w 128"/>
                <a:gd name="T23" fmla="*/ 109 h 128"/>
                <a:gd name="T24" fmla="*/ 121 w 128"/>
                <a:gd name="T25" fmla="*/ 88 h 128"/>
                <a:gd name="T26" fmla="*/ 124 w 128"/>
                <a:gd name="T27" fmla="*/ 67 h 128"/>
                <a:gd name="T28" fmla="*/ 128 w 128"/>
                <a:gd name="T29" fmla="*/ 58 h 128"/>
                <a:gd name="T30" fmla="*/ 117 w 128"/>
                <a:gd name="T31" fmla="*/ 42 h 128"/>
                <a:gd name="T32" fmla="*/ 24 w 128"/>
                <a:gd name="T33" fmla="*/ 120 h 128"/>
                <a:gd name="T34" fmla="*/ 8 w 128"/>
                <a:gd name="T35" fmla="*/ 116 h 128"/>
                <a:gd name="T36" fmla="*/ 12 w 128"/>
                <a:gd name="T37" fmla="*/ 48 h 128"/>
                <a:gd name="T38" fmla="*/ 28 w 128"/>
                <a:gd name="T39" fmla="*/ 52 h 128"/>
                <a:gd name="T40" fmla="*/ 120 w 128"/>
                <a:gd name="T41" fmla="*/ 58 h 128"/>
                <a:gd name="T42" fmla="*/ 104 w 128"/>
                <a:gd name="T43" fmla="*/ 64 h 128"/>
                <a:gd name="T44" fmla="*/ 104 w 128"/>
                <a:gd name="T45" fmla="*/ 68 h 128"/>
                <a:gd name="T46" fmla="*/ 118 w 128"/>
                <a:gd name="T47" fmla="*/ 75 h 128"/>
                <a:gd name="T48" fmla="*/ 100 w 128"/>
                <a:gd name="T49" fmla="*/ 84 h 128"/>
                <a:gd name="T50" fmla="*/ 100 w 128"/>
                <a:gd name="T51" fmla="*/ 88 h 128"/>
                <a:gd name="T52" fmla="*/ 113 w 128"/>
                <a:gd name="T53" fmla="*/ 96 h 128"/>
                <a:gd name="T54" fmla="*/ 96 w 128"/>
                <a:gd name="T55" fmla="*/ 104 h 128"/>
                <a:gd name="T56" fmla="*/ 96 w 128"/>
                <a:gd name="T57" fmla="*/ 108 h 128"/>
                <a:gd name="T58" fmla="*/ 106 w 128"/>
                <a:gd name="T59" fmla="*/ 114 h 128"/>
                <a:gd name="T60" fmla="*/ 98 w 128"/>
                <a:gd name="T61" fmla="*/ 120 h 128"/>
                <a:gd name="T62" fmla="*/ 54 w 128"/>
                <a:gd name="T63" fmla="*/ 117 h 128"/>
                <a:gd name="T64" fmla="*/ 32 w 128"/>
                <a:gd name="T65" fmla="*/ 110 h 128"/>
                <a:gd name="T66" fmla="*/ 35 w 128"/>
                <a:gd name="T67" fmla="*/ 50 h 128"/>
                <a:gd name="T68" fmla="*/ 60 w 128"/>
                <a:gd name="T69" fmla="*/ 12 h 128"/>
                <a:gd name="T70" fmla="*/ 76 w 128"/>
                <a:gd name="T71" fmla="*/ 27 h 128"/>
                <a:gd name="T72" fmla="*/ 115 w 128"/>
                <a:gd name="T73" fmla="*/ 50 h 128"/>
                <a:gd name="T74" fmla="*/ 120 w 128"/>
                <a:gd name="T75" fmla="*/ 5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28">
                  <a:moveTo>
                    <a:pt x="117" y="42"/>
                  </a:moveTo>
                  <a:cubicBezTo>
                    <a:pt x="112" y="41"/>
                    <a:pt x="100" y="41"/>
                    <a:pt x="83" y="40"/>
                  </a:cubicBezTo>
                  <a:cubicBezTo>
                    <a:pt x="84" y="36"/>
                    <a:pt x="84" y="33"/>
                    <a:pt x="84" y="27"/>
                  </a:cubicBezTo>
                  <a:cubicBezTo>
                    <a:pt x="84" y="13"/>
                    <a:pt x="73" y="0"/>
                    <a:pt x="64" y="0"/>
                  </a:cubicBezTo>
                  <a:cubicBezTo>
                    <a:pt x="57" y="0"/>
                    <a:pt x="52" y="5"/>
                    <a:pt x="52" y="12"/>
                  </a:cubicBezTo>
                  <a:cubicBezTo>
                    <a:pt x="52" y="20"/>
                    <a:pt x="49" y="34"/>
                    <a:pt x="36" y="41"/>
                  </a:cubicBezTo>
                  <a:cubicBezTo>
                    <a:pt x="35" y="41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0" y="41"/>
                    <a:pt x="27" y="40"/>
                    <a:pt x="24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5" y="40"/>
                    <a:pt x="0" y="45"/>
                    <a:pt x="0" y="52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3"/>
                    <a:pt x="5" y="128"/>
                    <a:pt x="12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9" y="128"/>
                    <a:pt x="33" y="125"/>
                    <a:pt x="35" y="121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21"/>
                    <a:pt x="35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8" y="122"/>
                    <a:pt x="43" y="123"/>
                    <a:pt x="52" y="125"/>
                  </a:cubicBezTo>
                  <a:cubicBezTo>
                    <a:pt x="54" y="126"/>
                    <a:pt x="65" y="128"/>
                    <a:pt x="76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105" y="128"/>
                    <a:pt x="109" y="125"/>
                    <a:pt x="112" y="120"/>
                  </a:cubicBezTo>
                  <a:cubicBezTo>
                    <a:pt x="112" y="120"/>
                    <a:pt x="113" y="118"/>
                    <a:pt x="114" y="116"/>
                  </a:cubicBezTo>
                  <a:cubicBezTo>
                    <a:pt x="115" y="114"/>
                    <a:pt x="115" y="112"/>
                    <a:pt x="114" y="109"/>
                  </a:cubicBezTo>
                  <a:cubicBezTo>
                    <a:pt x="118" y="106"/>
                    <a:pt x="120" y="102"/>
                    <a:pt x="121" y="99"/>
                  </a:cubicBezTo>
                  <a:cubicBezTo>
                    <a:pt x="122" y="94"/>
                    <a:pt x="122" y="90"/>
                    <a:pt x="121" y="88"/>
                  </a:cubicBezTo>
                  <a:cubicBezTo>
                    <a:pt x="123" y="85"/>
                    <a:pt x="125" y="82"/>
                    <a:pt x="126" y="77"/>
                  </a:cubicBezTo>
                  <a:cubicBezTo>
                    <a:pt x="127" y="73"/>
                    <a:pt x="126" y="70"/>
                    <a:pt x="124" y="67"/>
                  </a:cubicBezTo>
                  <a:cubicBezTo>
                    <a:pt x="127" y="65"/>
                    <a:pt x="128" y="61"/>
                    <a:pt x="128" y="58"/>
                  </a:cubicBezTo>
                  <a:cubicBezTo>
                    <a:pt x="128" y="58"/>
                    <a:pt x="128" y="58"/>
                    <a:pt x="128" y="58"/>
                  </a:cubicBezTo>
                  <a:cubicBezTo>
                    <a:pt x="128" y="57"/>
                    <a:pt x="128" y="57"/>
                    <a:pt x="128" y="56"/>
                  </a:cubicBezTo>
                  <a:cubicBezTo>
                    <a:pt x="128" y="51"/>
                    <a:pt x="125" y="44"/>
                    <a:pt x="117" y="42"/>
                  </a:cubicBezTo>
                  <a:close/>
                  <a:moveTo>
                    <a:pt x="28" y="116"/>
                  </a:moveTo>
                  <a:cubicBezTo>
                    <a:pt x="28" y="118"/>
                    <a:pt x="26" y="120"/>
                    <a:pt x="24" y="120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0" y="120"/>
                    <a:pt x="8" y="118"/>
                    <a:pt x="8" y="116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0"/>
                    <a:pt x="10" y="48"/>
                    <a:pt x="12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6" y="48"/>
                    <a:pt x="28" y="50"/>
                    <a:pt x="28" y="52"/>
                  </a:cubicBezTo>
                  <a:lnTo>
                    <a:pt x="28" y="116"/>
                  </a:lnTo>
                  <a:close/>
                  <a:moveTo>
                    <a:pt x="120" y="58"/>
                  </a:moveTo>
                  <a:cubicBezTo>
                    <a:pt x="120" y="60"/>
                    <a:pt x="119" y="64"/>
                    <a:pt x="112" y="64"/>
                  </a:cubicBezTo>
                  <a:cubicBezTo>
                    <a:pt x="106" y="64"/>
                    <a:pt x="104" y="64"/>
                    <a:pt x="104" y="64"/>
                  </a:cubicBezTo>
                  <a:cubicBezTo>
                    <a:pt x="103" y="64"/>
                    <a:pt x="102" y="65"/>
                    <a:pt x="102" y="66"/>
                  </a:cubicBezTo>
                  <a:cubicBezTo>
                    <a:pt x="102" y="67"/>
                    <a:pt x="103" y="68"/>
                    <a:pt x="104" y="68"/>
                  </a:cubicBezTo>
                  <a:cubicBezTo>
                    <a:pt x="104" y="68"/>
                    <a:pt x="106" y="68"/>
                    <a:pt x="112" y="68"/>
                  </a:cubicBezTo>
                  <a:cubicBezTo>
                    <a:pt x="118" y="68"/>
                    <a:pt x="119" y="73"/>
                    <a:pt x="118" y="75"/>
                  </a:cubicBezTo>
                  <a:cubicBezTo>
                    <a:pt x="118" y="78"/>
                    <a:pt x="116" y="84"/>
                    <a:pt x="110" y="84"/>
                  </a:cubicBezTo>
                  <a:cubicBezTo>
                    <a:pt x="103" y="84"/>
                    <a:pt x="100" y="84"/>
                    <a:pt x="100" y="84"/>
                  </a:cubicBezTo>
                  <a:cubicBezTo>
                    <a:pt x="99" y="84"/>
                    <a:pt x="98" y="85"/>
                    <a:pt x="98" y="86"/>
                  </a:cubicBezTo>
                  <a:cubicBezTo>
                    <a:pt x="98" y="87"/>
                    <a:pt x="99" y="88"/>
                    <a:pt x="100" y="88"/>
                  </a:cubicBezTo>
                  <a:cubicBezTo>
                    <a:pt x="100" y="88"/>
                    <a:pt x="105" y="88"/>
                    <a:pt x="108" y="88"/>
                  </a:cubicBezTo>
                  <a:cubicBezTo>
                    <a:pt x="115" y="88"/>
                    <a:pt x="114" y="93"/>
                    <a:pt x="113" y="96"/>
                  </a:cubicBezTo>
                  <a:cubicBezTo>
                    <a:pt x="112" y="100"/>
                    <a:pt x="111" y="104"/>
                    <a:pt x="103" y="104"/>
                  </a:cubicBezTo>
                  <a:cubicBezTo>
                    <a:pt x="100" y="104"/>
                    <a:pt x="96" y="104"/>
                    <a:pt x="96" y="104"/>
                  </a:cubicBezTo>
                  <a:cubicBezTo>
                    <a:pt x="95" y="104"/>
                    <a:pt x="94" y="105"/>
                    <a:pt x="94" y="106"/>
                  </a:cubicBezTo>
                  <a:cubicBezTo>
                    <a:pt x="94" y="107"/>
                    <a:pt x="95" y="108"/>
                    <a:pt x="96" y="108"/>
                  </a:cubicBezTo>
                  <a:cubicBezTo>
                    <a:pt x="96" y="108"/>
                    <a:pt x="99" y="108"/>
                    <a:pt x="102" y="108"/>
                  </a:cubicBezTo>
                  <a:cubicBezTo>
                    <a:pt x="107" y="108"/>
                    <a:pt x="107" y="112"/>
                    <a:pt x="106" y="114"/>
                  </a:cubicBezTo>
                  <a:cubicBezTo>
                    <a:pt x="106" y="115"/>
                    <a:pt x="105" y="116"/>
                    <a:pt x="105" y="117"/>
                  </a:cubicBezTo>
                  <a:cubicBezTo>
                    <a:pt x="104" y="119"/>
                    <a:pt x="102" y="120"/>
                    <a:pt x="98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65" y="120"/>
                    <a:pt x="54" y="118"/>
                    <a:pt x="54" y="117"/>
                  </a:cubicBezTo>
                  <a:cubicBezTo>
                    <a:pt x="37" y="114"/>
                    <a:pt x="36" y="113"/>
                    <a:pt x="35" y="113"/>
                  </a:cubicBezTo>
                  <a:cubicBezTo>
                    <a:pt x="35" y="113"/>
                    <a:pt x="32" y="112"/>
                    <a:pt x="32" y="110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2" y="52"/>
                    <a:pt x="33" y="51"/>
                    <a:pt x="35" y="50"/>
                  </a:cubicBezTo>
                  <a:cubicBezTo>
                    <a:pt x="35" y="50"/>
                    <a:pt x="36" y="50"/>
                    <a:pt x="36" y="50"/>
                  </a:cubicBezTo>
                  <a:cubicBezTo>
                    <a:pt x="54" y="42"/>
                    <a:pt x="60" y="26"/>
                    <a:pt x="60" y="12"/>
                  </a:cubicBezTo>
                  <a:cubicBezTo>
                    <a:pt x="60" y="10"/>
                    <a:pt x="62" y="8"/>
                    <a:pt x="64" y="8"/>
                  </a:cubicBezTo>
                  <a:cubicBezTo>
                    <a:pt x="68" y="8"/>
                    <a:pt x="76" y="16"/>
                    <a:pt x="76" y="27"/>
                  </a:cubicBezTo>
                  <a:cubicBezTo>
                    <a:pt x="76" y="36"/>
                    <a:pt x="75" y="38"/>
                    <a:pt x="72" y="48"/>
                  </a:cubicBezTo>
                  <a:cubicBezTo>
                    <a:pt x="112" y="48"/>
                    <a:pt x="112" y="49"/>
                    <a:pt x="115" y="50"/>
                  </a:cubicBezTo>
                  <a:cubicBezTo>
                    <a:pt x="120" y="51"/>
                    <a:pt x="120" y="54"/>
                    <a:pt x="120" y="56"/>
                  </a:cubicBezTo>
                  <a:cubicBezTo>
                    <a:pt x="120" y="57"/>
                    <a:pt x="120" y="57"/>
                    <a:pt x="120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300" y="4010025"/>
            <a:ext cx="1786801" cy="17868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2225</Words>
  <Application>Microsoft Office PowerPoint</Application>
  <PresentationFormat>Произвольный</PresentationFormat>
  <Paragraphs>411</Paragraphs>
  <Slides>49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0" baseType="lpstr">
      <vt:lpstr>Office Theme</vt:lpstr>
      <vt:lpstr>23.06.2023 Белгородская область   </vt:lpstr>
      <vt:lpstr>Первый специальный конкурс Президентского Фонда культурных инициатив</vt:lpstr>
      <vt:lpstr>Срок реализации проекта</vt:lpstr>
      <vt:lpstr>Тематические направления</vt:lpstr>
      <vt:lpstr>Тематические направления</vt:lpstr>
      <vt:lpstr>УЧАСТНИКИ КОНКУРСА</vt:lpstr>
      <vt:lpstr>УЧАСТВОВАТЬ НЕ МОГУТ</vt:lpstr>
      <vt:lpstr>ОСОБЕННОСТИ КОНКУРСА</vt:lpstr>
      <vt:lpstr>ЗАПРЕЩЕНЫ РАСХОДЫ</vt:lpstr>
      <vt:lpstr>НЕ РЕКОМЕНДУЮТСЯ</vt:lpstr>
      <vt:lpstr>РАЗМЕР ГРАНТА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ЦЕЛЬ ПРОЕКТА</vt:lpstr>
      <vt:lpstr>ЗАДАЧИ ПРОЕКТА</vt:lpstr>
      <vt:lpstr>Слайд 26</vt:lpstr>
      <vt:lpstr>Слайд 27</vt:lpstr>
      <vt:lpstr>Слайд 28</vt:lpstr>
      <vt:lpstr>Слайд 29</vt:lpstr>
      <vt:lpstr>МЕРОПРИЯТИЯ</vt:lpstr>
      <vt:lpstr>МЕРОПРИЯТИЯ</vt:lpstr>
      <vt:lpstr>ОБЩИЕ РЕЗУЛЬТАТЫ</vt:lpstr>
      <vt:lpstr>НЕ ПРОЕКТ</vt:lpstr>
      <vt:lpstr>Слайд 34</vt:lpstr>
      <vt:lpstr>Слайд 35</vt:lpstr>
      <vt:lpstr>Слайд 36</vt:lpstr>
      <vt:lpstr>БЮДЖЕТ</vt:lpstr>
      <vt:lpstr>ОПЛАТА ТРУДА</vt:lpstr>
      <vt:lpstr>НЕПРЯМЫЕ РАСХОДЫ</vt:lpstr>
      <vt:lpstr>РАСХОДЫ: нюансы</vt:lpstr>
      <vt:lpstr>РАСХОДЫ: нюансы</vt:lpstr>
      <vt:lpstr>ПРЯМЫЕ РАСХОДЫ</vt:lpstr>
      <vt:lpstr>Слайд 43</vt:lpstr>
      <vt:lpstr>Слайд 44</vt:lpstr>
      <vt:lpstr>ИНФОРМАЦИННОЕ СОПРОВОЖДЕНИЕ</vt:lpstr>
      <vt:lpstr>Слайд 46</vt:lpstr>
      <vt:lpstr>Типы проектов</vt:lpstr>
      <vt:lpstr>ВАЖНО В ПРОЕКТЕ!</vt:lpstr>
      <vt:lpstr>Слайд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Тимур</dc:creator>
  <cp:lastModifiedBy>user</cp:lastModifiedBy>
  <cp:revision>219</cp:revision>
  <dcterms:created xsi:type="dcterms:W3CDTF">2022-05-15T14:45:00Z</dcterms:created>
  <dcterms:modified xsi:type="dcterms:W3CDTF">2023-06-22T11:18:16Z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2022-05-15T06:00:00Z</vt:filetime>
  </property>
  <property fmtid="{D5CDD505-2E9C-101B-9397-08002B2CF9AE}" pid="3" name="ICV">
    <vt:lpwstr>DC11CEB94C17470F9224B64194E01885</vt:lpwstr>
  </property>
  <property fmtid="{D5CDD505-2E9C-101B-9397-08002B2CF9AE}" pid="4" name="KSOProductBuildVer">
    <vt:lpwstr>1049-11.2.0.11537</vt:lpwstr>
  </property>
</Properties>
</file>