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8"/>
  </p:notesMasterIdLst>
  <p:sldIdLst>
    <p:sldId id="256" r:id="rId2"/>
    <p:sldId id="373" r:id="rId3"/>
    <p:sldId id="454" r:id="rId4"/>
    <p:sldId id="375" r:id="rId5"/>
    <p:sldId id="527" r:id="rId6"/>
    <p:sldId id="376" r:id="rId7"/>
    <p:sldId id="377" r:id="rId8"/>
    <p:sldId id="456" r:id="rId9"/>
    <p:sldId id="379" r:id="rId10"/>
    <p:sldId id="380" r:id="rId11"/>
    <p:sldId id="381" r:id="rId12"/>
    <p:sldId id="457" r:id="rId13"/>
    <p:sldId id="383" r:id="rId14"/>
    <p:sldId id="408" r:id="rId15"/>
    <p:sldId id="403" r:id="rId16"/>
    <p:sldId id="458" r:id="rId17"/>
    <p:sldId id="459" r:id="rId18"/>
    <p:sldId id="460" r:id="rId19"/>
    <p:sldId id="399" r:id="rId20"/>
    <p:sldId id="461" r:id="rId21"/>
    <p:sldId id="462" r:id="rId22"/>
    <p:sldId id="463" r:id="rId23"/>
    <p:sldId id="336" r:id="rId24"/>
    <p:sldId id="410" r:id="rId25"/>
    <p:sldId id="467" r:id="rId26"/>
    <p:sldId id="392" r:id="rId27"/>
    <p:sldId id="411" r:id="rId28"/>
    <p:sldId id="466" r:id="rId29"/>
    <p:sldId id="409" r:id="rId30"/>
    <p:sldId id="384" r:id="rId31"/>
    <p:sldId id="326" r:id="rId32"/>
    <p:sldId id="464" r:id="rId33"/>
    <p:sldId id="465" r:id="rId34"/>
    <p:sldId id="394" r:id="rId35"/>
    <p:sldId id="395" r:id="rId36"/>
    <p:sldId id="468" r:id="rId37"/>
    <p:sldId id="327" r:id="rId38"/>
    <p:sldId id="354" r:id="rId39"/>
    <p:sldId id="386" r:id="rId40"/>
    <p:sldId id="347" r:id="rId41"/>
    <p:sldId id="349" r:id="rId42"/>
    <p:sldId id="469" r:id="rId43"/>
    <p:sldId id="398" r:id="rId44"/>
    <p:sldId id="291" r:id="rId45"/>
    <p:sldId id="470" r:id="rId46"/>
    <p:sldId id="472" r:id="rId47"/>
    <p:sldId id="528" r:id="rId48"/>
    <p:sldId id="529" r:id="rId49"/>
    <p:sldId id="471" r:id="rId50"/>
    <p:sldId id="352" r:id="rId51"/>
    <p:sldId id="344" r:id="rId52"/>
    <p:sldId id="353" r:id="rId53"/>
    <p:sldId id="473" r:id="rId54"/>
    <p:sldId id="474" r:id="rId55"/>
    <p:sldId id="397" r:id="rId56"/>
    <p:sldId id="404" r:id="rId57"/>
    <p:sldId id="475" r:id="rId58"/>
    <p:sldId id="331" r:id="rId59"/>
    <p:sldId id="332" r:id="rId60"/>
    <p:sldId id="477" r:id="rId61"/>
    <p:sldId id="478" r:id="rId62"/>
    <p:sldId id="479" r:id="rId63"/>
    <p:sldId id="480" r:id="rId64"/>
    <p:sldId id="481" r:id="rId65"/>
    <p:sldId id="476" r:id="rId66"/>
    <p:sldId id="333" r:id="rId67"/>
    <p:sldId id="389" r:id="rId68"/>
    <p:sldId id="390" r:id="rId69"/>
    <p:sldId id="334" r:id="rId70"/>
    <p:sldId id="482" r:id="rId71"/>
    <p:sldId id="483" r:id="rId72"/>
    <p:sldId id="484" r:id="rId73"/>
    <p:sldId id="400" r:id="rId74"/>
    <p:sldId id="401" r:id="rId75"/>
    <p:sldId id="455" r:id="rId76"/>
    <p:sldId id="306" r:id="rId77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18">
          <p15:clr>
            <a:srgbClr val="A4A3A4"/>
          </p15:clr>
        </p15:guide>
        <p15:guide id="2" pos="21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14" y="96"/>
      </p:cViewPr>
      <p:guideLst>
        <p:guide orient="horz" pos="2918"/>
        <p:guide pos="2167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7310" cy="5342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4417" y="0"/>
            <a:ext cx="3276187" cy="5342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C275A-2EFA-4A46-8026-E5DB85FDC2B9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6462" y="801332"/>
            <a:ext cx="5669926" cy="401114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6734" y="5079590"/>
            <a:ext cx="6049382" cy="481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935"/>
            <a:ext cx="3277310" cy="5342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4417" y="10156935"/>
            <a:ext cx="3276187" cy="5342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2FB52-A649-4234-87C1-3B58EB9972C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6150" y="801688"/>
            <a:ext cx="5670550" cy="40100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2FB52-A649-4234-87C1-3B58EB9972C4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6150" y="801688"/>
            <a:ext cx="5670550" cy="40100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2FB52-A649-4234-87C1-3B58EB9972C4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3203448"/>
            <a:ext cx="7941945" cy="3583304"/>
          </a:xfrm>
          <a:custGeom>
            <a:avLst/>
            <a:gdLst/>
            <a:ahLst/>
            <a:cxnLst/>
            <a:rect l="l" t="t" r="r" b="b"/>
            <a:pathLst>
              <a:path w="7941945" h="3583304">
                <a:moveTo>
                  <a:pt x="7941564" y="0"/>
                </a:moveTo>
                <a:lnTo>
                  <a:pt x="7229856" y="0"/>
                </a:lnTo>
                <a:lnTo>
                  <a:pt x="7229856" y="3267456"/>
                </a:lnTo>
                <a:lnTo>
                  <a:pt x="0" y="3267456"/>
                </a:lnTo>
                <a:lnTo>
                  <a:pt x="0" y="3299460"/>
                </a:lnTo>
                <a:lnTo>
                  <a:pt x="7229856" y="3299460"/>
                </a:lnTo>
                <a:lnTo>
                  <a:pt x="7229856" y="3582924"/>
                </a:lnTo>
                <a:lnTo>
                  <a:pt x="7941564" y="3582924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08299" y="1659059"/>
            <a:ext cx="5029201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7"/>
            <a:ext cx="748538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0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09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6916" y="1624145"/>
            <a:ext cx="6645275" cy="523220"/>
          </a:xfrm>
        </p:spPr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09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48976" y="2084328"/>
            <a:ext cx="467042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3203448"/>
            <a:ext cx="7941945" cy="3583304"/>
          </a:xfrm>
          <a:custGeom>
            <a:avLst/>
            <a:gdLst/>
            <a:ahLst/>
            <a:cxnLst/>
            <a:rect l="l" t="t" r="r" b="b"/>
            <a:pathLst>
              <a:path w="7941945" h="3583304">
                <a:moveTo>
                  <a:pt x="7941564" y="0"/>
                </a:moveTo>
                <a:lnTo>
                  <a:pt x="7229856" y="0"/>
                </a:lnTo>
                <a:lnTo>
                  <a:pt x="7229856" y="3267456"/>
                </a:lnTo>
                <a:lnTo>
                  <a:pt x="0" y="3267456"/>
                </a:lnTo>
                <a:lnTo>
                  <a:pt x="0" y="3299460"/>
                </a:lnTo>
                <a:lnTo>
                  <a:pt x="7229856" y="3299460"/>
                </a:lnTo>
                <a:lnTo>
                  <a:pt x="7229856" y="3582924"/>
                </a:lnTo>
                <a:lnTo>
                  <a:pt x="7941564" y="3582924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09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40" y="1397508"/>
            <a:ext cx="10690860" cy="6014085"/>
          </a:xfrm>
          <a:custGeom>
            <a:avLst/>
            <a:gdLst/>
            <a:ahLst/>
            <a:cxnLst/>
            <a:rect l="l" t="t" r="r" b="b"/>
            <a:pathLst>
              <a:path w="10690860" h="6014084">
                <a:moveTo>
                  <a:pt x="10690860" y="0"/>
                </a:moveTo>
                <a:lnTo>
                  <a:pt x="0" y="0"/>
                </a:lnTo>
                <a:lnTo>
                  <a:pt x="0" y="6013704"/>
                </a:lnTo>
                <a:lnTo>
                  <a:pt x="10690860" y="6013704"/>
                </a:lnTo>
                <a:lnTo>
                  <a:pt x="1069086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07747" y="6901106"/>
            <a:ext cx="1256664" cy="123111"/>
          </a:xfrm>
        </p:spPr>
        <p:txBody>
          <a:bodyPr lIns="0" tIns="0" rIns="0" bIns="0"/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0258572" y="6783260"/>
            <a:ext cx="300354" cy="230832"/>
          </a:xfrm>
        </p:spPr>
        <p:txBody>
          <a:bodyPr lIns="0" tIns="0" rIns="0" bIns="0"/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6089904"/>
            <a:ext cx="7941945" cy="696595"/>
          </a:xfrm>
          <a:custGeom>
            <a:avLst/>
            <a:gdLst/>
            <a:ahLst/>
            <a:cxnLst/>
            <a:rect l="l" t="t" r="r" b="b"/>
            <a:pathLst>
              <a:path w="7941945" h="696595">
                <a:moveTo>
                  <a:pt x="7941564" y="0"/>
                </a:moveTo>
                <a:lnTo>
                  <a:pt x="7312152" y="0"/>
                </a:lnTo>
                <a:lnTo>
                  <a:pt x="7312152" y="381000"/>
                </a:lnTo>
                <a:lnTo>
                  <a:pt x="0" y="381000"/>
                </a:lnTo>
                <a:lnTo>
                  <a:pt x="0" y="413004"/>
                </a:lnTo>
                <a:lnTo>
                  <a:pt x="7312152" y="413004"/>
                </a:lnTo>
                <a:lnTo>
                  <a:pt x="7312152" y="696468"/>
                </a:lnTo>
                <a:lnTo>
                  <a:pt x="7941564" y="696468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90"/>
            <a:ext cx="6493509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26262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6916" y="1624145"/>
            <a:ext cx="6645275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2283" y="6418927"/>
            <a:ext cx="125666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49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8100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object 14"/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nko31.ru/" TargetMode="External"/><Relationship Id="rId2" Type="http://schemas.openxmlformats.org/officeDocument/2006/relationships/hyperlink" Target="http://csi-vera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2668"/>
            <a:ext cx="10690860" cy="60137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3792" y="6411008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00" spc="-10" dirty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sz="80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772668"/>
            <a:ext cx="10690860" cy="6014085"/>
            <a:chOff x="0" y="772667"/>
            <a:chExt cx="10690860" cy="6014085"/>
          </a:xfrm>
        </p:grpSpPr>
        <p:sp>
          <p:nvSpPr>
            <p:cNvPr id="5" name="object 5"/>
            <p:cNvSpPr/>
            <p:nvPr/>
          </p:nvSpPr>
          <p:spPr>
            <a:xfrm>
              <a:off x="0" y="772667"/>
              <a:ext cx="10690860" cy="6014085"/>
            </a:xfrm>
            <a:custGeom>
              <a:avLst/>
              <a:gdLst/>
              <a:ahLst/>
              <a:cxnLst/>
              <a:rect l="l" t="t" r="r" b="b"/>
              <a:pathLst>
                <a:path w="10690860" h="6014084">
                  <a:moveTo>
                    <a:pt x="2436876" y="0"/>
                  </a:moveTo>
                  <a:lnTo>
                    <a:pt x="0" y="0"/>
                  </a:lnTo>
                  <a:lnTo>
                    <a:pt x="0" y="711708"/>
                  </a:lnTo>
                  <a:lnTo>
                    <a:pt x="2436876" y="711708"/>
                  </a:lnTo>
                  <a:lnTo>
                    <a:pt x="2436876" y="0"/>
                  </a:lnTo>
                  <a:close/>
                </a:path>
                <a:path w="10690860" h="6014084">
                  <a:moveTo>
                    <a:pt x="8772144" y="5180076"/>
                  </a:moveTo>
                  <a:lnTo>
                    <a:pt x="6768084" y="5180076"/>
                  </a:lnTo>
                  <a:lnTo>
                    <a:pt x="6768084" y="5219700"/>
                  </a:lnTo>
                  <a:lnTo>
                    <a:pt x="8772144" y="5219700"/>
                  </a:lnTo>
                  <a:lnTo>
                    <a:pt x="8772144" y="5180076"/>
                  </a:lnTo>
                  <a:close/>
                </a:path>
                <a:path w="10690860" h="6014084">
                  <a:moveTo>
                    <a:pt x="10690860" y="2430780"/>
                  </a:moveTo>
                  <a:lnTo>
                    <a:pt x="9979152" y="2430780"/>
                  </a:lnTo>
                  <a:lnTo>
                    <a:pt x="9979152" y="6013704"/>
                  </a:lnTo>
                  <a:lnTo>
                    <a:pt x="10690860" y="6013704"/>
                  </a:lnTo>
                  <a:lnTo>
                    <a:pt x="10690860" y="243078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5616" y="1624584"/>
              <a:ext cx="1264920" cy="1264920"/>
            </a:xfrm>
            <a:prstGeom prst="rect">
              <a:avLst/>
            </a:prstGeom>
          </p:spPr>
        </p:pic>
      </p:grp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8580" y="787400"/>
            <a:ext cx="4843145" cy="1646555"/>
          </a:xfrm>
        </p:spPr>
        <p:txBody>
          <a:bodyPr wrap="square"/>
          <a:lstStyle/>
          <a:p>
            <a:r>
              <a:rPr lang="ru-RU" sz="3200" b="0" dirty="0" smtClean="0"/>
              <a:t>0</a:t>
            </a:r>
            <a:r>
              <a:rPr lang="en-US" sz="3200" b="0" dirty="0" smtClean="0"/>
              <a:t>4</a:t>
            </a:r>
            <a:r>
              <a:rPr lang="ru-RU" sz="3200" b="0" dirty="0" smtClean="0"/>
              <a:t>.08.2023</a:t>
            </a:r>
            <a:r>
              <a:rPr lang="ru-RU" sz="3200" b="0" dirty="0" smtClean="0"/>
              <a:t/>
            </a:r>
            <a:br>
              <a:rPr lang="ru-RU" sz="3200" b="0" dirty="0" smtClean="0"/>
            </a:br>
            <a:r>
              <a:rPr lang="ru-RU" sz="3200" b="0" dirty="0" smtClean="0"/>
              <a:t>г. </a:t>
            </a:r>
            <a:r>
              <a:rPr lang="ru-RU" sz="3200" b="0" dirty="0" smtClean="0"/>
              <a:t>Новый Оскол</a:t>
            </a:r>
            <a:r>
              <a:rPr lang="ru-RU" sz="3200" b="0" dirty="0" smtClean="0"/>
              <a:t> </a:t>
            </a:r>
            <a:r>
              <a:rPr lang="ru-RU" sz="3200" b="0" dirty="0" smtClean="0"/>
              <a:t/>
            </a:r>
            <a:br>
              <a:rPr lang="ru-RU" sz="3200" b="0" dirty="0" smtClean="0"/>
            </a:br>
            <a:r>
              <a:rPr lang="ru-RU" sz="1100" b="0" dirty="0" smtClean="0"/>
              <a:t/>
            </a:r>
            <a:br>
              <a:rPr lang="ru-RU" sz="1100" b="0" dirty="0" smtClean="0"/>
            </a:br>
            <a:endParaRPr lang="ru-RU" sz="3200" b="0" dirty="0"/>
          </a:p>
        </p:txBody>
      </p:sp>
      <p:pic>
        <p:nvPicPr>
          <p:cNvPr id="16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7" name="object 9"/>
          <p:cNvSpPr txBox="1"/>
          <p:nvPr/>
        </p:nvSpPr>
        <p:spPr>
          <a:xfrm>
            <a:off x="103886" y="3255937"/>
            <a:ext cx="9724518" cy="1859482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996950" marR="5080" indent="-984885" algn="r">
              <a:lnSpc>
                <a:spcPct val="100000"/>
              </a:lnSpc>
              <a:spcBef>
                <a:spcPts val="100"/>
              </a:spcBef>
            </a:pPr>
            <a:r>
              <a:rPr lang="ru-RU" sz="6000" b="1" spc="-250" dirty="0" smtClean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cs typeface="Arial" panose="020B0604020202020204"/>
              </a:rPr>
              <a:t>СОЦИО КУЛЬТУРНОЕ ПРОЕКТИРОВАНИЕ</a:t>
            </a:r>
            <a:endParaRPr lang="ru-RU" sz="6000" b="1" spc="-250" dirty="0" smtClean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200025"/>
            <a:ext cx="7162800" cy="158115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/>
              <a:t>Первый конкурс 2024 года</a:t>
            </a:r>
            <a:br>
              <a:rPr lang="ru-RU" dirty="0" smtClean="0"/>
            </a:br>
            <a:r>
              <a:rPr lang="ru-RU" dirty="0" smtClean="0"/>
              <a:t>Президентского Фонда культурных инициатив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6184900" y="1647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7500" y="2181225"/>
            <a:ext cx="9537700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ПРИЁМ ЗАЯВОК: 25 июля 2023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ОКОНЧАНИЕ ПРИЕМА: 31 августа 2023 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				</a:t>
            </a:r>
            <a:r>
              <a:rPr lang="ru-RU" sz="4400" b="1" dirty="0" smtClean="0">
                <a:solidFill>
                  <a:srgbClr val="FF0000"/>
                </a:solidFill>
              </a:rPr>
              <a:t>в 23:30!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Сайт: </a:t>
            </a:r>
            <a:r>
              <a:rPr lang="ru-RU" sz="4400" b="1" u="sng" dirty="0" err="1" smtClean="0">
                <a:solidFill>
                  <a:srgbClr val="FF0000"/>
                </a:solidFill>
              </a:rPr>
              <a:t>культурныеинициативы.рф</a:t>
            </a:r>
            <a:endParaRPr lang="ru-RU" sz="4400" b="1" u="sng" dirty="0" smtClean="0">
              <a:solidFill>
                <a:srgbClr val="FF0000"/>
              </a:solidFill>
            </a:endParaRPr>
          </a:p>
          <a:p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7308" y="5005491"/>
            <a:ext cx="4179168" cy="1375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200025"/>
            <a:ext cx="7162800" cy="62738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Срок реализации проекта</a:t>
            </a:r>
            <a:endParaRPr sz="400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460" y="1261110"/>
            <a:ext cx="984758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должен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начинаться не ранее </a:t>
            </a:r>
          </a:p>
          <a:p>
            <a:pPr algn="just"/>
            <a:r>
              <a:rPr lang="ru-RU" sz="3600" b="1" dirty="0" smtClean="0">
                <a:solidFill>
                  <a:srgbClr val="FF0000"/>
                </a:solidFill>
              </a:rPr>
              <a:t>15 января 2024 </a:t>
            </a:r>
            <a:r>
              <a:rPr lang="ru-RU" sz="3600" b="1" dirty="0">
                <a:solidFill>
                  <a:srgbClr val="FF0000"/>
                </a:solidFill>
              </a:rPr>
              <a:t>г.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завершаться не позднее 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3600" b="1" dirty="0" smtClean="0">
                <a:solidFill>
                  <a:srgbClr val="FF0000"/>
                </a:solidFill>
              </a:rPr>
              <a:t>30 </a:t>
            </a:r>
            <a:r>
              <a:rPr lang="ru-RU" sz="3600" b="1" dirty="0">
                <a:solidFill>
                  <a:srgbClr val="FF0000"/>
                </a:solidFill>
              </a:rPr>
              <a:t>июня </a:t>
            </a:r>
            <a:r>
              <a:rPr lang="ru-RU" sz="3600" b="1" dirty="0" smtClean="0">
                <a:solidFill>
                  <a:srgbClr val="FF0000"/>
                </a:solidFill>
              </a:rPr>
              <a:t>2025 </a:t>
            </a:r>
            <a:r>
              <a:rPr lang="ru-RU" sz="3600" b="1" dirty="0">
                <a:solidFill>
                  <a:srgbClr val="FF0000"/>
                </a:solidFill>
              </a:rPr>
              <a:t>г</a:t>
            </a:r>
            <a:r>
              <a:rPr lang="ru-RU" sz="36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endParaRPr lang="ru-RU" sz="2400" b="1" dirty="0">
              <a:solidFill>
                <a:srgbClr val="FF0000"/>
              </a:solidFill>
            </a:endParaRPr>
          </a:p>
          <a:p>
            <a:pPr algn="just"/>
            <a:r>
              <a:rPr lang="ru-RU" sz="2000" dirty="0"/>
              <a:t>По мотивированному предложению победителя конкурса Фондом может быть согласовано продление срока реализации проекта не более чем </a:t>
            </a:r>
            <a:r>
              <a:rPr lang="ru-RU" sz="2000" b="1" dirty="0">
                <a:solidFill>
                  <a:srgbClr val="FF0000"/>
                </a:solidFill>
              </a:rPr>
              <a:t>до 30 сентября 2025 </a:t>
            </a:r>
            <a:r>
              <a:rPr lang="ru-RU" sz="2000" b="1" dirty="0" smtClean="0">
                <a:solidFill>
                  <a:srgbClr val="FF0000"/>
                </a:solidFill>
              </a:rPr>
              <a:t>г.</a:t>
            </a:r>
          </a:p>
          <a:p>
            <a:pPr algn="just"/>
            <a:endParaRPr lang="ru-RU" sz="2000" b="1" dirty="0">
              <a:solidFill>
                <a:srgbClr val="FF0000"/>
              </a:solidFill>
            </a:endParaRPr>
          </a:p>
          <a:p>
            <a:pPr algn="just"/>
            <a:r>
              <a:rPr lang="ru-RU" sz="2000" dirty="0"/>
              <a:t>В случае участия победителя конкурса – </a:t>
            </a:r>
            <a:r>
              <a:rPr lang="ru-RU" sz="2000" dirty="0" smtClean="0"/>
              <a:t>ИП, </a:t>
            </a:r>
            <a:r>
              <a:rPr lang="ru-RU" sz="2000" dirty="0"/>
              <a:t>руководителя организации – победителя конкурса или руководителя проекта в </a:t>
            </a:r>
            <a:r>
              <a:rPr lang="ru-RU" sz="2000" dirty="0" smtClean="0"/>
              <a:t>СВО, </a:t>
            </a:r>
            <a:r>
              <a:rPr lang="ru-RU" sz="2000" dirty="0"/>
              <a:t>подтвержденного официальными документами, по мотивированному предложению победителя конкурса Фондом может быть согласовано продление срока реализации проекта </a:t>
            </a:r>
            <a:endParaRPr lang="ru-RU" sz="2000" dirty="0" smtClean="0"/>
          </a:p>
          <a:p>
            <a:pPr algn="just"/>
            <a:r>
              <a:rPr lang="ru-RU" sz="2000" dirty="0" smtClean="0"/>
              <a:t>не </a:t>
            </a:r>
            <a:r>
              <a:rPr lang="ru-RU" sz="2000" dirty="0"/>
              <a:t>более чем </a:t>
            </a:r>
            <a:r>
              <a:rPr lang="ru-RU" sz="2000" b="1" dirty="0">
                <a:solidFill>
                  <a:srgbClr val="FF0000"/>
                </a:solidFill>
              </a:rPr>
              <a:t>до 31 декабря 2025 г.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just"/>
            <a:endParaRPr lang="ru-RU" sz="2400" b="1" dirty="0">
              <a:solidFill>
                <a:srgbClr val="FF0000"/>
              </a:solidFill>
            </a:endParaRPr>
          </a:p>
          <a:p>
            <a:pPr algn="just"/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43044" y="1117129"/>
            <a:ext cx="2250356" cy="740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Тематические направления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5499100" y="14192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300" y="1343025"/>
            <a:ext cx="10452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 smtClean="0"/>
              <a:t>  Нация созидателей</a:t>
            </a:r>
            <a:r>
              <a:rPr lang="ru-RU" sz="3200" dirty="0" smtClean="0"/>
              <a:t>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 smtClean="0"/>
              <a:t>  Великое </a:t>
            </a:r>
            <a:r>
              <a:rPr lang="ru-RU" sz="3200" b="1" dirty="0"/>
              <a:t>русское слово.  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Я горжусь. 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Место силы.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Культурный код. 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Молодые лидеры.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История страны: история преодолений и побед. Вехи.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Многонациональный народ.</a:t>
            </a:r>
          </a:p>
          <a:p>
            <a:pPr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Мы вместе.</a:t>
            </a:r>
          </a:p>
        </p:txBody>
      </p:sp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ТИПЫ ПРОЕКТОВ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5499100" y="14192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300" y="1949093"/>
            <a:ext cx="104521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dirty="0" smtClean="0"/>
              <a:t>  классическое, академическое искусство;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 smtClean="0"/>
              <a:t>  </a:t>
            </a:r>
            <a:r>
              <a:rPr lang="ru-RU" sz="3200" dirty="0"/>
              <a:t>образовательные и </a:t>
            </a:r>
            <a:r>
              <a:rPr lang="ru-RU" sz="3200" dirty="0" smtClean="0"/>
              <a:t>наставнические;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b="1" dirty="0"/>
              <a:t> </a:t>
            </a:r>
            <a:r>
              <a:rPr lang="ru-RU" sz="3200" dirty="0"/>
              <a:t>по выявлению и поддержке молодых </a:t>
            </a:r>
            <a:r>
              <a:rPr lang="ru-RU" sz="3200" dirty="0" smtClean="0"/>
              <a:t>талантов;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dirty="0"/>
              <a:t>креативных индустрий </a:t>
            </a:r>
            <a:r>
              <a:rPr lang="ru-RU" sz="1600" dirty="0"/>
              <a:t>(</a:t>
            </a:r>
            <a:r>
              <a:rPr lang="ru-RU" sz="1600" u="sng" dirty="0"/>
              <a:t>в том числе </a:t>
            </a:r>
            <a:r>
              <a:rPr lang="ru-RU" sz="1600" dirty="0"/>
              <a:t>в области литературы и издательского дела, дизайна, моды, арт, музыки и саунд-дизайна, архитектуры и </a:t>
            </a:r>
            <a:r>
              <a:rPr lang="ru-RU" sz="1600" dirty="0" err="1"/>
              <a:t>урбанистики</a:t>
            </a:r>
            <a:r>
              <a:rPr lang="ru-RU" sz="1600" dirty="0"/>
              <a:t>, новых медиа, мультимедиа технологий, кино, театра, игр, создания и развития инфраструктуры креативных индустрий</a:t>
            </a:r>
            <a:r>
              <a:rPr lang="ru-RU" sz="1600" dirty="0" smtClean="0"/>
              <a:t>)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dirty="0"/>
              <a:t>проведение фестивалей, премий, форумов;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dirty="0"/>
              <a:t> </a:t>
            </a:r>
            <a:r>
              <a:rPr lang="ru-RU" sz="3200" dirty="0" err="1" smtClean="0"/>
              <a:t>стартапы</a:t>
            </a:r>
            <a:r>
              <a:rPr lang="ru-RU" sz="3200" dirty="0" smtClean="0"/>
              <a:t>; </a:t>
            </a:r>
            <a:endParaRPr lang="ru-RU" sz="3200" dirty="0"/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3200" dirty="0"/>
              <a:t>проекты в области современной популярной культуры.</a:t>
            </a:r>
          </a:p>
        </p:txBody>
      </p:sp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5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1607822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1300" y="123825"/>
            <a:ext cx="54864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УЧАСТНИКИ КОНКУРСА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393700" y="1800225"/>
            <a:ext cx="8229600" cy="44196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некоммерческие организации (за исключением государственных учреждений, государственных корпораций, государственных компаний, политических партий); </a:t>
            </a:r>
          </a:p>
          <a:p>
            <a:pPr lvl="0" defTabSz="914400">
              <a:defRPr/>
            </a:pPr>
            <a:endParaRPr lang="ru-RU" sz="3200" dirty="0" smtClean="0"/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коммерческие организации; </a:t>
            </a:r>
          </a:p>
          <a:p>
            <a:pPr lvl="0" defTabSz="914400">
              <a:defRPr/>
            </a:pPr>
            <a:endParaRPr lang="ru-RU" sz="3200" dirty="0" smtClean="0"/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индивидуальные предприниматели.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/>
            </a:r>
            <a:b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4" name="Рисунок 13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7334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1300" y="123825"/>
            <a:ext cx="61722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УЧАСТВОВАТЬ </a:t>
            </a:r>
            <a:r>
              <a:rPr lang="ru-RU" spc="-5" dirty="0" smtClean="0">
                <a:solidFill>
                  <a:srgbClr val="FF0000"/>
                </a:solidFill>
              </a:rPr>
              <a:t>НЕ МОГУТ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241300" y="1114425"/>
            <a:ext cx="9677400" cy="44196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иностранные юридические лица; 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иностранные агенты;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 юридические лица с иностранным  </a:t>
            </a:r>
            <a:br>
              <a:rPr lang="ru-RU" sz="3200" dirty="0" smtClean="0"/>
            </a:br>
            <a:r>
              <a:rPr lang="ru-RU" sz="3200" dirty="0" smtClean="0"/>
              <a:t>участием более 50 процентов; находящиеся в процессе ликвидации; в отношении которых возбуждено производство по делу о несостоятельности (банкротстве); деятельность которых приостановлена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Не зарегистрированные НКО;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муниципальные казенные учреждения; </a:t>
            </a:r>
          </a:p>
          <a:p>
            <a:pPr lvl="0" defTabSz="914400">
              <a:buFont typeface="Wingdings" panose="05000000000000000000" pitchFamily="2" charset="2"/>
              <a:buChar char="Ø"/>
              <a:defRPr/>
            </a:pPr>
            <a:r>
              <a:rPr lang="ru-RU" sz="3200" dirty="0" smtClean="0"/>
              <a:t>ИП, которые прекратили (обязаны прекратить) деятельность в качестве ИП и пр.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/>
            </a:r>
            <a:b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433792" y="6536711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3" name="Рисунок 12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7334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1300" y="123825"/>
            <a:ext cx="61722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У УЧАСТНИКА </a:t>
            </a:r>
            <a:r>
              <a:rPr lang="ru-RU" spc="-5" dirty="0" smtClean="0">
                <a:solidFill>
                  <a:srgbClr val="FF0000"/>
                </a:solidFill>
              </a:rPr>
              <a:t>КОНКУРСА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241300" y="1114425"/>
            <a:ext cx="9677400" cy="44196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>
              <a:buFont typeface="Wingdings" panose="05000000000000000000" pitchFamily="2" charset="2"/>
              <a:buChar char="Ø"/>
              <a:defRPr/>
            </a:pPr>
            <a:r>
              <a:rPr lang="ru-RU" sz="3200" dirty="0"/>
              <a:t>должна </a:t>
            </a:r>
            <a:r>
              <a:rPr lang="ru-RU" sz="3200" b="1" dirty="0">
                <a:solidFill>
                  <a:srgbClr val="FF0000"/>
                </a:solidFill>
              </a:rPr>
              <a:t>отсутствовать просроченная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задолженность </a:t>
            </a:r>
            <a:r>
              <a:rPr lang="ru-RU" sz="3200" b="1" dirty="0">
                <a:solidFill>
                  <a:srgbClr val="FF0000"/>
                </a:solidFill>
              </a:rPr>
              <a:t>по налогам</a:t>
            </a:r>
            <a:r>
              <a:rPr lang="ru-RU" sz="3200" dirty="0"/>
              <a:t>, сборам, страховым взносам и иным обязательным платежам в бюджеты бюджетной системы Российской Федерации, срок исполнения по которым наступил 5 в соответствии с законодательством Российской Федерации (за исключением сумм, по которым имеется вступившее в законную силу решение суда о признании обязанности по уплате этих сумм исполненной), в размере, </a:t>
            </a:r>
            <a:r>
              <a:rPr lang="ru-RU" sz="3200" b="1" dirty="0">
                <a:solidFill>
                  <a:srgbClr val="FF0000"/>
                </a:solidFill>
              </a:rPr>
              <a:t>превышающем одну тысячу рублей</a:t>
            </a:r>
            <a:r>
              <a:rPr lang="ru-RU" sz="3200" dirty="0"/>
              <a:t>.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433792" y="6536711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3" name="Рисунок 12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4" y="1607822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7500" y="200025"/>
            <a:ext cx="4953000" cy="105734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ОСОБЕННОСТИ КОНКУРСА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9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Заголовок 3"/>
          <p:cNvSpPr txBox="1"/>
          <p:nvPr/>
        </p:nvSpPr>
        <p:spPr>
          <a:xfrm>
            <a:off x="317500" y="3095625"/>
            <a:ext cx="6858000" cy="838200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Один заявитель – ОДИН проект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2800" b="1" kern="0" dirty="0" smtClean="0">
              <a:solidFill>
                <a:schemeClr val="tx2">
                  <a:lumMod val="75000"/>
                </a:schemeClr>
              </a:solidFill>
              <a:latin typeface="Arial" panose="020B0604020202020204"/>
              <a:ea typeface="+mj-ea"/>
              <a:cs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2800" b="1" kern="0" dirty="0" smtClean="0">
              <a:solidFill>
                <a:schemeClr val="tx2">
                  <a:lumMod val="75000"/>
                </a:schemeClr>
              </a:solidFill>
              <a:latin typeface="Arial" panose="020B0604020202020204"/>
              <a:ea typeface="+mj-ea"/>
              <a:cs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pic>
        <p:nvPicPr>
          <p:cNvPr id="13" name="Рисунок 12" descr="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51700" y="1952625"/>
            <a:ext cx="2431847" cy="4114800"/>
          </a:xfrm>
          <a:prstGeom prst="rect">
            <a:avLst/>
          </a:prstGeom>
        </p:spPr>
      </p:pic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5" name="Рисунок 14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3600" y="3552825"/>
            <a:ext cx="2209800" cy="17075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ЗАПРЕЩЕНЫ РАСХОДЫ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10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1" name="Заголовок 3"/>
          <p:cNvSpPr txBox="1"/>
          <p:nvPr/>
        </p:nvSpPr>
        <p:spPr>
          <a:xfrm>
            <a:off x="3175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расходов, непосредственно не связанных с реализацией проекта;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 на приобретение недвижимого имущества (включая земельные участки), капитальное строительство новых зданий;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 на приобретение алкогольной и табачной продукции, а также товаров, которые являются предметами роскоши;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расходов, предусматривающих финансирование политических партий, кампаний и акций, подготовку и проведение митингов, демонстраций, пикетирований; 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уплаты штрафов, пеней.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4" name="Рисунок 13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3600" y="3552825"/>
            <a:ext cx="2209800" cy="17075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НЕ РЕКОМЕНДУЮТСЯ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1" name="Заголовок 3"/>
          <p:cNvSpPr txBox="1"/>
          <p:nvPr/>
        </p:nvSpPr>
        <p:spPr>
          <a:xfrm>
            <a:off x="3175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 smtClean="0"/>
              <a:t>на осуществление непредвиденных расходов, </a:t>
            </a:r>
            <a:br>
              <a:rPr lang="ru-RU" sz="2800" dirty="0" smtClean="0"/>
            </a:br>
            <a:r>
              <a:rPr lang="ru-RU" sz="2800" dirty="0" smtClean="0"/>
              <a:t>а также </a:t>
            </a:r>
            <a:r>
              <a:rPr lang="ru-RU" sz="2800" dirty="0" err="1" smtClean="0"/>
              <a:t>недетализированных</a:t>
            </a:r>
            <a:r>
              <a:rPr lang="ru-RU" sz="2800" dirty="0" smtClean="0"/>
              <a:t> «прочих расходов»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defRPr/>
            </a:pPr>
            <a:endParaRPr lang="ru-RU" sz="2800" dirty="0" smtClean="0"/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 </a:t>
            </a:r>
            <a:r>
              <a:rPr lang="ru-RU" sz="2800" dirty="0" smtClean="0"/>
              <a:t>на капитальный ремонт зданий и сооружений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defRPr/>
            </a:pPr>
            <a:endParaRPr lang="ru-RU" sz="2800" dirty="0" smtClean="0"/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 </a:t>
            </a:r>
            <a:r>
              <a:rPr lang="ru-RU" sz="2800" dirty="0" smtClean="0"/>
              <a:t>на строительство некапитальных зданий и строений, в том числе без фундамента</a:t>
            </a:r>
          </a:p>
          <a:p>
            <a:pPr lvl="0" defTabSz="914400">
              <a:buClr>
                <a:schemeClr val="accent3">
                  <a:lumMod val="75000"/>
                </a:schemeClr>
              </a:buClr>
              <a:defRPr/>
            </a:pPr>
            <a:endParaRPr lang="ru-RU" sz="2800" dirty="0" smtClean="0"/>
          </a:p>
          <a:p>
            <a:pPr lvl="0" defTabSz="9144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/>
              </a:rPr>
              <a:t> </a:t>
            </a:r>
            <a:r>
              <a:rPr lang="ru-RU" sz="2800" dirty="0" smtClean="0"/>
              <a:t>на обустройство территорий, если сумма на данный вид расходов превышает 20% от запрашиваемых средств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4" name="Рисунок 13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3600" y="3552825"/>
            <a:ext cx="2209800" cy="17075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НЕ РЕКОМЕНДУЮТСЯ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12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1" name="Заголовок 3"/>
          <p:cNvSpPr txBox="1"/>
          <p:nvPr/>
        </p:nvSpPr>
        <p:spPr>
          <a:xfrm>
            <a:off x="3175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lvl="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/>
              <a:t>на оплату в пользу одного контрагента или нескольких контрагентов, входящих в одну группу лиц (как этот термин определен в пункте 1 статьи 9 Федерального закона от 26.07.2006 г. № 135-ФЗ «О защите конкуренции») в объеме более 50% </a:t>
            </a:r>
            <a:r>
              <a:rPr lang="ru-RU" sz="2800" dirty="0" smtClean="0"/>
              <a:t>бюджета;</a:t>
            </a:r>
          </a:p>
          <a:p>
            <a:pPr lvl="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  <a:p>
            <a:pPr lvl="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800" dirty="0"/>
              <a:t>на работу с явно аффилированными организациями или лицами в объеме более 30% </a:t>
            </a:r>
            <a:r>
              <a:rPr lang="ru-RU" sz="2800" dirty="0" smtClean="0"/>
              <a:t>гранта.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4" name="Рисунок 13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2285" y="1038226"/>
            <a:ext cx="1362709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7501" y="200025"/>
            <a:ext cx="49530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РАЗМЕР ГРАНТА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7"/>
            <a:ext cx="1790216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1792" y="1423971"/>
            <a:ext cx="9448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До 500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(проходной балл - 6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До 3 000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(проходной балл -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74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От 3 000 тыс. руб. до 10 000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(проходной балл -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75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Более 10 000 тыс. руб.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(самый высокий проходной балл - 7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4" name="Рисунок 13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14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5511"/>
            <a:ext cx="10691368" cy="5668652"/>
          </a:xfrm>
          <a:prstGeom prst="rect">
            <a:avLst/>
          </a:prstGeom>
        </p:spPr>
      </p:pic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7413848" cy="130676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СОЦИО КУЛЬТУРНЫЙ ПРОЕКТ</a:t>
            </a:r>
            <a:endParaRPr sz="4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15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7413848" cy="130676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СОЦИО КУЛЬТУРНЫЙ ПРОЕКТ</a:t>
            </a:r>
            <a:endParaRPr sz="4200" dirty="0">
              <a:solidFill>
                <a:srgbClr val="FF0000"/>
              </a:solidFill>
            </a:endParaRPr>
          </a:p>
        </p:txBody>
      </p:sp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45" y="2058085"/>
            <a:ext cx="5576693" cy="3667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84" y="3209159"/>
            <a:ext cx="2945904" cy="1296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16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79" y="1266825"/>
            <a:ext cx="10293149" cy="5881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17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" y="1477169"/>
            <a:ext cx="10058400" cy="5676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9296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2559" y="12668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18</a:t>
            </a:fld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2" y="1549177"/>
            <a:ext cx="10058400" cy="5675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object 323"/>
          <p:cNvSpPr txBox="1"/>
          <p:nvPr/>
        </p:nvSpPr>
        <p:spPr>
          <a:xfrm>
            <a:off x="852993" y="921502"/>
            <a:ext cx="78041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Ц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ер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</a:t>
            </a:r>
            <a:r>
              <a:rPr sz="1000" b="1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онии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2509545" y="921502"/>
            <a:ext cx="131635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Действующие</a:t>
            </a:r>
            <a:r>
              <a:rPr sz="1000" b="1" spc="-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лица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4460205" y="921502"/>
            <a:ext cx="126809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Место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проведения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499376" y="921502"/>
            <a:ext cx="1040130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Основная</a:t>
            </a:r>
            <a:r>
              <a:rPr sz="1000" b="1" spc="-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идея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0" name="object 3"/>
          <p:cNvSpPr txBox="1"/>
          <p:nvPr/>
        </p:nvSpPr>
        <p:spPr>
          <a:xfrm>
            <a:off x="622300" y="276225"/>
            <a:ext cx="48768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200" b="1" kern="0" spc="-10" dirty="0" smtClean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ЗАЯВКА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614048" y="6373713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417"/>
            <a:ext cx="10599836" cy="45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object 323"/>
          <p:cNvSpPr txBox="1"/>
          <p:nvPr/>
        </p:nvSpPr>
        <p:spPr>
          <a:xfrm>
            <a:off x="852993" y="921502"/>
            <a:ext cx="78041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Ц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ер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</a:t>
            </a:r>
            <a:r>
              <a:rPr sz="1000" b="1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онии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2509545" y="921502"/>
            <a:ext cx="131635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Действующие</a:t>
            </a:r>
            <a:r>
              <a:rPr sz="1000" b="1" spc="-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лица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4460205" y="921502"/>
            <a:ext cx="126809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Место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проведения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499376" y="921502"/>
            <a:ext cx="1040130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Основная</a:t>
            </a:r>
            <a:r>
              <a:rPr sz="1000" b="1" spc="-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идея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0" name="object 3"/>
          <p:cNvSpPr txBox="1"/>
          <p:nvPr/>
        </p:nvSpPr>
        <p:spPr>
          <a:xfrm>
            <a:off x="622300" y="276225"/>
            <a:ext cx="48768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200" b="1" kern="0" spc="-10" dirty="0" smtClean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ЗАЯВКА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614048" y="6373713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1405161"/>
            <a:ext cx="10531171" cy="5904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object 323"/>
          <p:cNvSpPr txBox="1"/>
          <p:nvPr/>
        </p:nvSpPr>
        <p:spPr>
          <a:xfrm>
            <a:off x="852993" y="921502"/>
            <a:ext cx="78041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Ц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ер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</a:t>
            </a:r>
            <a:r>
              <a:rPr sz="1000" b="1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онии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2509545" y="921502"/>
            <a:ext cx="131635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Действующие</a:t>
            </a:r>
            <a:r>
              <a:rPr sz="1000" b="1" spc="-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лица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4460205" y="921502"/>
            <a:ext cx="126809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Место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проведения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499376" y="921502"/>
            <a:ext cx="1040130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Основная</a:t>
            </a:r>
            <a:r>
              <a:rPr sz="1000" b="1" spc="-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идея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0" name="object 3"/>
          <p:cNvSpPr txBox="1"/>
          <p:nvPr/>
        </p:nvSpPr>
        <p:spPr>
          <a:xfrm>
            <a:off x="622300" y="276225"/>
            <a:ext cx="48768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200" b="1" kern="0" spc="-10" dirty="0" smtClean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ЗАЯВКА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614048" y="6373713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2" y="1477169"/>
            <a:ext cx="10559676" cy="5760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object 323"/>
          <p:cNvSpPr txBox="1"/>
          <p:nvPr/>
        </p:nvSpPr>
        <p:spPr>
          <a:xfrm>
            <a:off x="852993" y="921502"/>
            <a:ext cx="78041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Ц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ер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</a:t>
            </a:r>
            <a:r>
              <a:rPr sz="1000" b="1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онии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2509545" y="921502"/>
            <a:ext cx="131635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Действующие</a:t>
            </a:r>
            <a:r>
              <a:rPr sz="1000" b="1" spc="-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лица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4460205" y="921502"/>
            <a:ext cx="1268095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Место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проведения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499376" y="921502"/>
            <a:ext cx="1040130" cy="16735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Основная</a:t>
            </a:r>
            <a:r>
              <a:rPr sz="1000" b="1" spc="-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идея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0" name="object 3"/>
          <p:cNvSpPr txBox="1"/>
          <p:nvPr/>
        </p:nvSpPr>
        <p:spPr>
          <a:xfrm>
            <a:off x="622300" y="276225"/>
            <a:ext cx="6668616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200" b="1" kern="0" spc="-10" dirty="0" smtClean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ЗАЯВКА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ПРОЕКТА: пример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614048" y="6373713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6" y="1587124"/>
            <a:ext cx="10488727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7500" y="1138219"/>
            <a:ext cx="9650446" cy="518346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Это должна быть краткая текстовая презентация проекта, содержащая: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sz="1200" dirty="0" smtClean="0"/>
          </a:p>
          <a:p>
            <a:pPr marL="742950" indent="-74295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3600" dirty="0" smtClean="0"/>
              <a:t>описание </a:t>
            </a:r>
            <a:r>
              <a:rPr lang="ru-RU" sz="3600" u="sng" dirty="0" smtClean="0">
                <a:solidFill>
                  <a:srgbClr val="FF0000"/>
                </a:solidFill>
              </a:rPr>
              <a:t>основной идеи </a:t>
            </a:r>
            <a:r>
              <a:rPr lang="ru-RU" sz="3600" dirty="0" smtClean="0"/>
              <a:t>проекта и конкретных действий по его реализации (без обоснования актуальности и значимости); </a:t>
            </a:r>
          </a:p>
          <a:p>
            <a:pPr marL="742950" indent="-74295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3600" dirty="0" smtClean="0"/>
              <a:t>сведения о </a:t>
            </a:r>
            <a:r>
              <a:rPr lang="ru-RU" sz="3600" u="sng" dirty="0" smtClean="0">
                <a:solidFill>
                  <a:srgbClr val="FF0000"/>
                </a:solidFill>
              </a:rPr>
              <a:t>выборе целевой группы</a:t>
            </a:r>
            <a:r>
              <a:rPr lang="ru-RU" sz="3600" dirty="0" smtClean="0"/>
              <a:t>, опираясь на тот </a:t>
            </a:r>
            <a:r>
              <a:rPr lang="ru-RU" sz="3600" u="sng" dirty="0" smtClean="0">
                <a:solidFill>
                  <a:srgbClr val="FF0000"/>
                </a:solidFill>
              </a:rPr>
              <a:t>опыт</a:t>
            </a:r>
            <a:r>
              <a:rPr lang="ru-RU" sz="3600" dirty="0" smtClean="0"/>
              <a:t>, который есть у организации и команды; </a:t>
            </a:r>
          </a:p>
          <a:p>
            <a:pPr marL="742950" indent="-74295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3600" dirty="0" smtClean="0"/>
              <a:t>наиболее значимые ожидаемые </a:t>
            </a:r>
            <a:r>
              <a:rPr lang="ru-RU" sz="3600" u="sng" dirty="0" smtClean="0">
                <a:solidFill>
                  <a:srgbClr val="FF0000"/>
                </a:solidFill>
              </a:rPr>
              <a:t>результаты</a:t>
            </a:r>
            <a:r>
              <a:rPr lang="ru-RU" sz="3600" dirty="0" smtClean="0"/>
              <a:t>. </a:t>
            </a:r>
            <a:endParaRPr lang="ru-RU" altLang="ru-RU" sz="3600" b="1" dirty="0" smtClean="0"/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162124" y="86333"/>
            <a:ext cx="7344816" cy="118365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8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ОПИСАНИЕ ПРОЕКТА и УНИКАЛЬНОСТЬ</a:t>
            </a:r>
            <a:endParaRPr kumimoji="0" lang="ru-RU" sz="3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72" y="1693193"/>
            <a:ext cx="10441056" cy="5111900"/>
          </a:xfrm>
          <a:prstGeom prst="rect">
            <a:avLst/>
          </a:prstGeom>
        </p:spPr>
      </p:pic>
      <p:pic>
        <p:nvPicPr>
          <p:cNvPr id="7" name="Рисунок 6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873108" y="829097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7" name="Рисунок 6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980294"/>
            <a:ext cx="5695950" cy="5829300"/>
          </a:xfrm>
          <a:prstGeom prst="rect">
            <a:avLst/>
          </a:prstGeom>
        </p:spPr>
      </p:pic>
      <p:sp>
        <p:nvSpPr>
          <p:cNvPr id="12" name="object 3"/>
          <p:cNvSpPr txBox="1"/>
          <p:nvPr/>
        </p:nvSpPr>
        <p:spPr>
          <a:xfrm>
            <a:off x="162124" y="86333"/>
            <a:ext cx="7344816" cy="59888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8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 ПОДТВЕРДИТЬ?</a:t>
            </a:r>
            <a:endParaRPr kumimoji="0" lang="ru-RU" sz="3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49" y="2701305"/>
            <a:ext cx="3697751" cy="2773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8916" y="1852599"/>
            <a:ext cx="9967946" cy="3890808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Это одно из самых </a:t>
            </a:r>
            <a:r>
              <a:rPr lang="ru-RU" sz="3600" b="1" dirty="0" smtClean="0"/>
              <a:t>важных полей заявки</a:t>
            </a:r>
            <a:r>
              <a:rPr lang="ru-RU" sz="3600" dirty="0" smtClean="0"/>
              <a:t>, поскольку члены высших коллегиальных органов (Координационного комитета, объединенного экспертного совета), как правило, </a:t>
            </a:r>
            <a:r>
              <a:rPr lang="ru-RU" sz="3600" b="1" dirty="0" smtClean="0"/>
              <a:t>используют именно это поле</a:t>
            </a:r>
            <a:r>
              <a:rPr lang="ru-RU" sz="3600" dirty="0" smtClean="0"/>
              <a:t>, чтобы понять идею проекта и составить о нем </a:t>
            </a:r>
            <a:r>
              <a:rPr lang="ru-RU" sz="3600" b="1" dirty="0" smtClean="0">
                <a:solidFill>
                  <a:srgbClr val="FF0000"/>
                </a:solidFill>
              </a:rPr>
              <a:t>общее представление для дальнейшего рассмотрения</a:t>
            </a:r>
            <a:r>
              <a:rPr lang="ru-RU" sz="3600" dirty="0" smtClean="0"/>
              <a:t>.</a:t>
            </a:r>
            <a:endParaRPr lang="ru-RU" altLang="ru-RU" sz="36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234132" y="240669"/>
            <a:ext cx="7344816" cy="136832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lvl="0">
              <a:spcBef>
                <a:spcPts val="110"/>
              </a:spcBef>
              <a:defRPr/>
            </a:pPr>
            <a:r>
              <a:rPr lang="ru-RU" sz="4400" b="1" kern="0" spc="-10" dirty="0" smtClean="0">
                <a:solidFill>
                  <a:sysClr val="windowText" lastClr="000000"/>
                </a:solidFill>
              </a:rPr>
              <a:t>ОПИСАНИЕ ПРОЕКТА и УНИКАЛЬНОСТЬ</a:t>
            </a:r>
            <a:endParaRPr lang="ru-RU" sz="4400" b="1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5562600" cy="131959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ТВОРЧЕСКАЯ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КОНЦЕПЦИЯ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1569809"/>
            <a:ext cx="5804867" cy="4663324"/>
          </a:xfrm>
          <a:prstGeom prst="rect">
            <a:avLst/>
          </a:prstGeom>
        </p:spPr>
      </p:pic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5562600" cy="131959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ТВОРЧЕСКАЯ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КОНЦЕПЦИЯ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3" y="2362811"/>
            <a:ext cx="10058400" cy="4764505"/>
          </a:xfrm>
          <a:prstGeom prst="rect">
            <a:avLst/>
          </a:prstGeom>
        </p:spPr>
      </p:pic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29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9" y="1621185"/>
            <a:ext cx="9907386" cy="4966108"/>
          </a:xfrm>
          <a:prstGeom prst="rect">
            <a:avLst/>
          </a:prstGeom>
        </p:spPr>
      </p:pic>
      <p:pic>
        <p:nvPicPr>
          <p:cNvPr id="7" name="Рисунок 6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317500" y="123825"/>
            <a:ext cx="5562600" cy="131959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ТВОРЧЕСКАЯ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КОНЦЕПЦИЯ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30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164" y="1495409"/>
            <a:ext cx="10182260" cy="4444806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КРИТЕРИЙ № 2. СООТВЕТСТВИЕ ТВОРЧЕСКОЙ КОНЦЕПЦИИ ПРОЕКТА ТЕМАТИЧЕСКИМ НАПРАВЛЕНИЯМ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Проект по данному критерию проработан отлично: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творческая концепция проекта четко взаимосвязана с тематическими направлениями конкурса;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творческая концепция проекта раскрыта профессионально, приложены необходимые поясняющие документы (презентация или полное описание концепции);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мероприятия проекта полностью соответствуют тематическим направлениям конкурса; </a:t>
            </a:r>
            <a:endParaRPr lang="en-US" sz="2400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− состав участников проекта подобран в соответствии с творческой идеей и концепцией проекта</a:t>
            </a:r>
            <a:endParaRPr lang="ru-RU" altLang="ru-RU" sz="24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5562600" cy="131959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ТВОРЧЕСКАЯ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КОНЦЕПЦИЯ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31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5100" y="1264956"/>
            <a:ext cx="5181600" cy="450636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Наличие формулировки, которая</a:t>
            </a:r>
            <a:r>
              <a:rPr lang="ru-RU" altLang="ru-RU" sz="2800" dirty="0" smtClean="0"/>
              <a:t>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Характеризует ситуацию, которая требует изменений;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Показывает круг тех, кого, чего она касается (целевая группа);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Дает количественную информацию;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46766" y="1266825"/>
            <a:ext cx="4846634" cy="4998162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Указание причин: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Рассмотрено, почему существует такая проблема;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Выявлены причины, вызывающие эту проблему;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Что будет, если не решать.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11" y="1477169"/>
            <a:ext cx="10386051" cy="5474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3" y="1333153"/>
            <a:ext cx="10058400" cy="54530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8916" y="1566847"/>
            <a:ext cx="9407592" cy="518346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краткая, но емкая </a:t>
            </a:r>
            <a:r>
              <a:rPr lang="ru-RU" sz="2800" b="1" dirty="0" smtClean="0"/>
              <a:t>информация, поясняющая и иллюстрирующая основную идею проекта, раскрывающая его творческую концепцию, основные результаты проекта, подтверждающая возможность в рамках проекта достичь запланированной цели.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 Текст презентации должен </a:t>
            </a:r>
            <a:r>
              <a:rPr lang="ru-RU" sz="2800" b="1" dirty="0" smtClean="0">
                <a:solidFill>
                  <a:srgbClr val="FF0000"/>
                </a:solidFill>
              </a:rPr>
              <a:t>дополнять информацию</a:t>
            </a:r>
            <a:r>
              <a:rPr lang="ru-RU" sz="2800" b="1" dirty="0" smtClean="0"/>
              <a:t>, содержащуюся в заявке, а не дублировать ее.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 посвящаться </a:t>
            </a:r>
            <a:r>
              <a:rPr lang="ru-RU" sz="2800" b="1" dirty="0" smtClean="0">
                <a:solidFill>
                  <a:srgbClr val="FF0000"/>
                </a:solidFill>
              </a:rPr>
              <a:t>конкретному проекту</a:t>
            </a:r>
            <a:r>
              <a:rPr lang="ru-RU" sz="2800" b="1" dirty="0" smtClean="0"/>
              <a:t>, а не деятельности и/или истории заявителя в целом.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sz="28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6029332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ПРЕЗЕНТАЦИЯ 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8916" y="1423971"/>
            <a:ext cx="9550468" cy="4444806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Всего в данное поле можно загрузить </a:t>
            </a:r>
            <a:r>
              <a:rPr lang="ru-RU" sz="2800" b="1" u="sng" dirty="0" smtClean="0"/>
              <a:t>до 5 файлов</a:t>
            </a:r>
            <a:r>
              <a:rPr lang="ru-RU" sz="2800" b="1" dirty="0" smtClean="0"/>
              <a:t>. </a:t>
            </a:r>
            <a:endParaRPr lang="en-US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2800" b="1" dirty="0" smtClean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По желанию заявителя в это поле помимо презентации можно загрузить: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более </a:t>
            </a:r>
            <a:r>
              <a:rPr lang="ru-RU" sz="2800" b="1" u="sng" dirty="0" smtClean="0">
                <a:solidFill>
                  <a:srgbClr val="FF0000"/>
                </a:solidFill>
              </a:rPr>
              <a:t>подробное описание </a:t>
            </a:r>
            <a:r>
              <a:rPr lang="ru-RU" sz="2800" b="1" dirty="0" smtClean="0"/>
              <a:t>проекта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поясняющие и иллюстрирующие проект и его творческую концепцию </a:t>
            </a:r>
            <a:r>
              <a:rPr lang="ru-RU" sz="2800" b="1" u="sng" dirty="0" smtClean="0">
                <a:solidFill>
                  <a:srgbClr val="FF0000"/>
                </a:solidFill>
              </a:rPr>
              <a:t>документы</a:t>
            </a:r>
            <a:r>
              <a:rPr lang="ru-RU" sz="2800" b="1" dirty="0" smtClean="0"/>
              <a:t>, включая синопсисы книг, фильмов, театральных постановок, 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800" b="1" dirty="0" smtClean="0"/>
              <a:t>детальные </a:t>
            </a:r>
            <a:r>
              <a:rPr lang="ru-RU" sz="2800" b="1" u="sng" dirty="0" smtClean="0">
                <a:solidFill>
                  <a:srgbClr val="FF0000"/>
                </a:solidFill>
              </a:rPr>
              <a:t>сметы, коммерческие предложения </a:t>
            </a:r>
            <a:r>
              <a:rPr lang="ru-RU" sz="2800" b="1" dirty="0" smtClean="0"/>
              <a:t>и др.</a:t>
            </a:r>
            <a:endParaRPr lang="ru-RU" altLang="ru-RU" sz="2800" b="1" dirty="0" smtClean="0"/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6029332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ПРЕЗЕНТАЦИЯ 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226820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317500" y="1238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АКТУАЛЬНОСТЬ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8" y="1266825"/>
            <a:ext cx="10058400" cy="5925879"/>
          </a:xfrm>
          <a:prstGeom prst="rect">
            <a:avLst/>
          </a:prstGeom>
        </p:spPr>
      </p:pic>
      <p:pic>
        <p:nvPicPr>
          <p:cNvPr id="12" name="Рисунок 11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616" y="2081863"/>
            <a:ext cx="3605785" cy="47065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5" y="6471383"/>
            <a:ext cx="7376161" cy="32387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94300" y="2562225"/>
            <a:ext cx="5029200" cy="3089275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 marR="137795">
              <a:lnSpc>
                <a:spcPct val="100000"/>
              </a:lnSpc>
              <a:spcBef>
                <a:spcPts val="95"/>
              </a:spcBef>
              <a:buSzPct val="96000"/>
              <a:tabLst>
                <a:tab pos="137795" algn="l"/>
              </a:tabLst>
            </a:pPr>
            <a:r>
              <a:rPr lang="ru-RU" altLang="ru-RU" sz="4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Конечный результат, который заявитель надеется достичь по окончании проекта</a:t>
            </a:r>
            <a:endParaRPr sz="4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193767" y="1686132"/>
            <a:ext cx="4675360" cy="734816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4700" b="0" spc="-10" dirty="0" smtClean="0">
                <a:solidFill>
                  <a:srgbClr val="404040"/>
                </a:solidFill>
              </a:rPr>
              <a:t>ЦЕЛЬ ПРОЕКТА</a:t>
            </a:r>
            <a:endParaRPr sz="4700" dirty="0"/>
          </a:p>
        </p:txBody>
      </p:sp>
      <p:sp>
        <p:nvSpPr>
          <p:cNvPr id="10" name="object 10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37</a:t>
            </a:fld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6"/>
            <a:ext cx="16378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6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8" name="object 10"/>
          <p:cNvSpPr/>
          <p:nvPr/>
        </p:nvSpPr>
        <p:spPr>
          <a:xfrm>
            <a:off x="5346700" y="11906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 descr="dostizhenie-celi.jpg"/>
          <p:cNvPicPr>
            <a:picLocks noChangeAspect="1"/>
          </p:cNvPicPr>
          <p:nvPr/>
        </p:nvPicPr>
        <p:blipFill>
          <a:blip r:embed="rId4" cstate="print"/>
          <a:srcRect l="68597" r="1495" b="9091"/>
          <a:stretch>
            <a:fillRect/>
          </a:stretch>
        </p:blipFill>
        <p:spPr>
          <a:xfrm>
            <a:off x="2222500" y="2638425"/>
            <a:ext cx="1524000" cy="25908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17500" y="1419225"/>
            <a:ext cx="3161031" cy="1905173"/>
            <a:chOff x="317500" y="1419225"/>
            <a:chExt cx="3161031" cy="1905173"/>
          </a:xfrm>
        </p:grpSpPr>
        <p:sp>
          <p:nvSpPr>
            <p:cNvPr id="7" name="object 7"/>
            <p:cNvSpPr/>
            <p:nvPr/>
          </p:nvSpPr>
          <p:spPr>
            <a:xfrm>
              <a:off x="317500" y="1419225"/>
              <a:ext cx="3161031" cy="1905173"/>
            </a:xfrm>
            <a:custGeom>
              <a:avLst/>
              <a:gdLst/>
              <a:ahLst/>
              <a:cxnLst/>
              <a:rect l="l" t="t" r="r" b="b"/>
              <a:pathLst>
                <a:path w="3161029" h="1905000">
                  <a:moveTo>
                    <a:pt x="3160776" y="544068"/>
                  </a:moveTo>
                  <a:lnTo>
                    <a:pt x="1941576" y="544068"/>
                  </a:lnTo>
                  <a:lnTo>
                    <a:pt x="1941576" y="0"/>
                  </a:lnTo>
                  <a:lnTo>
                    <a:pt x="0" y="0"/>
                  </a:lnTo>
                  <a:lnTo>
                    <a:pt x="0" y="1905000"/>
                  </a:lnTo>
                  <a:lnTo>
                    <a:pt x="1941576" y="1905000"/>
                  </a:lnTo>
                  <a:lnTo>
                    <a:pt x="1941576" y="585216"/>
                  </a:lnTo>
                  <a:lnTo>
                    <a:pt x="3160776" y="585216"/>
                  </a:lnTo>
                  <a:lnTo>
                    <a:pt x="3160776" y="54406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17500" y="1495425"/>
              <a:ext cx="1941830" cy="1601721"/>
            </a:xfrm>
            <a:prstGeom prst="rect">
              <a:avLst/>
            </a:prstGeom>
          </p:spPr>
          <p:txBody>
            <a:bodyPr vert="horz" wrap="square" lIns="0" tIns="1270" rIns="0" bIns="0" rtlCol="0">
              <a:spAutoFit/>
            </a:bodyPr>
            <a:lstStyle/>
            <a:p>
              <a:pPr algn="ctr">
                <a:spcBef>
                  <a:spcPts val="10"/>
                </a:spcBef>
              </a:pP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ВАЖНО!!!</a:t>
              </a:r>
            </a:p>
            <a:p>
              <a:pPr algn="ctr">
                <a:spcBef>
                  <a:spcPts val="10"/>
                </a:spcBef>
              </a:pPr>
              <a:r>
                <a:rPr lang="ru-RU" sz="2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путать </a:t>
              </a: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цель и методы</a:t>
              </a:r>
              <a:endParaRPr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Рисунок 16" descr="ПФК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616" y="2081863"/>
            <a:ext cx="3605785" cy="47065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5" y="6471383"/>
            <a:ext cx="7376161" cy="32387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62153" y="2571788"/>
            <a:ext cx="5791200" cy="345927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r>
              <a:rPr lang="ru-RU" sz="3200" dirty="0" smtClean="0"/>
              <a:t>это конкретные действия, которыми предполагается обеспечить достижение целей;</a:t>
            </a:r>
          </a:p>
          <a:p>
            <a:endParaRPr lang="ru-RU" sz="3200" dirty="0" smtClean="0"/>
          </a:p>
          <a:p>
            <a:r>
              <a:rPr lang="ru-RU" sz="3200" dirty="0" smtClean="0"/>
              <a:t>Задачи направлены на устранение препятствий (причин проблемы) к достижению цели </a:t>
            </a:r>
            <a:endParaRPr lang="ru-RU" sz="320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23744" y="1744841"/>
            <a:ext cx="5715000" cy="734816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4700" b="0" spc="-10" dirty="0" smtClean="0">
                <a:solidFill>
                  <a:srgbClr val="404040"/>
                </a:solidFill>
              </a:rPr>
              <a:t>ЗАДАЧИ ПРОЕКТА</a:t>
            </a:r>
            <a:endParaRPr sz="4700" dirty="0"/>
          </a:p>
        </p:txBody>
      </p:sp>
      <p:sp>
        <p:nvSpPr>
          <p:cNvPr id="10" name="object 10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38</a:t>
            </a:fld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6"/>
            <a:ext cx="16378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6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8" name="object 10"/>
          <p:cNvSpPr/>
          <p:nvPr/>
        </p:nvSpPr>
        <p:spPr>
          <a:xfrm>
            <a:off x="5346700" y="11906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 descr="dostizhenie-celi.jpg"/>
          <p:cNvPicPr>
            <a:picLocks noChangeAspect="1"/>
          </p:cNvPicPr>
          <p:nvPr/>
        </p:nvPicPr>
        <p:blipFill>
          <a:blip r:embed="rId4" cstate="print"/>
          <a:srcRect l="68597" r="1495" b="9091"/>
          <a:stretch>
            <a:fillRect/>
          </a:stretch>
        </p:blipFill>
        <p:spPr>
          <a:xfrm>
            <a:off x="2222500" y="2638425"/>
            <a:ext cx="1524000" cy="2590800"/>
          </a:xfrm>
          <a:prstGeom prst="rect">
            <a:avLst/>
          </a:prstGeom>
        </p:spPr>
      </p:pic>
      <p:grpSp>
        <p:nvGrpSpPr>
          <p:cNvPr id="3" name="Группа 19"/>
          <p:cNvGrpSpPr/>
          <p:nvPr/>
        </p:nvGrpSpPr>
        <p:grpSpPr>
          <a:xfrm>
            <a:off x="317500" y="1419225"/>
            <a:ext cx="3276600" cy="1905173"/>
            <a:chOff x="317500" y="1419225"/>
            <a:chExt cx="3276600" cy="1905173"/>
          </a:xfrm>
        </p:grpSpPr>
        <p:sp>
          <p:nvSpPr>
            <p:cNvPr id="7" name="object 7"/>
            <p:cNvSpPr/>
            <p:nvPr/>
          </p:nvSpPr>
          <p:spPr>
            <a:xfrm>
              <a:off x="317500" y="1419225"/>
              <a:ext cx="3276600" cy="1905173"/>
            </a:xfrm>
            <a:custGeom>
              <a:avLst/>
              <a:gdLst/>
              <a:ahLst/>
              <a:cxnLst/>
              <a:rect l="l" t="t" r="r" b="b"/>
              <a:pathLst>
                <a:path w="3161029" h="1905000">
                  <a:moveTo>
                    <a:pt x="3160776" y="544068"/>
                  </a:moveTo>
                  <a:lnTo>
                    <a:pt x="1941576" y="544068"/>
                  </a:lnTo>
                  <a:lnTo>
                    <a:pt x="1941576" y="0"/>
                  </a:lnTo>
                  <a:lnTo>
                    <a:pt x="0" y="0"/>
                  </a:lnTo>
                  <a:lnTo>
                    <a:pt x="0" y="1905000"/>
                  </a:lnTo>
                  <a:lnTo>
                    <a:pt x="1941576" y="1905000"/>
                  </a:lnTo>
                  <a:lnTo>
                    <a:pt x="1941576" y="585216"/>
                  </a:lnTo>
                  <a:lnTo>
                    <a:pt x="3160776" y="585216"/>
                  </a:lnTo>
                  <a:lnTo>
                    <a:pt x="3160776" y="54406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17500" y="1495425"/>
              <a:ext cx="2057400" cy="1601721"/>
            </a:xfrm>
            <a:prstGeom prst="rect">
              <a:avLst/>
            </a:prstGeom>
          </p:spPr>
          <p:txBody>
            <a:bodyPr vert="horz" wrap="square" lIns="0" tIns="1270" rIns="0" bIns="0" rtlCol="0">
              <a:spAutoFit/>
            </a:bodyPr>
            <a:lstStyle/>
            <a:p>
              <a:pPr algn="ctr">
                <a:spcBef>
                  <a:spcPts val="10"/>
                </a:spcBef>
              </a:pP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ВАЖНО!!!</a:t>
              </a:r>
            </a:p>
            <a:p>
              <a:pPr algn="ctr">
                <a:spcBef>
                  <a:spcPts val="10"/>
                </a:spcBef>
              </a:pPr>
              <a:r>
                <a:rPr lang="ru-RU" sz="2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путать </a:t>
              </a: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задачи и мероприятия</a:t>
              </a:r>
              <a:endParaRPr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Рисунок 16" descr="ПФК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39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6100" y="3607034"/>
            <a:ext cx="3505200" cy="253659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Причина проблемы</a:t>
            </a:r>
            <a:r>
              <a:rPr lang="ru-RU" altLang="ru-RU" sz="2800" dirty="0" smtClean="0"/>
              <a:t>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ПРИЧИНА 1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ПРИЧИНА 2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ПРИЧИНА 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37300" y="3629025"/>
            <a:ext cx="3505200" cy="253595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Устранение причин: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ЗАДАЧА 1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/>
              <a:t>ЗАДАЧА 2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2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ЗАДАЧА 3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1765300" y="1114425"/>
            <a:ext cx="6705600" cy="1674175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ЦЕЛЬ ПРОЕКТА: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Решить проблему, создать новый культурный продукт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213100" y="4467225"/>
            <a:ext cx="3048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213100" y="5227637"/>
            <a:ext cx="3048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213100" y="5913437"/>
            <a:ext cx="3048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40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ГЕОГРАФИЯ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6100" y="1495425"/>
            <a:ext cx="92964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Конкретно ( населенный пункт/муниципалитет/регион)</a:t>
            </a:r>
          </a:p>
          <a:p>
            <a:pPr marL="457200" indent="-457200">
              <a:buFont typeface="+mj-lt"/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Соответствует Уставу и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организационно-правовой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форме организации</a:t>
            </a:r>
          </a:p>
          <a:p>
            <a:pPr marL="457200" indent="-457200"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Соответствует проблемам и целям проекта</a:t>
            </a:r>
          </a:p>
          <a:p>
            <a:pPr marL="457200" indent="-457200"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Соответствует опыту организации</a:t>
            </a:r>
          </a:p>
          <a:p>
            <a:pPr marL="457200" indent="-457200">
              <a:buAutoNum type="arabicPeriod"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 случае необходимости есть партнеры </a:t>
            </a:r>
          </a:p>
        </p:txBody>
      </p:sp>
      <p:pic>
        <p:nvPicPr>
          <p:cNvPr id="15" name="Рисунок 14" descr="47bf07250f03b61e97388fc8030f6486e13c507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1389" y="1909217"/>
            <a:ext cx="3414706" cy="2276006"/>
          </a:xfrm>
          <a:prstGeom prst="rect">
            <a:avLst/>
          </a:prstGeom>
        </p:spPr>
      </p:pic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41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2" y="1313465"/>
            <a:ext cx="10058400" cy="5007044"/>
          </a:xfrm>
          <a:prstGeom prst="rect">
            <a:avLst/>
          </a:prstGeom>
        </p:spPr>
      </p:pic>
      <p:pic>
        <p:nvPicPr>
          <p:cNvPr id="17" name="Рисунок 16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" name="Рисунок 8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6172" y="1423971"/>
            <a:ext cx="7072362" cy="4615016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7204088" y="2495541"/>
            <a:ext cx="785818" cy="785818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275526" y="3709987"/>
            <a:ext cx="785818" cy="785818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203296" y="2495541"/>
            <a:ext cx="3071834" cy="17859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274866" y="4495805"/>
            <a:ext cx="1071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???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8061344" y="2852731"/>
            <a:ext cx="857256" cy="50006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8132782" y="3495673"/>
            <a:ext cx="785818" cy="71438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990038" y="3138483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Это разные люди???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7" name="Рисунок 16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</a:t>
            </a:r>
            <a:r>
              <a:rPr kumimoji="0" lang="ru-RU" sz="4200" b="1" i="0" u="none" strike="noStrike" kern="0" cap="none" spc="-5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1" i="0" u="none" strike="noStrike" kern="0" cap="none" spc="-26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ПРОЕКТА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1120897"/>
            <a:ext cx="10135979" cy="6404944"/>
          </a:xfrm>
          <a:prstGeom prst="rect">
            <a:avLst/>
          </a:prstGeom>
        </p:spPr>
      </p:pic>
      <p:pic>
        <p:nvPicPr>
          <p:cNvPr id="8" name="Рисунок 7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7500" y="1343025"/>
            <a:ext cx="6096000" cy="4630754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Что будет сделано?</a:t>
            </a:r>
          </a:p>
          <a:p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Кто будет делать?</a:t>
            </a:r>
          </a:p>
          <a:p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Где будут делать?</a:t>
            </a:r>
          </a:p>
          <a:p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Когда и в какой последовательности?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altLang="ru-RU" sz="12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3600" b="1" dirty="0" smtClean="0"/>
              <a:t> Какие ресурсы будут привлечены?</a:t>
            </a:r>
            <a:endParaRPr lang="ru-RU" altLang="ru-RU" sz="3600" dirty="0"/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 descr="f7f0bb8150f326f009cf4612a761a43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7500" y="4467225"/>
            <a:ext cx="2400300" cy="1600200"/>
          </a:xfrm>
          <a:prstGeom prst="rect">
            <a:avLst/>
          </a:prstGeom>
        </p:spPr>
      </p:pic>
      <p:pic>
        <p:nvPicPr>
          <p:cNvPr id="15" name="Рисунок 14" descr="getfbtTn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8100" y="3552825"/>
            <a:ext cx="2452295" cy="1634225"/>
          </a:xfrm>
          <a:prstGeom prst="rect">
            <a:avLst/>
          </a:prstGeom>
        </p:spPr>
      </p:pic>
      <p:pic>
        <p:nvPicPr>
          <p:cNvPr id="16" name="Рисунок 15" descr="Gorodskie-i-sportivnye-meropriyatiya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18100" y="1038225"/>
            <a:ext cx="2235200" cy="1676400"/>
          </a:xfrm>
          <a:prstGeom prst="rect">
            <a:avLst/>
          </a:prstGeom>
        </p:spPr>
      </p:pic>
      <p:pic>
        <p:nvPicPr>
          <p:cNvPr id="17" name="Рисунок 16" descr="IMG_3527-1-1110x740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1300" y="2105025"/>
            <a:ext cx="2590800" cy="1727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8" name="Рисунок 17" descr="ПФК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0" y="1226778"/>
            <a:ext cx="9563100" cy="5124450"/>
          </a:xfrm>
          <a:prstGeom prst="rect">
            <a:avLst/>
          </a:prstGeom>
        </p:spPr>
      </p:pic>
      <p:pic>
        <p:nvPicPr>
          <p:cNvPr id="18" name="Рисунок 17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026220" y="3349377"/>
            <a:ext cx="5040560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294472" y="4717529"/>
            <a:ext cx="5544616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880100" y="11906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5100" y="276225"/>
            <a:ext cx="4667250" cy="105734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dirty="0" smtClean="0"/>
              <a:t>ИНФОРМАЦИННОЕ</a:t>
            </a:r>
            <a:br>
              <a:rPr lang="ru-RU" dirty="0" smtClean="0"/>
            </a:br>
            <a:r>
              <a:rPr lang="ru-RU" dirty="0" smtClean="0"/>
              <a:t>СОПРОВОЖДЕНИЕ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45"/>
              </a:lnSpc>
            </a:pPr>
            <a:fld id="{81D60167-4931-47E6-BA6A-407CBD079E47}" type="slidenum">
              <a:rPr spc="15" dirty="0"/>
              <a:t>46</a:t>
            </a:fld>
            <a:endParaRPr spc="1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2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pc="-10" dirty="0"/>
              <a:t>© 2022 БРОО «ЦСИ «Вера»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3"/>
          </p:nvPr>
        </p:nvGraphicFramePr>
        <p:xfrm>
          <a:off x="417478" y="2138351"/>
          <a:ext cx="96774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Запрашиваемая сумма гранта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сообщений  на собственных или партнерских ресурсах  со ссылкой на ПФКИ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сообщений в СМИ с указанием о поддержке от</a:t>
                      </a:r>
                      <a:r>
                        <a:rPr lang="ru-RU" baseline="0" dirty="0" smtClean="0"/>
                        <a:t> ПФКИ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не более 500 тыс.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5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5 сообщений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500 тысяч рублей и не более 3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8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8 сообщений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3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 и не более 10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12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15 сообщений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10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20 сообщений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менее 25 сообщений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Рисунок 12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9500" y="200025"/>
            <a:ext cx="2547257" cy="838200"/>
          </a:xfrm>
          <a:prstGeom prst="rect">
            <a:avLst/>
          </a:prstGeom>
        </p:spPr>
      </p:pic>
      <p:sp>
        <p:nvSpPr>
          <p:cNvPr id="9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4" y="1405161"/>
            <a:ext cx="7878875" cy="468052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6714852" y="5725641"/>
            <a:ext cx="86409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714852" y="3061345"/>
            <a:ext cx="86409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48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79" y="1984692"/>
            <a:ext cx="8813055" cy="403244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7218908" y="2989337"/>
            <a:ext cx="216024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682404" y="5653633"/>
            <a:ext cx="201622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682404" y="5941665"/>
            <a:ext cx="72008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9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466725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МЕРОПРИЯТИЯ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49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1547348"/>
            <a:ext cx="10058400" cy="4973652"/>
          </a:xfrm>
          <a:prstGeom prst="rect">
            <a:avLst/>
          </a:prstGeom>
        </p:spPr>
      </p:pic>
      <p:pic>
        <p:nvPicPr>
          <p:cNvPr id="9" name="Рисунок 8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276225"/>
            <a:ext cx="5410200" cy="53412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ru-RU" spc="-5" dirty="0" smtClean="0"/>
              <a:t>ОБЩИЕ РЕЗУЛЬТАТЫ</a:t>
            </a:r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50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4"/>
          <p:cNvSpPr/>
          <p:nvPr/>
        </p:nvSpPr>
        <p:spPr>
          <a:xfrm>
            <a:off x="5575300" y="8858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Рисунок 7" descr="Результат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299" y="1114425"/>
            <a:ext cx="9697673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700" y="2333625"/>
            <a:ext cx="10058400" cy="3582670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Просто благоустройство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Приобретение оборудования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Оснащение/ устройство зоны,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коворкинга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и пр.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Издание книги, установка памятников и пр.</a:t>
            </a: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endParaRPr lang="ru-RU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0" indent="-742950" defTabSz="457200">
              <a:spcBef>
                <a:spcPct val="0"/>
              </a:spcBef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Проблема школы/библиотеки/дома культуры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НЕ РАВНО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проблема целевой группы проекта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17900" y="1114425"/>
            <a:ext cx="304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НЕ</a:t>
            </a:r>
            <a:r>
              <a:rPr sz="4200" spc="-55" smtClean="0">
                <a:solidFill>
                  <a:srgbClr val="FF0000"/>
                </a:solidFill>
              </a:rPr>
              <a:t> </a:t>
            </a:r>
            <a:r>
              <a:rPr lang="ru-RU" sz="4200" spc="-55" dirty="0" smtClean="0">
                <a:solidFill>
                  <a:srgbClr val="FF0000"/>
                </a:solidFill>
              </a:rPr>
              <a:t>ПРОЕКТ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1184" y="1114427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Рисунок 7" descr="18739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2884" y="1549177"/>
            <a:ext cx="2329703" cy="1800225"/>
          </a:xfrm>
          <a:prstGeom prst="rect">
            <a:avLst/>
          </a:prstGeom>
        </p:spPr>
      </p:pic>
      <p:pic>
        <p:nvPicPr>
          <p:cNvPr id="11" name="Рисунок 10" descr="ПФ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8020" y="999917"/>
            <a:ext cx="2085380" cy="686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52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ИНЫЕ</a:t>
            </a: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РАЗДЕЛЫ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3700" y="1571625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Руководитель проекта</a:t>
            </a:r>
          </a:p>
          <a:p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2630" y="3194982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53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ЗАЯВИТЕЛЬ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4" r="4075"/>
          <a:stretch>
            <a:fillRect/>
          </a:stretch>
        </p:blipFill>
        <p:spPr>
          <a:xfrm>
            <a:off x="215423" y="1405161"/>
            <a:ext cx="10369152" cy="5429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54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ЗАЯВИТЕЛЬ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95" y="1612209"/>
            <a:ext cx="10445486" cy="5121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ОПЫТ</a:t>
            </a: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КОМАНДЫ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4602" y="1138219"/>
            <a:ext cx="10096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600" u="sng" dirty="0" smtClean="0">
                <a:solidFill>
                  <a:srgbClr val="FF0000"/>
                </a:solidFill>
              </a:rPr>
              <a:t>опыт</a:t>
            </a:r>
            <a:r>
              <a:rPr lang="ru-RU" sz="3600" dirty="0" smtClean="0"/>
              <a:t> проектной деятельности и/или руководства проектами, </a:t>
            </a:r>
          </a:p>
          <a:p>
            <a:pPr>
              <a:buFontTx/>
              <a:buChar char="-"/>
            </a:pPr>
            <a:r>
              <a:rPr lang="ru-RU" sz="3600" dirty="0" smtClean="0"/>
              <a:t> </a:t>
            </a:r>
            <a:r>
              <a:rPr lang="ru-RU" sz="3600" u="sng" dirty="0" smtClean="0">
                <a:solidFill>
                  <a:srgbClr val="FF0000"/>
                </a:solidFill>
              </a:rPr>
              <a:t>достижения</a:t>
            </a:r>
            <a:r>
              <a:rPr lang="ru-RU" sz="3600" dirty="0" smtClean="0"/>
              <a:t>, особенно в проектах, аналогичных подаваемому в заявке. </a:t>
            </a:r>
          </a:p>
          <a:p>
            <a:pPr>
              <a:buFontTx/>
              <a:buChar char="-"/>
            </a:pPr>
            <a:r>
              <a:rPr lang="ru-RU" sz="3600" dirty="0" smtClean="0"/>
              <a:t> </a:t>
            </a:r>
            <a:r>
              <a:rPr lang="ru-RU" sz="3600" u="sng" dirty="0" smtClean="0">
                <a:solidFill>
                  <a:srgbClr val="FF0000"/>
                </a:solidFill>
              </a:rPr>
              <a:t>ссылки</a:t>
            </a:r>
            <a:r>
              <a:rPr lang="ru-RU" sz="3600" dirty="0" smtClean="0"/>
              <a:t> на публикации и другие материалы, </a:t>
            </a:r>
          </a:p>
          <a:p>
            <a:pPr>
              <a:buFontTx/>
              <a:buChar char="-"/>
            </a:pPr>
            <a:r>
              <a:rPr lang="ru-RU" sz="3600" dirty="0" smtClean="0"/>
              <a:t> информацию, которая поможет экспертам конкурса убедиться в наличии опыта, достаточного для того, чтобы успешно справиться с заявленной ролью в команде проекта.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56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ОПЫТ</a:t>
            </a: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КОМАНДЫ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5" y="1549177"/>
            <a:ext cx="9277350" cy="544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575300" y="1038225"/>
            <a:ext cx="1362710" cy="40005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57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241300" y="276225"/>
            <a:ext cx="5562600" cy="130676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КОМАНДА</a:t>
            </a:r>
            <a:r>
              <a:rPr kumimoji="0" lang="ru-RU" sz="42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ПРОЕКТА: ошибки</a:t>
            </a:r>
            <a:endParaRPr kumimoji="0" lang="ru-RU" sz="4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39" y="1699176"/>
            <a:ext cx="10058400" cy="4397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WrODg92l_yg.jpg"/>
          <p:cNvPicPr>
            <a:picLocks noChangeAspect="1"/>
          </p:cNvPicPr>
          <p:nvPr/>
        </p:nvPicPr>
        <p:blipFill>
          <a:blip r:embed="rId2" cstate="print"/>
          <a:srcRect l="27177" r="25961"/>
          <a:stretch>
            <a:fillRect/>
          </a:stretch>
        </p:blipFill>
        <p:spPr>
          <a:xfrm>
            <a:off x="1993900" y="2714625"/>
            <a:ext cx="1600200" cy="27432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100" y="2105025"/>
            <a:ext cx="3605785" cy="47065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49295" y="6471383"/>
            <a:ext cx="7376161" cy="32387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041900" y="1343025"/>
            <a:ext cx="4675360" cy="734816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4700" b="0" spc="-10" dirty="0" smtClean="0">
                <a:solidFill>
                  <a:srgbClr val="404040"/>
                </a:solidFill>
              </a:rPr>
              <a:t>БЮДЖЕТ</a:t>
            </a:r>
            <a:endParaRPr sz="4700"/>
          </a:p>
        </p:txBody>
      </p:sp>
      <p:sp>
        <p:nvSpPr>
          <p:cNvPr id="10" name="object 10"/>
          <p:cNvSpPr/>
          <p:nvPr/>
        </p:nvSpPr>
        <p:spPr>
          <a:xfrm>
            <a:off x="0" y="772668"/>
            <a:ext cx="2037714" cy="464819"/>
          </a:xfrm>
          <a:custGeom>
            <a:avLst/>
            <a:gdLst/>
            <a:ahLst/>
            <a:cxnLst/>
            <a:rect l="l" t="t" r="r" b="b"/>
            <a:pathLst>
              <a:path w="2037714" h="464819">
                <a:moveTo>
                  <a:pt x="2037588" y="0"/>
                </a:moveTo>
                <a:lnTo>
                  <a:pt x="0" y="0"/>
                </a:lnTo>
                <a:lnTo>
                  <a:pt x="0" y="464820"/>
                </a:lnTo>
                <a:lnTo>
                  <a:pt x="2037588" y="464820"/>
                </a:lnTo>
                <a:lnTo>
                  <a:pt x="20375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58</a:t>
            </a:fld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6"/>
            <a:ext cx="16378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6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8" name="object 10"/>
          <p:cNvSpPr/>
          <p:nvPr/>
        </p:nvSpPr>
        <p:spPr>
          <a:xfrm>
            <a:off x="5346700" y="119062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19"/>
          <p:cNvGrpSpPr/>
          <p:nvPr/>
        </p:nvGrpSpPr>
        <p:grpSpPr>
          <a:xfrm>
            <a:off x="125984" y="1442387"/>
            <a:ext cx="3161031" cy="1905173"/>
            <a:chOff x="317500" y="1419225"/>
            <a:chExt cx="3161031" cy="1905173"/>
          </a:xfrm>
        </p:grpSpPr>
        <p:sp>
          <p:nvSpPr>
            <p:cNvPr id="7" name="object 7"/>
            <p:cNvSpPr/>
            <p:nvPr/>
          </p:nvSpPr>
          <p:spPr>
            <a:xfrm>
              <a:off x="317500" y="1419225"/>
              <a:ext cx="3161031" cy="1905173"/>
            </a:xfrm>
            <a:custGeom>
              <a:avLst/>
              <a:gdLst/>
              <a:ahLst/>
              <a:cxnLst/>
              <a:rect l="l" t="t" r="r" b="b"/>
              <a:pathLst>
                <a:path w="3161029" h="1905000">
                  <a:moveTo>
                    <a:pt x="3160776" y="544068"/>
                  </a:moveTo>
                  <a:lnTo>
                    <a:pt x="1941576" y="544068"/>
                  </a:lnTo>
                  <a:lnTo>
                    <a:pt x="1941576" y="0"/>
                  </a:lnTo>
                  <a:lnTo>
                    <a:pt x="0" y="0"/>
                  </a:lnTo>
                  <a:lnTo>
                    <a:pt x="0" y="1905000"/>
                  </a:lnTo>
                  <a:lnTo>
                    <a:pt x="1941576" y="1905000"/>
                  </a:lnTo>
                  <a:lnTo>
                    <a:pt x="1941576" y="585216"/>
                  </a:lnTo>
                  <a:lnTo>
                    <a:pt x="3160776" y="585216"/>
                  </a:lnTo>
                  <a:lnTo>
                    <a:pt x="3160776" y="54406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17500" y="1495425"/>
              <a:ext cx="1941830" cy="1601721"/>
            </a:xfrm>
            <a:prstGeom prst="rect">
              <a:avLst/>
            </a:prstGeom>
          </p:spPr>
          <p:txBody>
            <a:bodyPr vert="horz" wrap="square" lIns="0" tIns="1270" rIns="0" bIns="0" rtlCol="0">
              <a:spAutoFit/>
            </a:bodyPr>
            <a:lstStyle/>
            <a:p>
              <a:pPr algn="ctr">
                <a:spcBef>
                  <a:spcPts val="10"/>
                </a:spcBef>
              </a:pPr>
              <a:r>
                <a:rPr lang="ru-RU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ВАЖНО!!!</a:t>
              </a:r>
            </a:p>
            <a:p>
              <a:pPr algn="ctr">
                <a:spcBef>
                  <a:spcPts val="10"/>
                </a:spcBef>
              </a:pPr>
              <a:r>
                <a:rPr lang="ru-RU" sz="2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Отразить все расходы</a:t>
              </a:r>
              <a:endParaRPr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Овал 16"/>
          <p:cNvSpPr/>
          <p:nvPr/>
        </p:nvSpPr>
        <p:spPr>
          <a:xfrm>
            <a:off x="4584700" y="2181225"/>
            <a:ext cx="2133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расходы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708900" y="2714625"/>
            <a:ext cx="2133600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расходы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727700" y="4162425"/>
            <a:ext cx="22860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труда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59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6" y="1604587"/>
            <a:ext cx="10058400" cy="5201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60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4" y="1280373"/>
            <a:ext cx="9096375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6" y="1213738"/>
            <a:ext cx="9144000" cy="5114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62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1238250"/>
            <a:ext cx="9172575" cy="5086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63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76375"/>
            <a:ext cx="9124950" cy="4610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64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1271587"/>
            <a:ext cx="9029700" cy="5019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/>
              <a:t>ОПЛАТА ТРУДА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571625"/>
            <a:ext cx="9749790" cy="4445447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457200" indent="-457200"/>
            <a:r>
              <a:rPr lang="ru-RU" sz="2400" b="1" dirty="0" smtClean="0"/>
              <a:t>1. В бюджете должны быть отражены все сотрудники проекта, указанные в разделе «Команда проекта».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r>
              <a:rPr lang="ru-RU" sz="2400" b="1" dirty="0" smtClean="0"/>
              <a:t>2. Если это добровольцы, то их гипотетическую оплату отразить в статье </a:t>
            </a:r>
            <a:r>
              <a:rPr lang="ru-RU" sz="2400" b="1" dirty="0" err="1" smtClean="0"/>
              <a:t>софинансирование</a:t>
            </a:r>
            <a:r>
              <a:rPr lang="ru-RU" sz="2400" b="1" dirty="0" smtClean="0"/>
              <a:t>. В комментарии указать, что это добровольцы.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r>
              <a:rPr lang="ru-RU" sz="2400" b="1" dirty="0" smtClean="0"/>
              <a:t>3. Из комментариев к бюджету должно быть понятно, что именно будет делать </a:t>
            </a:r>
            <a:r>
              <a:rPr lang="ru-RU" sz="2400" b="1" i="1" u="sng" dirty="0" smtClean="0"/>
              <a:t>в рамках проекта </a:t>
            </a:r>
            <a:r>
              <a:rPr lang="ru-RU" sz="2400" b="1" dirty="0" smtClean="0"/>
              <a:t>каждый сотрудник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r>
              <a:rPr lang="ru-RU" sz="2400" b="1" dirty="0" smtClean="0"/>
              <a:t>4. Комментарии к бюджету должны показать, что у вас предусмотрены все необходимые исполнители для проведения всех мероприятий проекта.</a:t>
            </a:r>
            <a:endParaRPr lang="ru-RU" sz="2400" b="1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65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</a:t>
            </a:r>
            <a:r>
              <a:rPr lang="ru-RU" spc="-5" dirty="0" smtClean="0"/>
              <a:t>ПРЯМЫЕ РАСХОДЫ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571625"/>
            <a:ext cx="9749790" cy="4445447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algn="ctr"/>
            <a:r>
              <a:rPr lang="ru-RU" sz="3600" b="1" dirty="0" smtClean="0"/>
              <a:t>Расходы на аренду, </a:t>
            </a:r>
          </a:p>
          <a:p>
            <a:pPr algn="ctr"/>
            <a:r>
              <a:rPr lang="ru-RU" sz="3600" b="1" dirty="0" smtClean="0"/>
              <a:t>коммунальные услуги, износ оборудования, связь и прочие непрямые расходы</a:t>
            </a:r>
          </a:p>
          <a:p>
            <a:endParaRPr lang="ru-RU" sz="3600" b="1" dirty="0" smtClean="0"/>
          </a:p>
          <a:p>
            <a:pPr algn="ctr"/>
            <a:r>
              <a:rPr lang="ru-RU" sz="3600" b="1" dirty="0" smtClean="0"/>
              <a:t>СЧИТАЮТСЯ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ПРОПОРЦИОНАЛЬНО</a:t>
            </a:r>
            <a:r>
              <a:rPr lang="ru-RU" sz="3600" b="1" dirty="0" smtClean="0"/>
              <a:t> ТОМУ  ВРЕМЕНИ,  КОТОРОЕ БУДЕТ ИСПОЛЬЗОВАТЬСЯ ОФИС и ОБОРУДОВНИЕ ДЛЯ РЕАЛИЗАЦИИ ПРОЕКТА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66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РАСХОДЫ: нюансы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67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Заголовок 3"/>
          <p:cNvSpPr txBox="1"/>
          <p:nvPr/>
        </p:nvSpPr>
        <p:spPr>
          <a:xfrm>
            <a:off x="3937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marL="514350" lvl="0" indent="-514350" algn="ctr" defTabSz="914400"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В расходы по гранту в разделе бюджета «Офисные расходы»</a:t>
            </a:r>
          </a:p>
          <a:p>
            <a:pPr marL="514350" lvl="0" indent="-514350" algn="ctr" defTabSz="914400">
              <a:defRPr/>
            </a:pP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  <a:p>
            <a:pPr marL="514350" lvl="0" indent="-514350" algn="ctr" defTabSz="914400">
              <a:buFontTx/>
              <a:buChar char="-"/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ДЛЯ НКО:</a:t>
            </a:r>
          </a:p>
          <a:p>
            <a:pPr marL="514350" lvl="0" indent="-514350" algn="ctr" defTabSz="914400">
              <a:defRPr/>
            </a:pPr>
            <a:r>
              <a:rPr lang="ru-RU" sz="3600" dirty="0" smtClean="0"/>
              <a:t>Не нужно закладывать расходы на</a:t>
            </a:r>
            <a:r>
              <a:rPr lang="en-US" sz="3600" dirty="0" smtClean="0"/>
              <a:t> </a:t>
            </a:r>
            <a:endParaRPr lang="ru-RU" sz="3600" dirty="0" smtClean="0"/>
          </a:p>
          <a:p>
            <a:pPr marL="514350" lvl="0" indent="-514350" algn="ctr" defTabSz="914400">
              <a:defRPr/>
            </a:pPr>
            <a:r>
              <a:rPr lang="en-US" sz="3600" b="1" u="sng" dirty="0" smtClean="0"/>
              <a:t>e-invoicing !!! (</a:t>
            </a:r>
            <a:r>
              <a:rPr lang="ru-RU" sz="3600" b="1" u="sng" dirty="0" smtClean="0"/>
              <a:t>он бесплатен)</a:t>
            </a:r>
          </a:p>
          <a:p>
            <a:pPr marL="514350" lvl="0" indent="-514350" algn="ctr" defTabSz="914400">
              <a:defRPr/>
            </a:pPr>
            <a:endParaRPr lang="ru-RU" sz="3600" dirty="0" smtClean="0"/>
          </a:p>
          <a:p>
            <a:pPr marL="514350" lvl="0" indent="-514350" algn="ctr" defTabSz="914400">
              <a:defRPr/>
            </a:pPr>
            <a:r>
              <a:rPr lang="ru-RU" sz="3600" b="1" u="sng" dirty="0" smtClean="0"/>
              <a:t>комиссии</a:t>
            </a:r>
            <a:r>
              <a:rPr lang="ru-RU" sz="3600" dirty="0" smtClean="0"/>
              <a:t> за перечисление средств со счета также </a:t>
            </a:r>
            <a:r>
              <a:rPr lang="ru-RU" sz="3600" b="1" u="sng" dirty="0" smtClean="0"/>
              <a:t>бесплатны</a:t>
            </a:r>
          </a:p>
          <a:p>
            <a:pPr marL="514350" lvl="0" indent="-514350" algn="ctr" defTabSz="914400">
              <a:defRPr/>
            </a:pP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100" y="123825"/>
            <a:ext cx="6858000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4200" spc="-10" dirty="0" smtClean="0">
                <a:solidFill>
                  <a:srgbClr val="FF0000"/>
                </a:solidFill>
              </a:rPr>
              <a:t>РАСХОДЫ: нюансы</a:t>
            </a:r>
            <a:endParaRPr sz="4200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300" y="885825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68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Заголовок 3"/>
          <p:cNvSpPr txBox="1"/>
          <p:nvPr/>
        </p:nvSpPr>
        <p:spPr>
          <a:xfrm>
            <a:off x="393700" y="1114425"/>
            <a:ext cx="8534400" cy="5103424"/>
          </a:xfrm>
          <a:prstGeom prst="rect">
            <a:avLst/>
          </a:prstGeom>
          <a:ln>
            <a:miter lim="800000"/>
          </a:ln>
        </p:spPr>
        <p:txBody>
          <a:bodyPr wrap="square" lIns="0" tIns="0" rIns="0" bIns="0">
            <a:noAutofit/>
          </a:bodyPr>
          <a:lstStyle/>
          <a:p>
            <a:pPr marL="514350" lvl="0" indent="-514350" algn="ctr" defTabSz="914400"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В расходы по гранту в разделе бюджета «Офисные расходы»</a:t>
            </a:r>
          </a:p>
          <a:p>
            <a:pPr marL="514350" lvl="0" indent="-514350" algn="ctr" defTabSz="914400">
              <a:defRPr/>
            </a:pP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  <a:p>
            <a:pPr marL="514350" lvl="0" indent="-514350" algn="ctr" defTabSz="914400">
              <a:buFontTx/>
              <a:buChar char="-"/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ДЛЯ муниципальных учреждений:</a:t>
            </a:r>
          </a:p>
          <a:p>
            <a:pPr marL="514350" lvl="0" indent="-514350" algn="ctr" defTabSz="914400">
              <a:defRPr/>
            </a:pPr>
            <a:endParaRPr lang="ru-RU" sz="3600" dirty="0" smtClean="0"/>
          </a:p>
          <a:p>
            <a:pPr marL="514350" lvl="0" indent="-514350" algn="ctr" defTabSz="914400">
              <a:defRPr/>
            </a:pPr>
            <a:r>
              <a:rPr lang="ru-RU" sz="3600" dirty="0" smtClean="0"/>
              <a:t>предусмотреть расходы на электронный документооборот в сервисе СФЕРА Курьер </a:t>
            </a:r>
            <a:r>
              <a:rPr lang="ru-RU" sz="3600" b="1" u="sng" dirty="0" smtClean="0"/>
              <a:t>в соответствии с тарифом</a:t>
            </a:r>
            <a:endParaRPr kumimoji="0" lang="ru-RU" sz="3600" b="1" i="0" u="sng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ПРЯМЫЕ</a:t>
            </a:r>
            <a:r>
              <a:rPr lang="ru-RU" spc="-5" dirty="0" smtClean="0"/>
              <a:t> РАСХОДЫ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343025"/>
            <a:ext cx="9749790" cy="450700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algn="just"/>
            <a:r>
              <a:rPr lang="ru-RU" sz="3200" b="1" dirty="0" smtClean="0"/>
              <a:t>В комментариях должно быть указано обязательно:</a:t>
            </a:r>
          </a:p>
          <a:p>
            <a:pPr algn="just"/>
            <a:endParaRPr lang="ru-RU" sz="1200" b="1" dirty="0" smtClean="0"/>
          </a:p>
          <a:p>
            <a:pPr marL="342900" indent="-342900" algn="just">
              <a:buFontTx/>
              <a:buChar char="-"/>
            </a:pP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Для какого мероприятия </a:t>
            </a:r>
            <a:r>
              <a:rPr lang="ru-RU" sz="3200" b="1" dirty="0" smtClean="0"/>
              <a:t>из календарного плана это приобретается</a:t>
            </a:r>
          </a:p>
          <a:p>
            <a:pPr marL="342900" indent="-342900" algn="just">
              <a:buFontTx/>
              <a:buChar char="-"/>
            </a:pPr>
            <a:endParaRPr lang="ru-RU" sz="1200" b="1" dirty="0" smtClean="0"/>
          </a:p>
          <a:p>
            <a:pPr marL="342900" indent="-342900" algn="just">
              <a:buFontTx/>
              <a:buChar char="-"/>
            </a:pPr>
            <a:r>
              <a:rPr lang="ru-RU" sz="3200" b="1" dirty="0" smtClean="0"/>
              <a:t>Почему именно такая </a:t>
            </a: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цена</a:t>
            </a:r>
            <a:r>
              <a:rPr lang="ru-RU" sz="3200" b="1" dirty="0" smtClean="0"/>
              <a:t> (ссылка на сайт с расценками, коммерческое предложение и пр.)</a:t>
            </a:r>
          </a:p>
          <a:p>
            <a:pPr marL="342900" indent="-342900" algn="just">
              <a:buFontTx/>
              <a:buChar char="-"/>
            </a:pPr>
            <a:endParaRPr lang="ru-RU" sz="1200" b="1" dirty="0" smtClean="0"/>
          </a:p>
          <a:p>
            <a:pPr marL="342900" indent="-342900" algn="just">
              <a:buFontTx/>
              <a:buChar char="-"/>
            </a:pPr>
            <a:r>
              <a:rPr lang="ru-RU" sz="3200" b="1" dirty="0" smtClean="0"/>
              <a:t>Объем закупки </a:t>
            </a: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соответствует результатам </a:t>
            </a:r>
            <a:r>
              <a:rPr lang="ru-RU" sz="3200" b="1" dirty="0" smtClean="0"/>
              <a:t>проекта (ссылаемся на количественный результат мероприятия)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69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БЮДЖЕТ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70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1" y="1276492"/>
            <a:ext cx="9423287" cy="5061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СОФИНАНСИРОВАНИЕ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71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224995"/>
            <a:ext cx="9725039" cy="54367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63124" y="6337908"/>
            <a:ext cx="360040" cy="32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ВКЛАД ПАРТНЁРОВ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72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/>
          <a:stretch>
            <a:fillRect/>
          </a:stretch>
        </p:blipFill>
        <p:spPr>
          <a:xfrm>
            <a:off x="241300" y="1106735"/>
            <a:ext cx="9425880" cy="5302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5803900" y="962025"/>
            <a:ext cx="1362710" cy="41275"/>
          </a:xfrm>
          <a:custGeom>
            <a:avLst/>
            <a:gdLst/>
            <a:ahLst/>
            <a:cxnLst/>
            <a:rect l="l" t="t" r="r" b="b"/>
            <a:pathLst>
              <a:path w="1362709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45"/>
              </a:lnSpc>
            </a:pPr>
            <a:fld id="{81D60167-4931-47E6-BA6A-407CBD079E47}" type="slidenum">
              <a:rPr spc="15" dirty="0"/>
              <a:t>73</a:t>
            </a:fld>
            <a:endParaRPr spc="1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2282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pc="-10" dirty="0"/>
              <a:t>© 2022 БРОО «ЦСИ «Вера»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104369"/>
            <a:ext cx="10387260" cy="5971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6" y="1161396"/>
            <a:ext cx="10513168" cy="6004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200025"/>
            <a:ext cx="716280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ru-RU" dirty="0" smtClean="0">
                <a:solidFill>
                  <a:srgbClr val="FF0000"/>
                </a:solidFill>
              </a:rPr>
              <a:t>ВАЖНО В ПРОЕКТЕ!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t>75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9426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2" name="object 10"/>
          <p:cNvSpPr/>
          <p:nvPr/>
        </p:nvSpPr>
        <p:spPr>
          <a:xfrm>
            <a:off x="7506940" y="1261145"/>
            <a:ext cx="1363980" cy="41275"/>
          </a:xfrm>
          <a:custGeom>
            <a:avLst/>
            <a:gdLst/>
            <a:ahLst/>
            <a:cxnLst/>
            <a:rect l="l" t="t" r="r" b="b"/>
            <a:pathLst>
              <a:path w="1363979" h="41275">
                <a:moveTo>
                  <a:pt x="1363980" y="0"/>
                </a:moveTo>
                <a:lnTo>
                  <a:pt x="0" y="0"/>
                </a:lnTo>
                <a:lnTo>
                  <a:pt x="0" y="41148"/>
                </a:lnTo>
                <a:lnTo>
                  <a:pt x="1363980" y="41148"/>
                </a:lnTo>
                <a:lnTo>
                  <a:pt x="136398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5769" y="6509942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</a:t>
            </a:r>
            <a:r>
              <a:rPr lang="en-US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1225"/>
            <a:ext cx="1069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8000" dirty="0" smtClean="0"/>
              <a:t>ДЕТАЛИЗАЦИЯ!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8000" dirty="0" smtClean="0"/>
              <a:t>ДОКАЗАТЕЛЬСТВА!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ru-RU" sz="8000" dirty="0" smtClean="0"/>
              <a:t>ДОСТОВЕРОСТЬ!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object 308"/>
          <p:cNvSpPr txBox="1"/>
          <p:nvPr/>
        </p:nvSpPr>
        <p:spPr>
          <a:xfrm>
            <a:off x="433793" y="6420536"/>
            <a:ext cx="17125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15"/>
              </a:spcBef>
            </a:pPr>
            <a:r>
              <a:rPr sz="8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© </a:t>
            </a:r>
            <a:r>
              <a:rPr sz="800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202</a:t>
            </a:r>
            <a:r>
              <a:rPr lang="ru-RU" sz="800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3 БРОО «ЦСИ «Вера»</a:t>
            </a:r>
            <a:endParaRPr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Содержимое 2"/>
          <p:cNvSpPr txBox="1"/>
          <p:nvPr/>
        </p:nvSpPr>
        <p:spPr>
          <a:xfrm>
            <a:off x="241300" y="1724025"/>
            <a:ext cx="4001040" cy="3505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Белгородская региональная общественная организация «Центр социальных инициатив «Вера»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(БРОО «ЦСИ «Вера»)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1" u="sng" kern="0" dirty="0" smtClean="0">
                <a:solidFill>
                  <a:schemeClr val="tx1"/>
                </a:solidFill>
              </a:rPr>
              <a:t>Адрес:</a:t>
            </a:r>
            <a:r>
              <a:rPr lang="ru-RU" sz="2400" b="1" kern="0" dirty="0" smtClean="0">
                <a:solidFill>
                  <a:schemeClr val="tx1"/>
                </a:solidFill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308033, г. Белгород, ул. Королева 2А, офис 530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9500" y="1571625"/>
            <a:ext cx="5410200" cy="224676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/>
              <a:t>Телефон/факс 8 (4722) 555-271, </a:t>
            </a:r>
          </a:p>
          <a:p>
            <a:pPr>
              <a:buNone/>
            </a:pPr>
            <a:r>
              <a:rPr lang="ru-RU" sz="2800" b="1" dirty="0"/>
              <a:t>	</a:t>
            </a:r>
            <a:r>
              <a:rPr lang="en-US" sz="2800" b="1" dirty="0"/>
              <a:t>E</a:t>
            </a:r>
            <a:r>
              <a:rPr lang="ru-RU" sz="2800" b="1" dirty="0"/>
              <a:t>-</a:t>
            </a:r>
            <a:r>
              <a:rPr lang="en-US" sz="2800" b="1" dirty="0"/>
              <a:t>mail</a:t>
            </a:r>
            <a:r>
              <a:rPr lang="ru-RU" sz="2800" b="1" dirty="0"/>
              <a:t>:  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8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800" b="1" dirty="0"/>
              <a:t>сайт</a:t>
            </a:r>
            <a:r>
              <a:rPr lang="ru-RU" sz="2800" b="1" i="1" dirty="0"/>
              <a:t>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http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://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  <a:hlinkClick r:id="rId2"/>
              </a:rPr>
              <a:t>csi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-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  <a:hlinkClick r:id="rId2"/>
              </a:rPr>
              <a:t>vera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.</a:t>
            </a:r>
            <a:r>
              <a:rPr lang="en-US" sz="2800" b="1" i="1" u="sng" dirty="0" err="1" smtClean="0">
                <a:solidFill>
                  <a:schemeClr val="accent2">
                    <a:lumMod val="50000"/>
                  </a:schemeClr>
                </a:solidFill>
                <a:hlinkClick r:id="rId2"/>
              </a:rPr>
              <a:t>ru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800" b="1" dirty="0" smtClean="0">
                <a:hlinkClick r:id="rId3"/>
              </a:rPr>
              <a:t>https://nko31.ru/</a:t>
            </a:r>
            <a:endParaRPr lang="ru-RU" sz="28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err="1" smtClean="0"/>
              <a:t>Вконтакте</a:t>
            </a:r>
            <a:r>
              <a:rPr lang="ru-RU" sz="2800" b="1" dirty="0" smtClean="0"/>
              <a:t>: </a:t>
            </a:r>
            <a:r>
              <a:rPr lang="en-US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3532469" y="5500489"/>
            <a:ext cx="6104585" cy="1460820"/>
            <a:chOff x="3600839" y="2320031"/>
            <a:chExt cx="6104585" cy="1460820"/>
          </a:xfrm>
        </p:grpSpPr>
        <p:sp>
          <p:nvSpPr>
            <p:cNvPr id="7" name="TextBox 6"/>
            <p:cNvSpPr txBox="1"/>
            <p:nvPr/>
          </p:nvSpPr>
          <p:spPr>
            <a:xfrm>
              <a:off x="3600839" y="2580522"/>
              <a:ext cx="478528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200" kern="0" dirty="0">
                  <a:solidFill>
                    <a:schemeClr val="bg1"/>
                  </a:solidFill>
                  <a:latin typeface="+mj-lt"/>
                </a:rPr>
                <a:t>СПАСИБО</a:t>
              </a:r>
              <a:endParaRPr lang="en-US" sz="7200" kern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Freeform 82"/>
            <p:cNvSpPr>
              <a:spLocks noEditPoints="1"/>
            </p:cNvSpPr>
            <p:nvPr/>
          </p:nvSpPr>
          <p:spPr bwMode="auto">
            <a:xfrm>
              <a:off x="8386123" y="2320031"/>
              <a:ext cx="1319301" cy="1319301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4010025"/>
            <a:ext cx="1786801" cy="1786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2671</Words>
  <Application>Microsoft Office PowerPoint</Application>
  <PresentationFormat>Произвольный</PresentationFormat>
  <Paragraphs>530</Paragraphs>
  <Slides>76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81" baseType="lpstr">
      <vt:lpstr>Arial</vt:lpstr>
      <vt:lpstr>Bahnschrift</vt:lpstr>
      <vt:lpstr>Calibri</vt:lpstr>
      <vt:lpstr>Wingdings</vt:lpstr>
      <vt:lpstr>Office Theme</vt:lpstr>
      <vt:lpstr>04.08.2023 г. Новый Оскол   </vt:lpstr>
      <vt:lpstr>Первый конкурс 2024 года Президентского Фонда культурных инициатив</vt:lpstr>
      <vt:lpstr>Срок реализации проекта</vt:lpstr>
      <vt:lpstr>Тематические направления</vt:lpstr>
      <vt:lpstr>ТИПЫ ПРОЕКТОВ</vt:lpstr>
      <vt:lpstr>УЧАСТНИКИ КОНКУРСА</vt:lpstr>
      <vt:lpstr>УЧАСТВОВАТЬ НЕ МОГУТ</vt:lpstr>
      <vt:lpstr>У УЧАСТНИКА КОНКУРСА</vt:lpstr>
      <vt:lpstr>ОСОБЕННОСТИ КОНКУРСА</vt:lpstr>
      <vt:lpstr>ЗАПРЕЩЕНЫ РАСХОДЫ</vt:lpstr>
      <vt:lpstr>НЕ РЕКОМЕНДУЮТСЯ</vt:lpstr>
      <vt:lpstr>НЕ РЕКОМЕНДУЮТСЯ</vt:lpstr>
      <vt:lpstr>РАЗМЕР ГРАНТА</vt:lpstr>
      <vt:lpstr>СОЦИО КУЛЬТУРНЫЙ ПРОЕКТ</vt:lpstr>
      <vt:lpstr>СОЦИО КУЛЬТУРНЫЙ ПРОЕКТ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ПРОЕКТА</vt:lpstr>
      <vt:lpstr>ЗАДАЧИ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МЕРОПРИЯТИЯ</vt:lpstr>
      <vt:lpstr>МЕРОПРИЯТИЯ</vt:lpstr>
      <vt:lpstr>ИНФОРМАЦИННОЕ СОПРОВОЖДЕНИЕ</vt:lpstr>
      <vt:lpstr>МЕРОПРИЯТИЯ</vt:lpstr>
      <vt:lpstr>МЕРОПРИЯТИЯ</vt:lpstr>
      <vt:lpstr>МЕРОПРИЯТИЯ</vt:lpstr>
      <vt:lpstr>ОБЩИЕ РЕЗУЛЬТАТЫ</vt:lpstr>
      <vt:lpstr>НЕ ПРОЕКТ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</vt:lpstr>
      <vt:lpstr>БЮДЖЕТ</vt:lpstr>
      <vt:lpstr>БЮДЖЕТ</vt:lpstr>
      <vt:lpstr>БЮДЖЕТ</vt:lpstr>
      <vt:lpstr>БЮДЖЕТ</vt:lpstr>
      <vt:lpstr>БЮДЖЕТ</vt:lpstr>
      <vt:lpstr>БЮДЖЕТ</vt:lpstr>
      <vt:lpstr>ОПЛАТА ТРУДА</vt:lpstr>
      <vt:lpstr>НЕПРЯМЫЕ РАСХОДЫ</vt:lpstr>
      <vt:lpstr>РАСХОДЫ: нюансы</vt:lpstr>
      <vt:lpstr>РАСХОДЫ: нюансы</vt:lpstr>
      <vt:lpstr>ПРЯМЫЕ РАСХОДЫ</vt:lpstr>
      <vt:lpstr>БЮДЖЕТ</vt:lpstr>
      <vt:lpstr>СОФИНАНСИРОВАНИЕ</vt:lpstr>
      <vt:lpstr>ВКЛАД ПАРТНЁРОВ</vt:lpstr>
      <vt:lpstr>Презентация PowerPoint</vt:lpstr>
      <vt:lpstr>Презентация PowerPoint</vt:lpstr>
      <vt:lpstr>ВАЖНО В ПРОЕКТЕ!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Пользователь Windows</cp:lastModifiedBy>
  <cp:revision>245</cp:revision>
  <dcterms:created xsi:type="dcterms:W3CDTF">2022-05-15T14:45:00Z</dcterms:created>
  <dcterms:modified xsi:type="dcterms:W3CDTF">2023-08-04T04:48:06Z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2022-05-15T09:00:00Z</vt:filetime>
  </property>
  <property fmtid="{D5CDD505-2E9C-101B-9397-08002B2CF9AE}" pid="3" name="ICV">
    <vt:lpwstr>DC11CEB94C17470F9224B64194E01885</vt:lpwstr>
  </property>
  <property fmtid="{D5CDD505-2E9C-101B-9397-08002B2CF9AE}" pid="4" name="KSOProductBuildVer">
    <vt:lpwstr>1049-11.2.0.11537</vt:lpwstr>
  </property>
</Properties>
</file>